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256" r:id="rId3"/>
    <p:sldId id="327" r:id="rId4"/>
    <p:sldId id="328" r:id="rId5"/>
    <p:sldId id="257" r:id="rId6"/>
    <p:sldId id="258" r:id="rId7"/>
    <p:sldId id="259" r:id="rId8"/>
    <p:sldId id="260" r:id="rId9"/>
    <p:sldId id="261" r:id="rId10"/>
    <p:sldId id="299" r:id="rId11"/>
    <p:sldId id="275"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311" r:id="rId25"/>
    <p:sldId id="312" r:id="rId26"/>
    <p:sldId id="326" r:id="rId27"/>
    <p:sldId id="313" r:id="rId28"/>
    <p:sldId id="314" r:id="rId29"/>
    <p:sldId id="315" r:id="rId30"/>
    <p:sldId id="316" r:id="rId31"/>
    <p:sldId id="317" r:id="rId32"/>
    <p:sldId id="318" r:id="rId33"/>
    <p:sldId id="319" r:id="rId34"/>
    <p:sldId id="321" r:id="rId35"/>
    <p:sldId id="322" r:id="rId36"/>
    <p:sldId id="323" r:id="rId37"/>
    <p:sldId id="324" r:id="rId38"/>
    <p:sldId id="325" r:id="rId39"/>
    <p:sldId id="276" r:id="rId40"/>
    <p:sldId id="277" r:id="rId41"/>
    <p:sldId id="278" r:id="rId42"/>
    <p:sldId id="279" r:id="rId43"/>
    <p:sldId id="286" r:id="rId44"/>
    <p:sldId id="284" r:id="rId45"/>
    <p:sldId id="285" r:id="rId46"/>
    <p:sldId id="293" r:id="rId47"/>
    <p:sldId id="297" r:id="rId48"/>
    <p:sldId id="300" r:id="rId49"/>
    <p:sldId id="294" r:id="rId50"/>
    <p:sldId id="295" r:id="rId51"/>
    <p:sldId id="280" r:id="rId52"/>
    <p:sldId id="281" r:id="rId53"/>
    <p:sldId id="291" r:id="rId54"/>
    <p:sldId id="292" r:id="rId55"/>
    <p:sldId id="282" r:id="rId56"/>
    <p:sldId id="283" r:id="rId57"/>
    <p:sldId id="290" r:id="rId58"/>
    <p:sldId id="287" r:id="rId59"/>
    <p:sldId id="288" r:id="rId60"/>
    <p:sldId id="289" r:id="rId61"/>
    <p:sldId id="301" r:id="rId62"/>
    <p:sldId id="298" r:id="rId63"/>
    <p:sldId id="302" r:id="rId64"/>
    <p:sldId id="303" r:id="rId65"/>
    <p:sldId id="304" r:id="rId66"/>
    <p:sldId id="305" r:id="rId67"/>
    <p:sldId id="306" r:id="rId68"/>
    <p:sldId id="307" r:id="rId69"/>
    <p:sldId id="308" r:id="rId70"/>
    <p:sldId id="30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9" autoAdjust="0"/>
    <p:restoredTop sz="94660"/>
  </p:normalViewPr>
  <p:slideViewPr>
    <p:cSldViewPr snapToGrid="0">
      <p:cViewPr varScale="1">
        <p:scale>
          <a:sx n="113" d="100"/>
          <a:sy n="113" d="100"/>
        </p:scale>
        <p:origin x="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020AC-0C9C-4202-A1E7-21DAACD59DA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CCB3CDA-1AD7-4DCD-BD30-F311A86BF6C7}">
      <dgm:prSet phldrT="[Text]"/>
      <dgm:spPr/>
      <dgm:t>
        <a:bodyPr/>
        <a:lstStyle/>
        <a:p>
          <a:r>
            <a:rPr lang="en-US" b="1" dirty="0">
              <a:latin typeface="Candara" panose="020E0502030303020204" pitchFamily="34" charset="0"/>
            </a:rPr>
            <a:t>There is a correlation between parental ACEs and their child’s developmental, behavioral and overall health risks.</a:t>
          </a:r>
        </a:p>
      </dgm:t>
    </dgm:pt>
    <dgm:pt modelId="{15C0171D-9EFD-49F8-AF4E-76939FF46387}" type="parTrans" cxnId="{E56A110F-CB0B-459E-8269-3F3AFCE8777A}">
      <dgm:prSet/>
      <dgm:spPr/>
      <dgm:t>
        <a:bodyPr/>
        <a:lstStyle/>
        <a:p>
          <a:endParaRPr lang="en-US"/>
        </a:p>
      </dgm:t>
    </dgm:pt>
    <dgm:pt modelId="{2BE28F63-5345-4B52-B62A-5C6FD72A9481}" type="sibTrans" cxnId="{E56A110F-CB0B-459E-8269-3F3AFCE8777A}">
      <dgm:prSet/>
      <dgm:spPr/>
      <dgm:t>
        <a:bodyPr/>
        <a:lstStyle/>
        <a:p>
          <a:endParaRPr lang="en-US"/>
        </a:p>
      </dgm:t>
    </dgm:pt>
    <dgm:pt modelId="{DD63B55A-6801-424D-B874-FF6D62B72C01}" type="pres">
      <dgm:prSet presAssocID="{FB6020AC-0C9C-4202-A1E7-21DAACD59DA6}" presName="Name0" presStyleCnt="0">
        <dgm:presLayoutVars>
          <dgm:chMax val="7"/>
          <dgm:chPref val="7"/>
          <dgm:dir/>
        </dgm:presLayoutVars>
      </dgm:prSet>
      <dgm:spPr/>
    </dgm:pt>
    <dgm:pt modelId="{E2C232B8-A78C-4D21-84CF-523120797143}" type="pres">
      <dgm:prSet presAssocID="{FB6020AC-0C9C-4202-A1E7-21DAACD59DA6}" presName="Name1" presStyleCnt="0"/>
      <dgm:spPr/>
    </dgm:pt>
    <dgm:pt modelId="{1A2C5DB3-049D-4AC0-B0D2-249F0D81094D}" type="pres">
      <dgm:prSet presAssocID="{FB6020AC-0C9C-4202-A1E7-21DAACD59DA6}" presName="cycle" presStyleCnt="0"/>
      <dgm:spPr/>
    </dgm:pt>
    <dgm:pt modelId="{BAC4E63C-61BC-417D-B08B-4984AE946D74}" type="pres">
      <dgm:prSet presAssocID="{FB6020AC-0C9C-4202-A1E7-21DAACD59DA6}" presName="srcNode" presStyleLbl="node1" presStyleIdx="0" presStyleCnt="1"/>
      <dgm:spPr/>
    </dgm:pt>
    <dgm:pt modelId="{EDB1D1CA-2AD7-4433-979E-C578EB2C1D2C}" type="pres">
      <dgm:prSet presAssocID="{FB6020AC-0C9C-4202-A1E7-21DAACD59DA6}" presName="conn" presStyleLbl="parChTrans1D2" presStyleIdx="0" presStyleCnt="1"/>
      <dgm:spPr/>
    </dgm:pt>
    <dgm:pt modelId="{59151677-EC9C-4DFC-86D3-C66F5925FC62}" type="pres">
      <dgm:prSet presAssocID="{FB6020AC-0C9C-4202-A1E7-21DAACD59DA6}" presName="extraNode" presStyleLbl="node1" presStyleIdx="0" presStyleCnt="1"/>
      <dgm:spPr/>
    </dgm:pt>
    <dgm:pt modelId="{0425A740-8AA9-49D5-8D34-C4C8316DC030}" type="pres">
      <dgm:prSet presAssocID="{FB6020AC-0C9C-4202-A1E7-21DAACD59DA6}" presName="dstNode" presStyleLbl="node1" presStyleIdx="0" presStyleCnt="1"/>
      <dgm:spPr/>
    </dgm:pt>
    <dgm:pt modelId="{59A8981C-3DEF-4467-8F0A-DE25AD539706}" type="pres">
      <dgm:prSet presAssocID="{3CCB3CDA-1AD7-4DCD-BD30-F311A86BF6C7}" presName="text_1" presStyleLbl="node1" presStyleIdx="0" presStyleCnt="1" custScaleX="94853" custScaleY="56809" custLinFactNeighborX="-140">
        <dgm:presLayoutVars>
          <dgm:bulletEnabled val="1"/>
        </dgm:presLayoutVars>
      </dgm:prSet>
      <dgm:spPr/>
    </dgm:pt>
    <dgm:pt modelId="{F2123E7B-168E-404F-B590-B01487135DB6}" type="pres">
      <dgm:prSet presAssocID="{3CCB3CDA-1AD7-4DCD-BD30-F311A86BF6C7}" presName="accent_1" presStyleCnt="0"/>
      <dgm:spPr/>
    </dgm:pt>
    <dgm:pt modelId="{CBC39914-A867-4307-8A39-D984586C32CF}" type="pres">
      <dgm:prSet presAssocID="{3CCB3CDA-1AD7-4DCD-BD30-F311A86BF6C7}" presName="accentRepeatNode" presStyleLbl="solidFgAcc1" presStyleIdx="0" presStyleCnt="1" custScaleX="67720" custScaleY="61148"/>
      <dgm:spPr/>
    </dgm:pt>
  </dgm:ptLst>
  <dgm:cxnLst>
    <dgm:cxn modelId="{E56A110F-CB0B-459E-8269-3F3AFCE8777A}" srcId="{FB6020AC-0C9C-4202-A1E7-21DAACD59DA6}" destId="{3CCB3CDA-1AD7-4DCD-BD30-F311A86BF6C7}" srcOrd="0" destOrd="0" parTransId="{15C0171D-9EFD-49F8-AF4E-76939FF46387}" sibTransId="{2BE28F63-5345-4B52-B62A-5C6FD72A9481}"/>
    <dgm:cxn modelId="{37C50A45-2B99-4BC3-B24E-73F8FDAB809C}" type="presOf" srcId="{3CCB3CDA-1AD7-4DCD-BD30-F311A86BF6C7}" destId="{59A8981C-3DEF-4467-8F0A-DE25AD539706}" srcOrd="0" destOrd="0" presId="urn:microsoft.com/office/officeart/2008/layout/VerticalCurvedList"/>
    <dgm:cxn modelId="{70C55E4F-6713-471B-A9E5-7BE974DF60B5}" type="presOf" srcId="{FB6020AC-0C9C-4202-A1E7-21DAACD59DA6}" destId="{DD63B55A-6801-424D-B874-FF6D62B72C01}" srcOrd="0" destOrd="0" presId="urn:microsoft.com/office/officeart/2008/layout/VerticalCurvedList"/>
    <dgm:cxn modelId="{73C962FD-4595-48BE-998B-04DE84FE009D}" type="presOf" srcId="{2BE28F63-5345-4B52-B62A-5C6FD72A9481}" destId="{EDB1D1CA-2AD7-4433-979E-C578EB2C1D2C}" srcOrd="0" destOrd="0" presId="urn:microsoft.com/office/officeart/2008/layout/VerticalCurvedList"/>
    <dgm:cxn modelId="{EFAA7EF2-784C-4C44-A477-A425AA5B6765}" type="presParOf" srcId="{DD63B55A-6801-424D-B874-FF6D62B72C01}" destId="{E2C232B8-A78C-4D21-84CF-523120797143}" srcOrd="0" destOrd="0" presId="urn:microsoft.com/office/officeart/2008/layout/VerticalCurvedList"/>
    <dgm:cxn modelId="{3E5C9F70-0E42-4BED-96ED-43E7F7F77A8B}" type="presParOf" srcId="{E2C232B8-A78C-4D21-84CF-523120797143}" destId="{1A2C5DB3-049D-4AC0-B0D2-249F0D81094D}" srcOrd="0" destOrd="0" presId="urn:microsoft.com/office/officeart/2008/layout/VerticalCurvedList"/>
    <dgm:cxn modelId="{CE0A718E-EA17-42D9-BCD9-D116EDC37D5A}" type="presParOf" srcId="{1A2C5DB3-049D-4AC0-B0D2-249F0D81094D}" destId="{BAC4E63C-61BC-417D-B08B-4984AE946D74}" srcOrd="0" destOrd="0" presId="urn:microsoft.com/office/officeart/2008/layout/VerticalCurvedList"/>
    <dgm:cxn modelId="{DBB6DDD3-8163-46C9-A386-A63563D4680B}" type="presParOf" srcId="{1A2C5DB3-049D-4AC0-B0D2-249F0D81094D}" destId="{EDB1D1CA-2AD7-4433-979E-C578EB2C1D2C}" srcOrd="1" destOrd="0" presId="urn:microsoft.com/office/officeart/2008/layout/VerticalCurvedList"/>
    <dgm:cxn modelId="{193F9E45-AE18-431B-955E-4A5FB68ACCC5}" type="presParOf" srcId="{1A2C5DB3-049D-4AC0-B0D2-249F0D81094D}" destId="{59151677-EC9C-4DFC-86D3-C66F5925FC62}" srcOrd="2" destOrd="0" presId="urn:microsoft.com/office/officeart/2008/layout/VerticalCurvedList"/>
    <dgm:cxn modelId="{77BAD8DE-C298-43B3-BCB9-4AFF70F8F52B}" type="presParOf" srcId="{1A2C5DB3-049D-4AC0-B0D2-249F0D81094D}" destId="{0425A740-8AA9-49D5-8D34-C4C8316DC030}" srcOrd="3" destOrd="0" presId="urn:microsoft.com/office/officeart/2008/layout/VerticalCurvedList"/>
    <dgm:cxn modelId="{FB6B3323-A168-4370-A7BC-A11B06BCDEED}" type="presParOf" srcId="{E2C232B8-A78C-4D21-84CF-523120797143}" destId="{59A8981C-3DEF-4467-8F0A-DE25AD539706}" srcOrd="1" destOrd="0" presId="urn:microsoft.com/office/officeart/2008/layout/VerticalCurvedList"/>
    <dgm:cxn modelId="{7DEE81FA-1C20-4B40-8C76-96356BFA6982}" type="presParOf" srcId="{E2C232B8-A78C-4D21-84CF-523120797143}" destId="{F2123E7B-168E-404F-B590-B01487135DB6}" srcOrd="2" destOrd="0" presId="urn:microsoft.com/office/officeart/2008/layout/VerticalCurvedList"/>
    <dgm:cxn modelId="{1CBDFBB9-5C30-40E3-A1B9-E20DED9FC5B0}" type="presParOf" srcId="{F2123E7B-168E-404F-B590-B01487135DB6}" destId="{CBC39914-A867-4307-8A39-D984586C32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1F5B4-B7E4-4903-B8BD-48F4A9C1ED4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C99AFF9-15AD-460D-A056-1E1C9A5B7501}">
      <dgm:prSet phldrT="[Text]"/>
      <dgm:spPr/>
      <dgm:t>
        <a:bodyPr/>
        <a:lstStyle/>
        <a:p>
          <a:r>
            <a:rPr lang="en-US" dirty="0">
              <a:latin typeface="Candara" panose="020E0502030303020204" pitchFamily="34" charset="0"/>
            </a:rPr>
            <a:t>Current State:</a:t>
          </a:r>
        </a:p>
      </dgm:t>
    </dgm:pt>
    <dgm:pt modelId="{8B8FE358-497B-444D-A947-2C2D868DE08D}" type="parTrans" cxnId="{3F92AF49-5946-4C96-A6C1-55A372F73BA9}">
      <dgm:prSet/>
      <dgm:spPr/>
      <dgm:t>
        <a:bodyPr/>
        <a:lstStyle/>
        <a:p>
          <a:endParaRPr lang="en-US"/>
        </a:p>
      </dgm:t>
    </dgm:pt>
    <dgm:pt modelId="{82DFF8C0-376D-41E0-A567-135521F89F21}" type="sibTrans" cxnId="{3F92AF49-5946-4C96-A6C1-55A372F73BA9}">
      <dgm:prSet/>
      <dgm:spPr/>
      <dgm:t>
        <a:bodyPr/>
        <a:lstStyle/>
        <a:p>
          <a:endParaRPr lang="en-US"/>
        </a:p>
      </dgm:t>
    </dgm:pt>
    <dgm:pt modelId="{562FE0A1-BCC0-4E00-A7CA-8334B96B3D99}">
      <dgm:prSet phldrT="[Text]"/>
      <dgm:spPr/>
      <dgm:t>
        <a:bodyPr/>
        <a:lstStyle/>
        <a:p>
          <a:r>
            <a:rPr lang="en-US" dirty="0">
              <a:latin typeface="Candara" panose="020E0502030303020204" pitchFamily="34" charset="0"/>
            </a:rPr>
            <a:t>Maternal Depression at 2 weeks, 2 months, 4 months, 6 months</a:t>
          </a:r>
        </a:p>
      </dgm:t>
    </dgm:pt>
    <dgm:pt modelId="{669B06B0-5468-43D6-9E5C-EBBC93BA3A99}" type="parTrans" cxnId="{019C9429-A6DF-4D60-83AA-ABDF03DE8EC5}">
      <dgm:prSet/>
      <dgm:spPr/>
      <dgm:t>
        <a:bodyPr/>
        <a:lstStyle/>
        <a:p>
          <a:endParaRPr lang="en-US"/>
        </a:p>
      </dgm:t>
    </dgm:pt>
    <dgm:pt modelId="{DD72CB4A-B228-4B10-BB9F-8D637A7FDE30}" type="sibTrans" cxnId="{019C9429-A6DF-4D60-83AA-ABDF03DE8EC5}">
      <dgm:prSet/>
      <dgm:spPr/>
      <dgm:t>
        <a:bodyPr/>
        <a:lstStyle/>
        <a:p>
          <a:endParaRPr lang="en-US"/>
        </a:p>
      </dgm:t>
    </dgm:pt>
    <dgm:pt modelId="{98BCF2D2-EDC7-4F39-AF6F-15DE93BB1FCC}">
      <dgm:prSet phldrT="[Text]"/>
      <dgm:spPr/>
      <dgm:t>
        <a:bodyPr/>
        <a:lstStyle/>
        <a:p>
          <a:r>
            <a:rPr lang="en-US" dirty="0">
              <a:latin typeface="Candara" panose="020E0502030303020204" pitchFamily="34" charset="0"/>
            </a:rPr>
            <a:t>Developmental Delay at 9, 18 and 30 months</a:t>
          </a:r>
        </a:p>
      </dgm:t>
    </dgm:pt>
    <dgm:pt modelId="{A58829F5-4F88-41DA-8441-C2B931934996}" type="parTrans" cxnId="{975A32EF-2103-4F6A-8E4B-87A236AEA0CB}">
      <dgm:prSet/>
      <dgm:spPr/>
      <dgm:t>
        <a:bodyPr/>
        <a:lstStyle/>
        <a:p>
          <a:endParaRPr lang="en-US"/>
        </a:p>
      </dgm:t>
    </dgm:pt>
    <dgm:pt modelId="{4FBA644F-EDA5-4CE6-89DB-F34023523BAE}" type="sibTrans" cxnId="{975A32EF-2103-4F6A-8E4B-87A236AEA0CB}">
      <dgm:prSet/>
      <dgm:spPr/>
      <dgm:t>
        <a:bodyPr/>
        <a:lstStyle/>
        <a:p>
          <a:endParaRPr lang="en-US"/>
        </a:p>
      </dgm:t>
    </dgm:pt>
    <dgm:pt modelId="{9987BE35-4ACB-43B4-9EAC-956F21E7478C}">
      <dgm:prSet phldrT="[Text]"/>
      <dgm:spPr/>
      <dgm:t>
        <a:bodyPr/>
        <a:lstStyle/>
        <a:p>
          <a:r>
            <a:rPr lang="en-US" dirty="0">
              <a:latin typeface="Candara" panose="020E0502030303020204" pitchFamily="34" charset="0"/>
            </a:rPr>
            <a:t>Autism at 18 and 24 months</a:t>
          </a:r>
        </a:p>
      </dgm:t>
    </dgm:pt>
    <dgm:pt modelId="{E6619DC4-9F02-4DAB-AC2A-01DCE0E3B259}" type="parTrans" cxnId="{62669F67-7AF5-4D72-B786-E984F2156C81}">
      <dgm:prSet/>
      <dgm:spPr/>
      <dgm:t>
        <a:bodyPr/>
        <a:lstStyle/>
        <a:p>
          <a:endParaRPr lang="en-US"/>
        </a:p>
      </dgm:t>
    </dgm:pt>
    <dgm:pt modelId="{6771FA42-597B-477B-A02E-71D62B878CA9}" type="sibTrans" cxnId="{62669F67-7AF5-4D72-B786-E984F2156C81}">
      <dgm:prSet/>
      <dgm:spPr/>
      <dgm:t>
        <a:bodyPr/>
        <a:lstStyle/>
        <a:p>
          <a:endParaRPr lang="en-US"/>
        </a:p>
      </dgm:t>
    </dgm:pt>
    <dgm:pt modelId="{4CC749DD-F3EF-478D-A16D-9CDD525D6A43}">
      <dgm:prSet phldrT="[Text]"/>
      <dgm:spPr/>
      <dgm:t>
        <a:bodyPr/>
        <a:lstStyle/>
        <a:p>
          <a:r>
            <a:rPr lang="en-US" dirty="0">
              <a:latin typeface="Candara" panose="020E0502030303020204" pitchFamily="34" charset="0"/>
            </a:rPr>
            <a:t>Social-Emotional Development at semi-undefined intervals</a:t>
          </a:r>
        </a:p>
      </dgm:t>
    </dgm:pt>
    <dgm:pt modelId="{5D345E0C-5342-498A-AF7A-280C261387DB}" type="parTrans" cxnId="{59480C11-3348-454B-B70F-8FC7ABA475C1}">
      <dgm:prSet/>
      <dgm:spPr/>
      <dgm:t>
        <a:bodyPr/>
        <a:lstStyle/>
        <a:p>
          <a:endParaRPr lang="en-US"/>
        </a:p>
      </dgm:t>
    </dgm:pt>
    <dgm:pt modelId="{761F3D0C-B0A9-407E-9271-6439B81DB162}" type="sibTrans" cxnId="{59480C11-3348-454B-B70F-8FC7ABA475C1}">
      <dgm:prSet/>
      <dgm:spPr/>
      <dgm:t>
        <a:bodyPr/>
        <a:lstStyle/>
        <a:p>
          <a:endParaRPr lang="en-US"/>
        </a:p>
      </dgm:t>
    </dgm:pt>
    <dgm:pt modelId="{5AA8B8FF-8B0C-4C46-B3B1-4419A7736849}">
      <dgm:prSet phldrT="[Text]"/>
      <dgm:spPr/>
      <dgm:t>
        <a:bodyPr/>
        <a:lstStyle/>
        <a:p>
          <a:r>
            <a:rPr lang="en-US" dirty="0">
              <a:latin typeface="Candara" panose="020E0502030303020204" pitchFamily="34" charset="0"/>
            </a:rPr>
            <a:t>ACEs (patient or parent), Social Determinants of Health at undefined intervals</a:t>
          </a:r>
        </a:p>
      </dgm:t>
    </dgm:pt>
    <dgm:pt modelId="{57FD8978-51CB-4055-A8F6-6660ED9F08E7}" type="parTrans" cxnId="{DFF5424D-7F4E-4BA8-8382-85B52A06DB85}">
      <dgm:prSet/>
      <dgm:spPr/>
      <dgm:t>
        <a:bodyPr/>
        <a:lstStyle/>
        <a:p>
          <a:endParaRPr lang="en-US"/>
        </a:p>
      </dgm:t>
    </dgm:pt>
    <dgm:pt modelId="{DD086162-3480-4A2F-B2B1-B48495BE98C5}" type="sibTrans" cxnId="{DFF5424D-7F4E-4BA8-8382-85B52A06DB85}">
      <dgm:prSet/>
      <dgm:spPr/>
      <dgm:t>
        <a:bodyPr/>
        <a:lstStyle/>
        <a:p>
          <a:endParaRPr lang="en-US"/>
        </a:p>
      </dgm:t>
    </dgm:pt>
    <dgm:pt modelId="{8B9845E3-432E-4C6F-8DBD-5657B50861DC}" type="pres">
      <dgm:prSet presAssocID="{0BC1F5B4-B7E4-4903-B8BD-48F4A9C1ED44}" presName="vert0" presStyleCnt="0">
        <dgm:presLayoutVars>
          <dgm:dir/>
          <dgm:animOne val="branch"/>
          <dgm:animLvl val="lvl"/>
        </dgm:presLayoutVars>
      </dgm:prSet>
      <dgm:spPr/>
    </dgm:pt>
    <dgm:pt modelId="{CAE8A66E-F85F-4E97-A2B2-8A6001B56430}" type="pres">
      <dgm:prSet presAssocID="{1C99AFF9-15AD-460D-A056-1E1C9A5B7501}" presName="thickLine" presStyleLbl="alignNode1" presStyleIdx="0" presStyleCnt="1"/>
      <dgm:spPr/>
    </dgm:pt>
    <dgm:pt modelId="{DA7E4CD6-6E37-4275-83BE-CE2D9B6B7D9C}" type="pres">
      <dgm:prSet presAssocID="{1C99AFF9-15AD-460D-A056-1E1C9A5B7501}" presName="horz1" presStyleCnt="0"/>
      <dgm:spPr/>
    </dgm:pt>
    <dgm:pt modelId="{496FA1AF-D711-49E0-8C17-43B3FA34F7D5}" type="pres">
      <dgm:prSet presAssocID="{1C99AFF9-15AD-460D-A056-1E1C9A5B7501}" presName="tx1" presStyleLbl="revTx" presStyleIdx="0" presStyleCnt="6"/>
      <dgm:spPr/>
    </dgm:pt>
    <dgm:pt modelId="{D3F4C8EF-55A1-4366-8C7C-7189A3D42C44}" type="pres">
      <dgm:prSet presAssocID="{1C99AFF9-15AD-460D-A056-1E1C9A5B7501}" presName="vert1" presStyleCnt="0"/>
      <dgm:spPr/>
    </dgm:pt>
    <dgm:pt modelId="{D30D67F0-1484-43E2-BE05-A0598AA5C4CC}" type="pres">
      <dgm:prSet presAssocID="{562FE0A1-BCC0-4E00-A7CA-8334B96B3D99}" presName="vertSpace2a" presStyleCnt="0"/>
      <dgm:spPr/>
    </dgm:pt>
    <dgm:pt modelId="{FAD8D5B6-4E4D-4CC1-A037-E6DE29748AAC}" type="pres">
      <dgm:prSet presAssocID="{562FE0A1-BCC0-4E00-A7CA-8334B96B3D99}" presName="horz2" presStyleCnt="0"/>
      <dgm:spPr/>
    </dgm:pt>
    <dgm:pt modelId="{B92DD57A-B708-4988-AE21-8E32B38A9A74}" type="pres">
      <dgm:prSet presAssocID="{562FE0A1-BCC0-4E00-A7CA-8334B96B3D99}" presName="horzSpace2" presStyleCnt="0"/>
      <dgm:spPr/>
    </dgm:pt>
    <dgm:pt modelId="{E6A14798-1821-4D28-A320-C17188ECCB9D}" type="pres">
      <dgm:prSet presAssocID="{562FE0A1-BCC0-4E00-A7CA-8334B96B3D99}" presName="tx2" presStyleLbl="revTx" presStyleIdx="1" presStyleCnt="6"/>
      <dgm:spPr/>
    </dgm:pt>
    <dgm:pt modelId="{E9083069-52D3-4FEA-88DA-4E651D26304D}" type="pres">
      <dgm:prSet presAssocID="{562FE0A1-BCC0-4E00-A7CA-8334B96B3D99}" presName="vert2" presStyleCnt="0"/>
      <dgm:spPr/>
    </dgm:pt>
    <dgm:pt modelId="{823F2B70-757B-4228-B74E-3A2BB2B07435}" type="pres">
      <dgm:prSet presAssocID="{562FE0A1-BCC0-4E00-A7CA-8334B96B3D99}" presName="thinLine2b" presStyleLbl="callout" presStyleIdx="0" presStyleCnt="5"/>
      <dgm:spPr/>
    </dgm:pt>
    <dgm:pt modelId="{885155B6-2C68-4B7D-9084-9B5C4C8BB671}" type="pres">
      <dgm:prSet presAssocID="{562FE0A1-BCC0-4E00-A7CA-8334B96B3D99}" presName="vertSpace2b" presStyleCnt="0"/>
      <dgm:spPr/>
    </dgm:pt>
    <dgm:pt modelId="{423AE597-B355-4E59-8A59-4112DFF9129E}" type="pres">
      <dgm:prSet presAssocID="{98BCF2D2-EDC7-4F39-AF6F-15DE93BB1FCC}" presName="horz2" presStyleCnt="0"/>
      <dgm:spPr/>
    </dgm:pt>
    <dgm:pt modelId="{8E6C907D-1855-44CE-8862-FD015E85CAF5}" type="pres">
      <dgm:prSet presAssocID="{98BCF2D2-EDC7-4F39-AF6F-15DE93BB1FCC}" presName="horzSpace2" presStyleCnt="0"/>
      <dgm:spPr/>
    </dgm:pt>
    <dgm:pt modelId="{39C824B2-7181-481E-951A-6EDDE3E2DB47}" type="pres">
      <dgm:prSet presAssocID="{98BCF2D2-EDC7-4F39-AF6F-15DE93BB1FCC}" presName="tx2" presStyleLbl="revTx" presStyleIdx="2" presStyleCnt="6"/>
      <dgm:spPr/>
    </dgm:pt>
    <dgm:pt modelId="{4EE6930E-0D1C-4496-B3D0-FB06C4F0D717}" type="pres">
      <dgm:prSet presAssocID="{98BCF2D2-EDC7-4F39-AF6F-15DE93BB1FCC}" presName="vert2" presStyleCnt="0"/>
      <dgm:spPr/>
    </dgm:pt>
    <dgm:pt modelId="{6AA9D1E9-98DA-4F80-A2EF-A8E7D8294FB3}" type="pres">
      <dgm:prSet presAssocID="{98BCF2D2-EDC7-4F39-AF6F-15DE93BB1FCC}" presName="thinLine2b" presStyleLbl="callout" presStyleIdx="1" presStyleCnt="5"/>
      <dgm:spPr/>
    </dgm:pt>
    <dgm:pt modelId="{C5145BA6-68A9-4F26-92F8-FC021B0FBEE8}" type="pres">
      <dgm:prSet presAssocID="{98BCF2D2-EDC7-4F39-AF6F-15DE93BB1FCC}" presName="vertSpace2b" presStyleCnt="0"/>
      <dgm:spPr/>
    </dgm:pt>
    <dgm:pt modelId="{39F04188-5FFB-408C-BD30-9FB1DFBFE574}" type="pres">
      <dgm:prSet presAssocID="{9987BE35-4ACB-43B4-9EAC-956F21E7478C}" presName="horz2" presStyleCnt="0"/>
      <dgm:spPr/>
    </dgm:pt>
    <dgm:pt modelId="{3D384922-CEEA-4435-95D6-293E3D7A9986}" type="pres">
      <dgm:prSet presAssocID="{9987BE35-4ACB-43B4-9EAC-956F21E7478C}" presName="horzSpace2" presStyleCnt="0"/>
      <dgm:spPr/>
    </dgm:pt>
    <dgm:pt modelId="{836D8068-2644-4C61-9044-1FEED7728E1B}" type="pres">
      <dgm:prSet presAssocID="{9987BE35-4ACB-43B4-9EAC-956F21E7478C}" presName="tx2" presStyleLbl="revTx" presStyleIdx="3" presStyleCnt="6"/>
      <dgm:spPr/>
    </dgm:pt>
    <dgm:pt modelId="{70D4405E-951C-472F-A1CD-3FF0399FB7BB}" type="pres">
      <dgm:prSet presAssocID="{9987BE35-4ACB-43B4-9EAC-956F21E7478C}" presName="vert2" presStyleCnt="0"/>
      <dgm:spPr/>
    </dgm:pt>
    <dgm:pt modelId="{2211356D-34E3-4AF8-BA60-01169BEC7248}" type="pres">
      <dgm:prSet presAssocID="{9987BE35-4ACB-43B4-9EAC-956F21E7478C}" presName="thinLine2b" presStyleLbl="callout" presStyleIdx="2" presStyleCnt="5"/>
      <dgm:spPr/>
    </dgm:pt>
    <dgm:pt modelId="{81E3369A-7B9D-4AD0-99B0-8BCB801B7EB7}" type="pres">
      <dgm:prSet presAssocID="{9987BE35-4ACB-43B4-9EAC-956F21E7478C}" presName="vertSpace2b" presStyleCnt="0"/>
      <dgm:spPr/>
    </dgm:pt>
    <dgm:pt modelId="{87FB7A67-21CB-405B-BCC9-44A7BD34D733}" type="pres">
      <dgm:prSet presAssocID="{4CC749DD-F3EF-478D-A16D-9CDD525D6A43}" presName="horz2" presStyleCnt="0"/>
      <dgm:spPr/>
    </dgm:pt>
    <dgm:pt modelId="{9835493D-6BFA-42A3-937A-AD49B19653C4}" type="pres">
      <dgm:prSet presAssocID="{4CC749DD-F3EF-478D-A16D-9CDD525D6A43}" presName="horzSpace2" presStyleCnt="0"/>
      <dgm:spPr/>
    </dgm:pt>
    <dgm:pt modelId="{3AA80C9D-514C-47AA-9E55-E3F2A6AD4DEF}" type="pres">
      <dgm:prSet presAssocID="{4CC749DD-F3EF-478D-A16D-9CDD525D6A43}" presName="tx2" presStyleLbl="revTx" presStyleIdx="4" presStyleCnt="6"/>
      <dgm:spPr/>
    </dgm:pt>
    <dgm:pt modelId="{3720073E-3215-4C5F-BB4E-BB517810D24A}" type="pres">
      <dgm:prSet presAssocID="{4CC749DD-F3EF-478D-A16D-9CDD525D6A43}" presName="vert2" presStyleCnt="0"/>
      <dgm:spPr/>
    </dgm:pt>
    <dgm:pt modelId="{2C238C91-4DB8-4AF1-9A51-42E8DED429AB}" type="pres">
      <dgm:prSet presAssocID="{4CC749DD-F3EF-478D-A16D-9CDD525D6A43}" presName="thinLine2b" presStyleLbl="callout" presStyleIdx="3" presStyleCnt="5"/>
      <dgm:spPr/>
    </dgm:pt>
    <dgm:pt modelId="{2028B617-6C05-4FF1-962F-9416DF87161E}" type="pres">
      <dgm:prSet presAssocID="{4CC749DD-F3EF-478D-A16D-9CDD525D6A43}" presName="vertSpace2b" presStyleCnt="0"/>
      <dgm:spPr/>
    </dgm:pt>
    <dgm:pt modelId="{968514B1-AC89-4E94-A12B-EF31B5FFAA51}" type="pres">
      <dgm:prSet presAssocID="{5AA8B8FF-8B0C-4C46-B3B1-4419A7736849}" presName="horz2" presStyleCnt="0"/>
      <dgm:spPr/>
    </dgm:pt>
    <dgm:pt modelId="{B9269399-D792-46DA-85F8-A86536DBAB94}" type="pres">
      <dgm:prSet presAssocID="{5AA8B8FF-8B0C-4C46-B3B1-4419A7736849}" presName="horzSpace2" presStyleCnt="0"/>
      <dgm:spPr/>
    </dgm:pt>
    <dgm:pt modelId="{3C925599-49E3-4080-B9FE-A98EA7E4B749}" type="pres">
      <dgm:prSet presAssocID="{5AA8B8FF-8B0C-4C46-B3B1-4419A7736849}" presName="tx2" presStyleLbl="revTx" presStyleIdx="5" presStyleCnt="6"/>
      <dgm:spPr/>
    </dgm:pt>
    <dgm:pt modelId="{BF81BD61-AD05-4F38-B6A5-BE4F2FE8A53D}" type="pres">
      <dgm:prSet presAssocID="{5AA8B8FF-8B0C-4C46-B3B1-4419A7736849}" presName="vert2" presStyleCnt="0"/>
      <dgm:spPr/>
    </dgm:pt>
    <dgm:pt modelId="{7EFCCD96-78C2-4BDE-843E-41B106DB0422}" type="pres">
      <dgm:prSet presAssocID="{5AA8B8FF-8B0C-4C46-B3B1-4419A7736849}" presName="thinLine2b" presStyleLbl="callout" presStyleIdx="4" presStyleCnt="5"/>
      <dgm:spPr/>
    </dgm:pt>
    <dgm:pt modelId="{8695E5F9-3759-432D-B103-902B69EC02A0}" type="pres">
      <dgm:prSet presAssocID="{5AA8B8FF-8B0C-4C46-B3B1-4419A7736849}" presName="vertSpace2b" presStyleCnt="0"/>
      <dgm:spPr/>
    </dgm:pt>
  </dgm:ptLst>
  <dgm:cxnLst>
    <dgm:cxn modelId="{59480C11-3348-454B-B70F-8FC7ABA475C1}" srcId="{1C99AFF9-15AD-460D-A056-1E1C9A5B7501}" destId="{4CC749DD-F3EF-478D-A16D-9CDD525D6A43}" srcOrd="3" destOrd="0" parTransId="{5D345E0C-5342-498A-AF7A-280C261387DB}" sibTransId="{761F3D0C-B0A9-407E-9271-6439B81DB162}"/>
    <dgm:cxn modelId="{019C9429-A6DF-4D60-83AA-ABDF03DE8EC5}" srcId="{1C99AFF9-15AD-460D-A056-1E1C9A5B7501}" destId="{562FE0A1-BCC0-4E00-A7CA-8334B96B3D99}" srcOrd="0" destOrd="0" parTransId="{669B06B0-5468-43D6-9E5C-EBBC93BA3A99}" sibTransId="{DD72CB4A-B228-4B10-BB9F-8D637A7FDE30}"/>
    <dgm:cxn modelId="{0EBB3144-4181-4B3B-A2F9-34F9FFC829B7}" type="presOf" srcId="{1C99AFF9-15AD-460D-A056-1E1C9A5B7501}" destId="{496FA1AF-D711-49E0-8C17-43B3FA34F7D5}" srcOrd="0" destOrd="0" presId="urn:microsoft.com/office/officeart/2008/layout/LinedList"/>
    <dgm:cxn modelId="{BAD2E245-81C2-428E-817D-8CB82171E0ED}" type="presOf" srcId="{4CC749DD-F3EF-478D-A16D-9CDD525D6A43}" destId="{3AA80C9D-514C-47AA-9E55-E3F2A6AD4DEF}" srcOrd="0" destOrd="0" presId="urn:microsoft.com/office/officeart/2008/layout/LinedList"/>
    <dgm:cxn modelId="{3F92AF49-5946-4C96-A6C1-55A372F73BA9}" srcId="{0BC1F5B4-B7E4-4903-B8BD-48F4A9C1ED44}" destId="{1C99AFF9-15AD-460D-A056-1E1C9A5B7501}" srcOrd="0" destOrd="0" parTransId="{8B8FE358-497B-444D-A947-2C2D868DE08D}" sibTransId="{82DFF8C0-376D-41E0-A567-135521F89F21}"/>
    <dgm:cxn modelId="{DFF5424D-7F4E-4BA8-8382-85B52A06DB85}" srcId="{1C99AFF9-15AD-460D-A056-1E1C9A5B7501}" destId="{5AA8B8FF-8B0C-4C46-B3B1-4419A7736849}" srcOrd="4" destOrd="0" parTransId="{57FD8978-51CB-4055-A8F6-6660ED9F08E7}" sibTransId="{DD086162-3480-4A2F-B2B1-B48495BE98C5}"/>
    <dgm:cxn modelId="{2D11304E-6DB8-4979-BA0E-777AE35FBBA7}" type="presOf" srcId="{562FE0A1-BCC0-4E00-A7CA-8334B96B3D99}" destId="{E6A14798-1821-4D28-A320-C17188ECCB9D}" srcOrd="0" destOrd="0" presId="urn:microsoft.com/office/officeart/2008/layout/LinedList"/>
    <dgm:cxn modelId="{E398874F-03F7-464C-A14B-5FA27D32F651}" type="presOf" srcId="{98BCF2D2-EDC7-4F39-AF6F-15DE93BB1FCC}" destId="{39C824B2-7181-481E-951A-6EDDE3E2DB47}" srcOrd="0" destOrd="0" presId="urn:microsoft.com/office/officeart/2008/layout/LinedList"/>
    <dgm:cxn modelId="{62669F67-7AF5-4D72-B786-E984F2156C81}" srcId="{1C99AFF9-15AD-460D-A056-1E1C9A5B7501}" destId="{9987BE35-4ACB-43B4-9EAC-956F21E7478C}" srcOrd="2" destOrd="0" parTransId="{E6619DC4-9F02-4DAB-AC2A-01DCE0E3B259}" sibTransId="{6771FA42-597B-477B-A02E-71D62B878CA9}"/>
    <dgm:cxn modelId="{006F679B-83C5-46AD-8EFD-6AFDD8FB6C50}" type="presOf" srcId="{9987BE35-4ACB-43B4-9EAC-956F21E7478C}" destId="{836D8068-2644-4C61-9044-1FEED7728E1B}" srcOrd="0" destOrd="0" presId="urn:microsoft.com/office/officeart/2008/layout/LinedList"/>
    <dgm:cxn modelId="{445E0ADC-0C56-49C6-A08D-79B51B1BDC97}" type="presOf" srcId="{5AA8B8FF-8B0C-4C46-B3B1-4419A7736849}" destId="{3C925599-49E3-4080-B9FE-A98EA7E4B749}" srcOrd="0" destOrd="0" presId="urn:microsoft.com/office/officeart/2008/layout/LinedList"/>
    <dgm:cxn modelId="{E71029EE-F1B2-4474-ADF0-E85D20C165CF}" type="presOf" srcId="{0BC1F5B4-B7E4-4903-B8BD-48F4A9C1ED44}" destId="{8B9845E3-432E-4C6F-8DBD-5657B50861DC}" srcOrd="0" destOrd="0" presId="urn:microsoft.com/office/officeart/2008/layout/LinedList"/>
    <dgm:cxn modelId="{975A32EF-2103-4F6A-8E4B-87A236AEA0CB}" srcId="{1C99AFF9-15AD-460D-A056-1E1C9A5B7501}" destId="{98BCF2D2-EDC7-4F39-AF6F-15DE93BB1FCC}" srcOrd="1" destOrd="0" parTransId="{A58829F5-4F88-41DA-8441-C2B931934996}" sibTransId="{4FBA644F-EDA5-4CE6-89DB-F34023523BAE}"/>
    <dgm:cxn modelId="{2C8F5425-2A19-42E0-947D-D97C63CCA8DD}" type="presParOf" srcId="{8B9845E3-432E-4C6F-8DBD-5657B50861DC}" destId="{CAE8A66E-F85F-4E97-A2B2-8A6001B56430}" srcOrd="0" destOrd="0" presId="urn:microsoft.com/office/officeart/2008/layout/LinedList"/>
    <dgm:cxn modelId="{C5CFAFAA-BCAF-40B4-BB5F-AF27D062D30D}" type="presParOf" srcId="{8B9845E3-432E-4C6F-8DBD-5657B50861DC}" destId="{DA7E4CD6-6E37-4275-83BE-CE2D9B6B7D9C}" srcOrd="1" destOrd="0" presId="urn:microsoft.com/office/officeart/2008/layout/LinedList"/>
    <dgm:cxn modelId="{DEDC600F-D032-4539-9948-2D41D3084119}" type="presParOf" srcId="{DA7E4CD6-6E37-4275-83BE-CE2D9B6B7D9C}" destId="{496FA1AF-D711-49E0-8C17-43B3FA34F7D5}" srcOrd="0" destOrd="0" presId="urn:microsoft.com/office/officeart/2008/layout/LinedList"/>
    <dgm:cxn modelId="{813473E0-F76F-46A6-89FF-BDA8E9617898}" type="presParOf" srcId="{DA7E4CD6-6E37-4275-83BE-CE2D9B6B7D9C}" destId="{D3F4C8EF-55A1-4366-8C7C-7189A3D42C44}" srcOrd="1" destOrd="0" presId="urn:microsoft.com/office/officeart/2008/layout/LinedList"/>
    <dgm:cxn modelId="{7B1DB060-5A98-4ECB-BED7-BC339C57FC41}" type="presParOf" srcId="{D3F4C8EF-55A1-4366-8C7C-7189A3D42C44}" destId="{D30D67F0-1484-43E2-BE05-A0598AA5C4CC}" srcOrd="0" destOrd="0" presId="urn:microsoft.com/office/officeart/2008/layout/LinedList"/>
    <dgm:cxn modelId="{EBF17626-3575-4E2B-97DA-2FB043731F12}" type="presParOf" srcId="{D3F4C8EF-55A1-4366-8C7C-7189A3D42C44}" destId="{FAD8D5B6-4E4D-4CC1-A037-E6DE29748AAC}" srcOrd="1" destOrd="0" presId="urn:microsoft.com/office/officeart/2008/layout/LinedList"/>
    <dgm:cxn modelId="{33CDE4DA-E2AC-4C81-94CC-B0C816A3E00C}" type="presParOf" srcId="{FAD8D5B6-4E4D-4CC1-A037-E6DE29748AAC}" destId="{B92DD57A-B708-4988-AE21-8E32B38A9A74}" srcOrd="0" destOrd="0" presId="urn:microsoft.com/office/officeart/2008/layout/LinedList"/>
    <dgm:cxn modelId="{5B355B30-EF72-4DE2-8C49-0DB7877999E2}" type="presParOf" srcId="{FAD8D5B6-4E4D-4CC1-A037-E6DE29748AAC}" destId="{E6A14798-1821-4D28-A320-C17188ECCB9D}" srcOrd="1" destOrd="0" presId="urn:microsoft.com/office/officeart/2008/layout/LinedList"/>
    <dgm:cxn modelId="{32620CD7-510F-42C8-A93A-E249C04986AB}" type="presParOf" srcId="{FAD8D5B6-4E4D-4CC1-A037-E6DE29748AAC}" destId="{E9083069-52D3-4FEA-88DA-4E651D26304D}" srcOrd="2" destOrd="0" presId="urn:microsoft.com/office/officeart/2008/layout/LinedList"/>
    <dgm:cxn modelId="{129F2159-AA23-4B3C-B416-B307634F49CB}" type="presParOf" srcId="{D3F4C8EF-55A1-4366-8C7C-7189A3D42C44}" destId="{823F2B70-757B-4228-B74E-3A2BB2B07435}" srcOrd="2" destOrd="0" presId="urn:microsoft.com/office/officeart/2008/layout/LinedList"/>
    <dgm:cxn modelId="{F951FB27-D19C-4279-ADA1-C2F62A7DFF1F}" type="presParOf" srcId="{D3F4C8EF-55A1-4366-8C7C-7189A3D42C44}" destId="{885155B6-2C68-4B7D-9084-9B5C4C8BB671}" srcOrd="3" destOrd="0" presId="urn:microsoft.com/office/officeart/2008/layout/LinedList"/>
    <dgm:cxn modelId="{5335EC82-209A-44DA-BC0E-411ECBD7018F}" type="presParOf" srcId="{D3F4C8EF-55A1-4366-8C7C-7189A3D42C44}" destId="{423AE597-B355-4E59-8A59-4112DFF9129E}" srcOrd="4" destOrd="0" presId="urn:microsoft.com/office/officeart/2008/layout/LinedList"/>
    <dgm:cxn modelId="{AF3CDD85-A59E-4FFE-944F-01715FF3385B}" type="presParOf" srcId="{423AE597-B355-4E59-8A59-4112DFF9129E}" destId="{8E6C907D-1855-44CE-8862-FD015E85CAF5}" srcOrd="0" destOrd="0" presId="urn:microsoft.com/office/officeart/2008/layout/LinedList"/>
    <dgm:cxn modelId="{08668D4E-1D91-4B82-8770-A6B1845E5CD0}" type="presParOf" srcId="{423AE597-B355-4E59-8A59-4112DFF9129E}" destId="{39C824B2-7181-481E-951A-6EDDE3E2DB47}" srcOrd="1" destOrd="0" presId="urn:microsoft.com/office/officeart/2008/layout/LinedList"/>
    <dgm:cxn modelId="{C0BCFB86-C994-481A-8BA9-FFAE24CEE645}" type="presParOf" srcId="{423AE597-B355-4E59-8A59-4112DFF9129E}" destId="{4EE6930E-0D1C-4496-B3D0-FB06C4F0D717}" srcOrd="2" destOrd="0" presId="urn:microsoft.com/office/officeart/2008/layout/LinedList"/>
    <dgm:cxn modelId="{C9F550C1-C016-4448-B814-2C5962B1ACCA}" type="presParOf" srcId="{D3F4C8EF-55A1-4366-8C7C-7189A3D42C44}" destId="{6AA9D1E9-98DA-4F80-A2EF-A8E7D8294FB3}" srcOrd="5" destOrd="0" presId="urn:microsoft.com/office/officeart/2008/layout/LinedList"/>
    <dgm:cxn modelId="{485D9E5D-5A61-4A58-8BD0-BC1446234AB6}" type="presParOf" srcId="{D3F4C8EF-55A1-4366-8C7C-7189A3D42C44}" destId="{C5145BA6-68A9-4F26-92F8-FC021B0FBEE8}" srcOrd="6" destOrd="0" presId="urn:microsoft.com/office/officeart/2008/layout/LinedList"/>
    <dgm:cxn modelId="{2FC62168-D3F0-4B2F-B7E4-5BB918D4A293}" type="presParOf" srcId="{D3F4C8EF-55A1-4366-8C7C-7189A3D42C44}" destId="{39F04188-5FFB-408C-BD30-9FB1DFBFE574}" srcOrd="7" destOrd="0" presId="urn:microsoft.com/office/officeart/2008/layout/LinedList"/>
    <dgm:cxn modelId="{7E5F3CE8-4D91-476A-8E2B-133CD4D36310}" type="presParOf" srcId="{39F04188-5FFB-408C-BD30-9FB1DFBFE574}" destId="{3D384922-CEEA-4435-95D6-293E3D7A9986}" srcOrd="0" destOrd="0" presId="urn:microsoft.com/office/officeart/2008/layout/LinedList"/>
    <dgm:cxn modelId="{D8EAC8AF-7D28-4A9B-BD26-435CF51518EA}" type="presParOf" srcId="{39F04188-5FFB-408C-BD30-9FB1DFBFE574}" destId="{836D8068-2644-4C61-9044-1FEED7728E1B}" srcOrd="1" destOrd="0" presId="urn:microsoft.com/office/officeart/2008/layout/LinedList"/>
    <dgm:cxn modelId="{B1C10C52-3948-47D2-8E61-2C6B4A24189D}" type="presParOf" srcId="{39F04188-5FFB-408C-BD30-9FB1DFBFE574}" destId="{70D4405E-951C-472F-A1CD-3FF0399FB7BB}" srcOrd="2" destOrd="0" presId="urn:microsoft.com/office/officeart/2008/layout/LinedList"/>
    <dgm:cxn modelId="{ECE4B5BE-47B4-4760-B730-3C74C3A0632D}" type="presParOf" srcId="{D3F4C8EF-55A1-4366-8C7C-7189A3D42C44}" destId="{2211356D-34E3-4AF8-BA60-01169BEC7248}" srcOrd="8" destOrd="0" presId="urn:microsoft.com/office/officeart/2008/layout/LinedList"/>
    <dgm:cxn modelId="{5AFEF34C-A882-4F37-8665-249B48CD6F53}" type="presParOf" srcId="{D3F4C8EF-55A1-4366-8C7C-7189A3D42C44}" destId="{81E3369A-7B9D-4AD0-99B0-8BCB801B7EB7}" srcOrd="9" destOrd="0" presId="urn:microsoft.com/office/officeart/2008/layout/LinedList"/>
    <dgm:cxn modelId="{9009244A-0771-45D9-A72E-35DACA7AA54B}" type="presParOf" srcId="{D3F4C8EF-55A1-4366-8C7C-7189A3D42C44}" destId="{87FB7A67-21CB-405B-BCC9-44A7BD34D733}" srcOrd="10" destOrd="0" presId="urn:microsoft.com/office/officeart/2008/layout/LinedList"/>
    <dgm:cxn modelId="{BB87964D-7C71-469E-8E7A-360D8ADB1F81}" type="presParOf" srcId="{87FB7A67-21CB-405B-BCC9-44A7BD34D733}" destId="{9835493D-6BFA-42A3-937A-AD49B19653C4}" srcOrd="0" destOrd="0" presId="urn:microsoft.com/office/officeart/2008/layout/LinedList"/>
    <dgm:cxn modelId="{1B5E1E6E-6A3C-4E82-BEDB-95ED30DC1A27}" type="presParOf" srcId="{87FB7A67-21CB-405B-BCC9-44A7BD34D733}" destId="{3AA80C9D-514C-47AA-9E55-E3F2A6AD4DEF}" srcOrd="1" destOrd="0" presId="urn:microsoft.com/office/officeart/2008/layout/LinedList"/>
    <dgm:cxn modelId="{4153ED75-7924-4A2C-B406-1DD9D8288159}" type="presParOf" srcId="{87FB7A67-21CB-405B-BCC9-44A7BD34D733}" destId="{3720073E-3215-4C5F-BB4E-BB517810D24A}" srcOrd="2" destOrd="0" presId="urn:microsoft.com/office/officeart/2008/layout/LinedList"/>
    <dgm:cxn modelId="{3105CA9D-4780-4124-82C1-38BDEDE3E690}" type="presParOf" srcId="{D3F4C8EF-55A1-4366-8C7C-7189A3D42C44}" destId="{2C238C91-4DB8-4AF1-9A51-42E8DED429AB}" srcOrd="11" destOrd="0" presId="urn:microsoft.com/office/officeart/2008/layout/LinedList"/>
    <dgm:cxn modelId="{D5C3F334-3FEB-47F1-957A-D8778B4CFEAE}" type="presParOf" srcId="{D3F4C8EF-55A1-4366-8C7C-7189A3D42C44}" destId="{2028B617-6C05-4FF1-962F-9416DF87161E}" srcOrd="12" destOrd="0" presId="urn:microsoft.com/office/officeart/2008/layout/LinedList"/>
    <dgm:cxn modelId="{37A8C60C-BFF7-42EB-82EC-4B7FA6EF13CE}" type="presParOf" srcId="{D3F4C8EF-55A1-4366-8C7C-7189A3D42C44}" destId="{968514B1-AC89-4E94-A12B-EF31B5FFAA51}" srcOrd="13" destOrd="0" presId="urn:microsoft.com/office/officeart/2008/layout/LinedList"/>
    <dgm:cxn modelId="{618EECE8-E55E-4D1D-8F5C-2B2EB5104120}" type="presParOf" srcId="{968514B1-AC89-4E94-A12B-EF31B5FFAA51}" destId="{B9269399-D792-46DA-85F8-A86536DBAB94}" srcOrd="0" destOrd="0" presId="urn:microsoft.com/office/officeart/2008/layout/LinedList"/>
    <dgm:cxn modelId="{CE4438CE-877A-44D8-812C-CD15908BECC6}" type="presParOf" srcId="{968514B1-AC89-4E94-A12B-EF31B5FFAA51}" destId="{3C925599-49E3-4080-B9FE-A98EA7E4B749}" srcOrd="1" destOrd="0" presId="urn:microsoft.com/office/officeart/2008/layout/LinedList"/>
    <dgm:cxn modelId="{634BBAD9-6FAE-4B08-8CC1-ADB5CC85FC16}" type="presParOf" srcId="{968514B1-AC89-4E94-A12B-EF31B5FFAA51}" destId="{BF81BD61-AD05-4F38-B6A5-BE4F2FE8A53D}" srcOrd="2" destOrd="0" presId="urn:microsoft.com/office/officeart/2008/layout/LinedList"/>
    <dgm:cxn modelId="{6AE3FC25-7F34-492F-A0BB-D3A8AE8CE449}" type="presParOf" srcId="{D3F4C8EF-55A1-4366-8C7C-7189A3D42C44}" destId="{7EFCCD96-78C2-4BDE-843E-41B106DB0422}" srcOrd="14" destOrd="0" presId="urn:microsoft.com/office/officeart/2008/layout/LinedList"/>
    <dgm:cxn modelId="{ACFCE347-86B8-4C3A-84ED-B3A445F6E6EC}" type="presParOf" srcId="{D3F4C8EF-55A1-4366-8C7C-7189A3D42C44}" destId="{8695E5F9-3759-432D-B103-902B69EC02A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1D1CA-2AD7-4433-979E-C578EB2C1D2C}">
      <dsp:nvSpPr>
        <dsp:cNvPr id="0" name=""/>
        <dsp:cNvSpPr/>
      </dsp:nvSpPr>
      <dsp:spPr>
        <a:xfrm>
          <a:off x="-4606583"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8981C-3DEF-4467-8F0A-DE25AD539706}">
      <dsp:nvSpPr>
        <dsp:cNvPr id="0" name=""/>
        <dsp:cNvSpPr/>
      </dsp:nvSpPr>
      <dsp:spPr>
        <a:xfrm>
          <a:off x="1442989" y="1579203"/>
          <a:ext cx="8729476" cy="1192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93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Candara" panose="020E0502030303020204" pitchFamily="34" charset="0"/>
            </a:rPr>
            <a:t>There is a correlation between parental ACEs and their child’s developmental, behavioral and overall health risks.</a:t>
          </a:r>
        </a:p>
      </dsp:txBody>
      <dsp:txXfrm>
        <a:off x="1442989" y="1579203"/>
        <a:ext cx="8729476" cy="1192931"/>
      </dsp:txXfrm>
    </dsp:sp>
    <dsp:sp modelId="{CBC39914-A867-4307-8A39-D984586C32CF}">
      <dsp:nvSpPr>
        <dsp:cNvPr id="0" name=""/>
        <dsp:cNvSpPr/>
      </dsp:nvSpPr>
      <dsp:spPr>
        <a:xfrm>
          <a:off x="330248" y="1373140"/>
          <a:ext cx="1777563" cy="160505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8A66E-F85F-4E97-A2B2-8A6001B5643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FA1AF-D711-49E0-8C17-43B3FA34F7D5}">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latin typeface="Candara" panose="020E0502030303020204" pitchFamily="34" charset="0"/>
            </a:rPr>
            <a:t>Current State:</a:t>
          </a:r>
        </a:p>
      </dsp:txBody>
      <dsp:txXfrm>
        <a:off x="0" y="0"/>
        <a:ext cx="2103120" cy="4351338"/>
      </dsp:txXfrm>
    </dsp:sp>
    <dsp:sp modelId="{E6A14798-1821-4D28-A320-C17188ECCB9D}">
      <dsp:nvSpPr>
        <dsp:cNvPr id="0" name=""/>
        <dsp:cNvSpPr/>
      </dsp:nvSpPr>
      <dsp:spPr>
        <a:xfrm>
          <a:off x="2260854" y="41006"/>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ndara" panose="020E0502030303020204" pitchFamily="34" charset="0"/>
            </a:rPr>
            <a:t>Maternal Depression at 2 weeks, 2 months, 4 months, 6 months</a:t>
          </a:r>
        </a:p>
      </dsp:txBody>
      <dsp:txXfrm>
        <a:off x="2260854" y="41006"/>
        <a:ext cx="8254746" cy="820125"/>
      </dsp:txXfrm>
    </dsp:sp>
    <dsp:sp modelId="{823F2B70-757B-4228-B74E-3A2BB2B07435}">
      <dsp:nvSpPr>
        <dsp:cNvPr id="0" name=""/>
        <dsp:cNvSpPr/>
      </dsp:nvSpPr>
      <dsp:spPr>
        <a:xfrm>
          <a:off x="2103120" y="86113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C824B2-7181-481E-951A-6EDDE3E2DB47}">
      <dsp:nvSpPr>
        <dsp:cNvPr id="0" name=""/>
        <dsp:cNvSpPr/>
      </dsp:nvSpPr>
      <dsp:spPr>
        <a:xfrm>
          <a:off x="2260854" y="902137"/>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ndara" panose="020E0502030303020204" pitchFamily="34" charset="0"/>
            </a:rPr>
            <a:t>Developmental Delay at 9, 18 and 30 months</a:t>
          </a:r>
        </a:p>
      </dsp:txBody>
      <dsp:txXfrm>
        <a:off x="2260854" y="902137"/>
        <a:ext cx="8254746" cy="820125"/>
      </dsp:txXfrm>
    </dsp:sp>
    <dsp:sp modelId="{6AA9D1E9-98DA-4F80-A2EF-A8E7D8294FB3}">
      <dsp:nvSpPr>
        <dsp:cNvPr id="0" name=""/>
        <dsp:cNvSpPr/>
      </dsp:nvSpPr>
      <dsp:spPr>
        <a:xfrm>
          <a:off x="2103120" y="172226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D8068-2644-4C61-9044-1FEED7728E1B}">
      <dsp:nvSpPr>
        <dsp:cNvPr id="0" name=""/>
        <dsp:cNvSpPr/>
      </dsp:nvSpPr>
      <dsp:spPr>
        <a:xfrm>
          <a:off x="2260854" y="1763269"/>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ndara" panose="020E0502030303020204" pitchFamily="34" charset="0"/>
            </a:rPr>
            <a:t>Autism at 18 and 24 months</a:t>
          </a:r>
        </a:p>
      </dsp:txBody>
      <dsp:txXfrm>
        <a:off x="2260854" y="1763269"/>
        <a:ext cx="8254746" cy="820125"/>
      </dsp:txXfrm>
    </dsp:sp>
    <dsp:sp modelId="{2211356D-34E3-4AF8-BA60-01169BEC7248}">
      <dsp:nvSpPr>
        <dsp:cNvPr id="0" name=""/>
        <dsp:cNvSpPr/>
      </dsp:nvSpPr>
      <dsp:spPr>
        <a:xfrm>
          <a:off x="2103120" y="258339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A80C9D-514C-47AA-9E55-E3F2A6AD4DEF}">
      <dsp:nvSpPr>
        <dsp:cNvPr id="0" name=""/>
        <dsp:cNvSpPr/>
      </dsp:nvSpPr>
      <dsp:spPr>
        <a:xfrm>
          <a:off x="2260854" y="2624400"/>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ndara" panose="020E0502030303020204" pitchFamily="34" charset="0"/>
            </a:rPr>
            <a:t>Social-Emotional Development at semi-undefined intervals</a:t>
          </a:r>
        </a:p>
      </dsp:txBody>
      <dsp:txXfrm>
        <a:off x="2260854" y="2624400"/>
        <a:ext cx="8254746" cy="820125"/>
      </dsp:txXfrm>
    </dsp:sp>
    <dsp:sp modelId="{2C238C91-4DB8-4AF1-9A51-42E8DED429AB}">
      <dsp:nvSpPr>
        <dsp:cNvPr id="0" name=""/>
        <dsp:cNvSpPr/>
      </dsp:nvSpPr>
      <dsp:spPr>
        <a:xfrm>
          <a:off x="2103120" y="344452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925599-49E3-4080-B9FE-A98EA7E4B749}">
      <dsp:nvSpPr>
        <dsp:cNvPr id="0" name=""/>
        <dsp:cNvSpPr/>
      </dsp:nvSpPr>
      <dsp:spPr>
        <a:xfrm>
          <a:off x="2260854" y="3485532"/>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ndara" panose="020E0502030303020204" pitchFamily="34" charset="0"/>
            </a:rPr>
            <a:t>ACEs (patient or parent), Social Determinants of Health at undefined intervals</a:t>
          </a:r>
        </a:p>
      </dsp:txBody>
      <dsp:txXfrm>
        <a:off x="2260854" y="3485532"/>
        <a:ext cx="8254746" cy="820125"/>
      </dsp:txXfrm>
    </dsp:sp>
    <dsp:sp modelId="{7EFCCD96-78C2-4BDE-843E-41B106DB0422}">
      <dsp:nvSpPr>
        <dsp:cNvPr id="0" name=""/>
        <dsp:cNvSpPr/>
      </dsp:nvSpPr>
      <dsp:spPr>
        <a:xfrm>
          <a:off x="2103120" y="430565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03745-DFE4-41C4-871B-11E19A135F8A}"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4BACF-B1C5-4A84-93A2-B3C7CA86F017}" type="slidenum">
              <a:rPr lang="en-US" smtClean="0"/>
              <a:t>‹#›</a:t>
            </a:fld>
            <a:endParaRPr lang="en-US"/>
          </a:p>
        </p:txBody>
      </p:sp>
    </p:spTree>
    <p:extLst>
      <p:ext uri="{BB962C8B-B14F-4D97-AF65-F5344CB8AC3E}">
        <p14:creationId xmlns:p14="http://schemas.microsoft.com/office/powerpoint/2010/main" val="81003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conventionally</a:t>
            </a:r>
            <a:r>
              <a:rPr lang="en-US" baseline="0" dirty="0"/>
              <a:t> viewed as public health problems are often personal solutions to long concealed ACEs.</a:t>
            </a:r>
          </a:p>
          <a:p>
            <a:r>
              <a:rPr lang="en-US" baseline="0" dirty="0"/>
              <a:t>Dismissing these coping strategies as  bad habits or destructive behavior misses their functionality. “   V </a:t>
            </a:r>
            <a:r>
              <a:rPr lang="en-US" baseline="0" dirty="0" err="1"/>
              <a:t>Fellitti</a:t>
            </a:r>
            <a:endParaRPr lang="en-US" dirty="0"/>
          </a:p>
        </p:txBody>
      </p:sp>
      <p:sp>
        <p:nvSpPr>
          <p:cNvPr id="4" name="Slide Number Placeholder 3"/>
          <p:cNvSpPr>
            <a:spLocks noGrp="1"/>
          </p:cNvSpPr>
          <p:nvPr>
            <p:ph type="sldNum" sz="quarter" idx="10"/>
          </p:nvPr>
        </p:nvSpPr>
        <p:spPr/>
        <p:txBody>
          <a:bodyPr/>
          <a:lstStyle/>
          <a:p>
            <a:fld id="{1352D148-2B98-4251-BCF7-16AB87490BDB}" type="slidenum">
              <a:rPr lang="en-US" smtClean="0"/>
              <a:t>31</a:t>
            </a:fld>
            <a:endParaRPr lang="en-US"/>
          </a:p>
        </p:txBody>
      </p:sp>
    </p:spTree>
    <p:extLst>
      <p:ext uri="{BB962C8B-B14F-4D97-AF65-F5344CB8AC3E}">
        <p14:creationId xmlns:p14="http://schemas.microsoft.com/office/powerpoint/2010/main" val="302262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8937"/>
            <a:ext cx="6248400" cy="4038600"/>
          </a:xfrm>
        </p:spPr>
        <p:txBody>
          <a:bodyPr/>
          <a:lstStyle/>
          <a:p>
            <a:r>
              <a:rPr lang="en-US" b="1" u="sng" dirty="0"/>
              <a:t>PUBLIC HEALTH APPROACH </a:t>
            </a:r>
            <a:r>
              <a:rPr lang="en-US" dirty="0"/>
              <a:t>TO A </a:t>
            </a:r>
            <a:r>
              <a:rPr lang="en-US" b="1" u="sng" dirty="0"/>
              <a:t>PUBLIC HEALTH CRISIS </a:t>
            </a:r>
            <a:r>
              <a:rPr lang="en-US" dirty="0"/>
              <a:t>… TOXIC STRESS</a:t>
            </a:r>
          </a:p>
          <a:p>
            <a:r>
              <a:rPr lang="en-US" dirty="0"/>
              <a:t>-   1,2,3 APPROACHES TO TOXIC STRESS</a:t>
            </a:r>
          </a:p>
          <a:p>
            <a:pPr marL="171450" indent="-171450">
              <a:buFontTx/>
              <a:buChar char="-"/>
            </a:pPr>
            <a:r>
              <a:rPr lang="en-US" dirty="0"/>
              <a:t>Show the EXAMPLES</a:t>
            </a:r>
          </a:p>
          <a:p>
            <a:endParaRPr lang="en-US" dirty="0"/>
          </a:p>
          <a:p>
            <a:r>
              <a:rPr lang="en-US" b="1" u="sng" dirty="0"/>
              <a:t>BUT TOXIC STRESS IS NOT THE FRAME THAT WE NEED TO MOVE FORWARD!!</a:t>
            </a:r>
          </a:p>
          <a:p>
            <a:pPr marL="171450" indent="-171450">
              <a:buFontTx/>
              <a:buChar char="-"/>
            </a:pPr>
            <a:r>
              <a:rPr lang="en-US" dirty="0"/>
              <a:t>TS TAPS INTO A RICH AND SOPHISTICATED SCIENCE OF ADVERSITY</a:t>
            </a:r>
          </a:p>
          <a:p>
            <a:pPr marL="171450" indent="-171450">
              <a:buFontTx/>
              <a:buChar char="-"/>
            </a:pPr>
            <a:r>
              <a:rPr lang="en-US" dirty="0"/>
              <a:t>ULTIMATELY TS IS A </a:t>
            </a:r>
            <a:r>
              <a:rPr lang="en-US" b="1" dirty="0"/>
              <a:t>DEFICITS</a:t>
            </a:r>
            <a:r>
              <a:rPr lang="en-US" dirty="0"/>
              <a:t> </a:t>
            </a:r>
            <a:r>
              <a:rPr lang="en-US" b="1" dirty="0"/>
              <a:t>MODEL</a:t>
            </a:r>
            <a:r>
              <a:rPr lang="en-US" dirty="0"/>
              <a:t> – in ability to turn off the stress response</a:t>
            </a:r>
          </a:p>
          <a:p>
            <a:pPr marL="171450" indent="-171450">
              <a:buFontTx/>
              <a:buChar char="-"/>
            </a:pPr>
            <a:r>
              <a:rPr lang="en-US" dirty="0"/>
              <a:t>IF TS IS A PUBLIC HEALTH CRISIS – </a:t>
            </a:r>
            <a:r>
              <a:rPr lang="en-US" b="1" u="sng" dirty="0"/>
              <a:t>WHAT IS THE ANTIDOTE?</a:t>
            </a:r>
          </a:p>
          <a:p>
            <a:endParaRPr lang="en-US" dirty="0"/>
          </a:p>
          <a:p>
            <a:r>
              <a:rPr lang="en-US" b="1" i="1" u="sng" dirty="0"/>
              <a:t>A PUBLIC HEALTH APPROACH TOWARDS PROMOTING RELATIONAL HEALTH</a:t>
            </a:r>
          </a:p>
          <a:p>
            <a:pPr marL="171450" indent="-171450">
              <a:buFontTx/>
              <a:buChar char="-"/>
            </a:pPr>
            <a:r>
              <a:rPr lang="en-US" dirty="0"/>
              <a:t>MOST OF THESE EXAMPLES </a:t>
            </a:r>
            <a:r>
              <a:rPr lang="en-US" b="1" u="sng" dirty="0"/>
              <a:t>PROMOTE</a:t>
            </a:r>
            <a:r>
              <a:rPr lang="en-US" b="1" dirty="0"/>
              <a:t>, ID </a:t>
            </a:r>
            <a:r>
              <a:rPr lang="en-US" b="1" u="sng" dirty="0"/>
              <a:t>BARRIERS</a:t>
            </a:r>
            <a:r>
              <a:rPr lang="en-US" b="1" dirty="0"/>
              <a:t>, </a:t>
            </a:r>
            <a:r>
              <a:rPr lang="en-US" b="1" u="sng" dirty="0"/>
              <a:t>REPAIR SSNRS</a:t>
            </a:r>
          </a:p>
          <a:p>
            <a:endParaRPr lang="en-US" b="1" u="sng" dirty="0"/>
          </a:p>
          <a:p>
            <a:r>
              <a:rPr lang="en-US" b="1" u="sng" dirty="0"/>
              <a:t>SSNRS DO NOT FORM IN A VACUUM – WE NEED TO DEVELOP SUPPORTS FOR:</a:t>
            </a:r>
          </a:p>
          <a:p>
            <a:r>
              <a:rPr lang="en-US" b="1" dirty="0"/>
              <a:t>	1) </a:t>
            </a:r>
            <a:r>
              <a:rPr lang="en-US" b="1" u="sng" dirty="0"/>
              <a:t>SSN FAMILIES</a:t>
            </a:r>
            <a:r>
              <a:rPr lang="en-US" b="1" dirty="0"/>
              <a:t>  and   </a:t>
            </a:r>
            <a:r>
              <a:rPr lang="en-US" b="1" u="sng" dirty="0"/>
              <a:t>2) SSN COMMUNITIES</a:t>
            </a:r>
            <a:r>
              <a:rPr lang="en-US" dirty="0"/>
              <a:t> </a:t>
            </a:r>
          </a:p>
          <a:p>
            <a:r>
              <a:rPr lang="en-US" dirty="0"/>
              <a:t>	(use FCPMHs to anchor medical neighborhoods)</a:t>
            </a:r>
          </a:p>
          <a:p>
            <a:r>
              <a:rPr lang="en-US" b="1" u="sng" dirty="0"/>
              <a:t>PULLING THIS ALL TOGETHER – WHAT DO WE NEED TO DO? …</a:t>
            </a:r>
          </a:p>
        </p:txBody>
      </p:sp>
      <p:sp>
        <p:nvSpPr>
          <p:cNvPr id="4" name="Slide Number Placeholder 3"/>
          <p:cNvSpPr>
            <a:spLocks noGrp="1"/>
          </p:cNvSpPr>
          <p:nvPr>
            <p:ph type="sldNum" sz="quarter" idx="10"/>
          </p:nvPr>
        </p:nvSpPr>
        <p:spPr/>
        <p:txBody>
          <a:bodyPr/>
          <a:lstStyle/>
          <a:p>
            <a:pPr>
              <a:defRPr/>
            </a:pPr>
            <a:fld id="{12134C11-FF7D-40F6-B881-2456B5002CD0}" type="slidenum">
              <a:rPr lang="en-US" smtClean="0"/>
              <a:pPr>
                <a:defRPr/>
              </a:pPr>
              <a:t>43</a:t>
            </a:fld>
            <a:endParaRPr lang="en-US"/>
          </a:p>
        </p:txBody>
      </p:sp>
    </p:spTree>
    <p:extLst>
      <p:ext uri="{BB962C8B-B14F-4D97-AF65-F5344CB8AC3E}">
        <p14:creationId xmlns:p14="http://schemas.microsoft.com/office/powerpoint/2010/main" val="157875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6C97D0-075C-4E6C-8E51-2E9DAF55F0D0}"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105662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C97D0-075C-4E6C-8E51-2E9DAF55F0D0}"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259902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C97D0-075C-4E6C-8E51-2E9DAF55F0D0}"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409156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68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5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036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7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422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7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42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5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C97D0-075C-4E6C-8E51-2E9DAF55F0D0}"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404229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10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280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12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C97D0-075C-4E6C-8E51-2E9DAF55F0D0}" type="datetimeFigureOut">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380444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6C97D0-075C-4E6C-8E51-2E9DAF55F0D0}"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253066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C97D0-075C-4E6C-8E51-2E9DAF55F0D0}" type="datetimeFigureOut">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288618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C97D0-075C-4E6C-8E51-2E9DAF55F0D0}" type="datetimeFigureOut">
              <a:rPr lang="en-US" smtClean="0"/>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12461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C97D0-075C-4E6C-8E51-2E9DAF55F0D0}" type="datetimeFigureOut">
              <a:rPr lang="en-US" smtClean="0"/>
              <a:t>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366785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C97D0-075C-4E6C-8E51-2E9DAF55F0D0}"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3055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C97D0-075C-4E6C-8E51-2E9DAF55F0D0}" type="datetimeFigureOut">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ECD6-D098-49BD-B361-3ACDE1F1F572}" type="slidenum">
              <a:rPr lang="en-US" smtClean="0"/>
              <a:t>‹#›</a:t>
            </a:fld>
            <a:endParaRPr lang="en-US"/>
          </a:p>
        </p:txBody>
      </p:sp>
    </p:spTree>
    <p:extLst>
      <p:ext uri="{BB962C8B-B14F-4D97-AF65-F5344CB8AC3E}">
        <p14:creationId xmlns:p14="http://schemas.microsoft.com/office/powerpoint/2010/main" val="332096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C97D0-075C-4E6C-8E51-2E9DAF55F0D0}" type="datetimeFigureOut">
              <a:rPr lang="en-US" smtClean="0"/>
              <a:t>2/26/20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1ECD6-D098-49BD-B361-3ACDE1F1F572}" type="slidenum">
              <a:rPr lang="en-US" smtClean="0"/>
              <a:t>‹#›</a:t>
            </a:fld>
            <a:endParaRPr lang="en-US"/>
          </a:p>
        </p:txBody>
      </p:sp>
    </p:spTree>
    <p:extLst>
      <p:ext uri="{BB962C8B-B14F-4D97-AF65-F5344CB8AC3E}">
        <p14:creationId xmlns:p14="http://schemas.microsoft.com/office/powerpoint/2010/main" val="428975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08D4D-228C-47D9-AC04-C4E0CB3FE668}" type="datetimeFigureOut">
              <a:rPr lang="en-US" smtClean="0">
                <a:solidFill>
                  <a:prstClr val="black">
                    <a:tint val="75000"/>
                  </a:prstClr>
                </a:solidFill>
              </a:rPr>
              <a:pPr/>
              <a:t>2/26/20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D7AA7-FEB6-490F-ADB3-04E7427082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91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Candara" panose="020E0502030303020204" pitchFamily="34" charset="0"/>
              </a:rPr>
              <a:t>Parental ACEs and Pediatrics:</a:t>
            </a:r>
            <a:br>
              <a:rPr lang="en-US" b="1" dirty="0">
                <a:latin typeface="Candara" panose="020E0502030303020204" pitchFamily="34" charset="0"/>
              </a:rPr>
            </a:br>
            <a:r>
              <a:rPr lang="en-US" b="1" dirty="0">
                <a:latin typeface="Candara" panose="020E0502030303020204" pitchFamily="34" charset="0"/>
              </a:rPr>
              <a:t>Transforming Well Care</a:t>
            </a:r>
          </a:p>
        </p:txBody>
      </p:sp>
      <p:sp>
        <p:nvSpPr>
          <p:cNvPr id="3" name="Subtitle 2"/>
          <p:cNvSpPr>
            <a:spLocks noGrp="1"/>
          </p:cNvSpPr>
          <p:nvPr>
            <p:ph type="subTitle" idx="1"/>
          </p:nvPr>
        </p:nvSpPr>
        <p:spPr>
          <a:xfrm>
            <a:off x="1524000" y="4066272"/>
            <a:ext cx="9144000" cy="1655762"/>
          </a:xfrm>
        </p:spPr>
        <p:txBody>
          <a:bodyPr>
            <a:normAutofit fontScale="92500" lnSpcReduction="10000"/>
          </a:bodyPr>
          <a:lstStyle/>
          <a:p>
            <a:r>
              <a:rPr lang="en-US" dirty="0">
                <a:latin typeface="Candara" panose="020E0502030303020204" pitchFamily="34" charset="0"/>
              </a:rPr>
              <a:t>R.J. Gillespie, MD, MHPE, FAAP</a:t>
            </a:r>
          </a:p>
          <a:p>
            <a:r>
              <a:rPr lang="en-US" dirty="0">
                <a:latin typeface="Candara" panose="020E0502030303020204" pitchFamily="34" charset="0"/>
              </a:rPr>
              <a:t>Pediatrician – The Children’s Clinic, Portland, Oregon</a:t>
            </a:r>
          </a:p>
          <a:p>
            <a:r>
              <a:rPr lang="en-US" dirty="0">
                <a:latin typeface="Candara" panose="020E0502030303020204" pitchFamily="34" charset="0"/>
              </a:rPr>
              <a:t>5</a:t>
            </a:r>
            <a:r>
              <a:rPr lang="en-US" baseline="30000" dirty="0">
                <a:latin typeface="Candara" panose="020E0502030303020204" pitchFamily="34" charset="0"/>
              </a:rPr>
              <a:t>th</a:t>
            </a:r>
            <a:r>
              <a:rPr lang="en-US" dirty="0">
                <a:latin typeface="Candara" panose="020E0502030303020204" pitchFamily="34" charset="0"/>
              </a:rPr>
              <a:t> Annual Critical Issues in Child and Adolescent Mental Health Conference</a:t>
            </a:r>
          </a:p>
          <a:p>
            <a:r>
              <a:rPr lang="en-US" dirty="0">
                <a:latin typeface="Candara" panose="020E0502030303020204" pitchFamily="34" charset="0"/>
              </a:rPr>
              <a:t>March 12, 2020</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284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Our Process</a:t>
            </a:r>
            <a:r>
              <a:rPr lang="en-US" dirty="0"/>
              <a:t>	</a:t>
            </a:r>
          </a:p>
        </p:txBody>
      </p:sp>
      <p:sp>
        <p:nvSpPr>
          <p:cNvPr id="3" name="Text Placeholder 2"/>
          <p:cNvSpPr>
            <a:spLocks noGrp="1"/>
          </p:cNvSpPr>
          <p:nvPr>
            <p:ph type="body" idx="1"/>
          </p:nvPr>
        </p:nvSpPr>
        <p:spPr/>
        <p:txBody>
          <a:bodyPr/>
          <a:lstStyle/>
          <a:p>
            <a:r>
              <a:rPr lang="en-US" dirty="0">
                <a:latin typeface="Candara" panose="020E0502030303020204" pitchFamily="34" charset="0"/>
              </a:rPr>
              <a:t>What we did…and what we’ve found.  (And some key lessons we’ve learned along the way)</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75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Candara" panose="020E0502030303020204" pitchFamily="34" charset="0"/>
              </a:rPr>
              <a:t>The assumption</a:t>
            </a:r>
          </a:p>
        </p:txBody>
      </p:sp>
      <p:sp>
        <p:nvSpPr>
          <p:cNvPr id="3" name="Content Placeholder 2"/>
          <p:cNvSpPr>
            <a:spLocks noGrp="1"/>
          </p:cNvSpPr>
          <p:nvPr>
            <p:ph idx="1"/>
          </p:nvPr>
        </p:nvSpPr>
        <p:spPr/>
        <p:txBody>
          <a:bodyPr/>
          <a:lstStyle/>
          <a:p>
            <a:pPr marL="68580" indent="0">
              <a:buNone/>
            </a:pPr>
            <a:r>
              <a:rPr lang="en-US" sz="3000" dirty="0">
                <a:latin typeface="Candara" panose="020E0502030303020204" pitchFamily="34" charset="0"/>
              </a:rPr>
              <a:t>If…</a:t>
            </a:r>
          </a:p>
          <a:p>
            <a:pPr lvl="1">
              <a:lnSpc>
                <a:spcPct val="90000"/>
              </a:lnSpc>
            </a:pPr>
            <a:r>
              <a:rPr lang="en-US" sz="3000" dirty="0">
                <a:latin typeface="Candara" panose="020E0502030303020204" pitchFamily="34" charset="0"/>
              </a:rPr>
              <a:t>we can identify parents who are at greatest risk</a:t>
            </a:r>
          </a:p>
          <a:p>
            <a:pPr lvl="1">
              <a:lnSpc>
                <a:spcPct val="90000"/>
              </a:lnSpc>
            </a:pPr>
            <a:r>
              <a:rPr lang="en-US" sz="3000" dirty="0">
                <a:latin typeface="Candara" panose="020E0502030303020204" pitchFamily="34" charset="0"/>
              </a:rPr>
              <a:t>bring their trauma histories out of the closet</a:t>
            </a:r>
          </a:p>
          <a:p>
            <a:pPr lvl="1">
              <a:lnSpc>
                <a:spcPct val="90000"/>
              </a:lnSpc>
            </a:pPr>
            <a:r>
              <a:rPr lang="en-US" sz="3000" dirty="0">
                <a:latin typeface="Candara" panose="020E0502030303020204" pitchFamily="34" charset="0"/>
              </a:rPr>
              <a:t>agree to support them when they feel most challenged in a non-judgmental way</a:t>
            </a:r>
          </a:p>
          <a:p>
            <a:pPr marL="68580" indent="0">
              <a:buNone/>
            </a:pPr>
            <a:endParaRPr lang="en-US" sz="3000" dirty="0">
              <a:latin typeface="Candara" panose="020E0502030303020204" pitchFamily="34" charset="0"/>
            </a:endParaRPr>
          </a:p>
          <a:p>
            <a:pPr marL="68580" indent="0">
              <a:buNone/>
            </a:pPr>
            <a:r>
              <a:rPr lang="en-US" sz="3000" dirty="0">
                <a:latin typeface="Candara" panose="020E0502030303020204" pitchFamily="34" charset="0"/>
              </a:rPr>
              <a:t>…we will be able to create a new cycle of healthier parenting.</a:t>
            </a:r>
          </a:p>
          <a:p>
            <a:pPr marL="0" indent="0">
              <a:buNone/>
            </a:pPr>
            <a:endParaRPr lang="en-US" dirty="0">
              <a:latin typeface="Candara" panose="020E0502030303020204" pitchFamily="34" charset="0"/>
            </a:endParaRP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696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The Theory…</a:t>
            </a:r>
          </a:p>
        </p:txBody>
      </p:sp>
      <p:sp>
        <p:nvSpPr>
          <p:cNvPr id="3" name="Content Placeholder 2"/>
          <p:cNvSpPr>
            <a:spLocks noGrp="1"/>
          </p:cNvSpPr>
          <p:nvPr>
            <p:ph idx="1"/>
          </p:nvPr>
        </p:nvSpPr>
        <p:spPr>
          <a:xfrm>
            <a:off x="838200" y="1600201"/>
            <a:ext cx="7239000" cy="4525963"/>
          </a:xfrm>
        </p:spPr>
        <p:txBody>
          <a:bodyPr>
            <a:normAutofit fontScale="92500" lnSpcReduction="10000"/>
          </a:bodyPr>
          <a:lstStyle/>
          <a:p>
            <a:r>
              <a:rPr lang="en-US" dirty="0">
                <a:latin typeface="Candara" panose="020E0502030303020204" pitchFamily="34" charset="0"/>
              </a:rPr>
              <a:t>Certain moments in the life of an infant or toddler will be stressful</a:t>
            </a:r>
          </a:p>
          <a:p>
            <a:pPr lvl="1"/>
            <a:r>
              <a:rPr lang="en-US" dirty="0">
                <a:latin typeface="Candara" panose="020E0502030303020204" pitchFamily="34" charset="0"/>
              </a:rPr>
              <a:t>Tantrums, colic, toilet training, hitting / biting, sleep problems are examples</a:t>
            </a:r>
          </a:p>
          <a:p>
            <a:r>
              <a:rPr lang="en-US" dirty="0">
                <a:latin typeface="Candara" panose="020E0502030303020204" pitchFamily="34" charset="0"/>
              </a:rPr>
              <a:t>What happens to a parent who has experienced trauma?  Will their response be:</a:t>
            </a:r>
          </a:p>
          <a:p>
            <a:pPr lvl="1"/>
            <a:r>
              <a:rPr lang="en-US" dirty="0">
                <a:latin typeface="Candara" panose="020E0502030303020204" pitchFamily="34" charset="0"/>
              </a:rPr>
              <a:t>Fight?</a:t>
            </a:r>
          </a:p>
          <a:p>
            <a:pPr lvl="1"/>
            <a:r>
              <a:rPr lang="en-US" dirty="0">
                <a:latin typeface="Candara" panose="020E0502030303020204" pitchFamily="34" charset="0"/>
              </a:rPr>
              <a:t>Flight?</a:t>
            </a:r>
          </a:p>
          <a:p>
            <a:pPr lvl="1"/>
            <a:r>
              <a:rPr lang="en-US" dirty="0">
                <a:latin typeface="Candara" panose="020E0502030303020204" pitchFamily="34" charset="0"/>
              </a:rPr>
              <a:t>Freeze?</a:t>
            </a:r>
          </a:p>
          <a:p>
            <a:pPr lvl="1"/>
            <a:r>
              <a:rPr lang="en-US">
                <a:latin typeface="Candara" panose="020E0502030303020204" pitchFamily="34" charset="0"/>
              </a:rPr>
              <a:t>Can </a:t>
            </a:r>
            <a:r>
              <a:rPr lang="en-US" dirty="0">
                <a:latin typeface="Candara" panose="020E0502030303020204" pitchFamily="34" charset="0"/>
              </a:rPr>
              <a:t>it be something else?</a:t>
            </a:r>
          </a:p>
          <a:p>
            <a:r>
              <a:rPr lang="en-US" dirty="0">
                <a:latin typeface="Candara" panose="020E0502030303020204" pitchFamily="34" charset="0"/>
              </a:rPr>
              <a:t>How can we better prepare at-risk parents for these inevitable moments?</a:t>
            </a:r>
          </a:p>
        </p:txBody>
      </p:sp>
      <p:grpSp>
        <p:nvGrpSpPr>
          <p:cNvPr id="10" name="Group 9"/>
          <p:cNvGrpSpPr/>
          <p:nvPr/>
        </p:nvGrpSpPr>
        <p:grpSpPr>
          <a:xfrm>
            <a:off x="0" y="-4696"/>
            <a:ext cx="472225" cy="6862696"/>
            <a:chOff x="0" y="-4696"/>
            <a:chExt cx="472225" cy="6862696"/>
          </a:xfrm>
        </p:grpSpPr>
        <p:sp>
          <p:nvSpPr>
            <p:cNvPr id="11" name="Rectangle 10"/>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303" y="877046"/>
            <a:ext cx="3399472" cy="5094515"/>
          </a:xfrm>
          <a:prstGeom prst="rect">
            <a:avLst/>
          </a:prstGeom>
        </p:spPr>
      </p:pic>
    </p:spTree>
    <p:extLst>
      <p:ext uri="{BB962C8B-B14F-4D97-AF65-F5344CB8AC3E}">
        <p14:creationId xmlns:p14="http://schemas.microsoft.com/office/powerpoint/2010/main" val="185201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And thinking further…</a:t>
            </a:r>
          </a:p>
        </p:txBody>
      </p:sp>
      <p:sp>
        <p:nvSpPr>
          <p:cNvPr id="3" name="Content Placeholder 2"/>
          <p:cNvSpPr>
            <a:spLocks noGrp="1"/>
          </p:cNvSpPr>
          <p:nvPr>
            <p:ph idx="1"/>
          </p:nvPr>
        </p:nvSpPr>
        <p:spPr>
          <a:xfrm>
            <a:off x="838200" y="1600201"/>
            <a:ext cx="6629400" cy="4525963"/>
          </a:xfrm>
        </p:spPr>
        <p:txBody>
          <a:bodyPr>
            <a:normAutofit lnSpcReduction="10000"/>
          </a:bodyPr>
          <a:lstStyle/>
          <a:p>
            <a:endParaRPr lang="en-US" dirty="0">
              <a:latin typeface="Candara" panose="020E0502030303020204" pitchFamily="34" charset="0"/>
            </a:endParaRPr>
          </a:p>
          <a:p>
            <a:r>
              <a:rPr lang="en-US" dirty="0">
                <a:latin typeface="Candara" panose="020E0502030303020204" pitchFamily="34" charset="0"/>
              </a:rPr>
              <a:t>If a parent experienced trauma, do they have appropriate skills / ideas for:</a:t>
            </a:r>
          </a:p>
          <a:p>
            <a:pPr lvl="1"/>
            <a:r>
              <a:rPr lang="en-US" dirty="0">
                <a:latin typeface="Candara" panose="020E0502030303020204" pitchFamily="34" charset="0"/>
              </a:rPr>
              <a:t>Taking care of themselves?</a:t>
            </a:r>
          </a:p>
          <a:p>
            <a:pPr lvl="1"/>
            <a:r>
              <a:rPr lang="en-US" dirty="0">
                <a:latin typeface="Candara" panose="020E0502030303020204" pitchFamily="34" charset="0"/>
              </a:rPr>
              <a:t>Identifying when they need help?</a:t>
            </a:r>
          </a:p>
          <a:p>
            <a:pPr lvl="1"/>
            <a:r>
              <a:rPr lang="en-US" dirty="0">
                <a:latin typeface="Candara" panose="020E0502030303020204" pitchFamily="34" charset="0"/>
              </a:rPr>
              <a:t>Modeling appropriate conflict resolution?</a:t>
            </a:r>
          </a:p>
          <a:p>
            <a:pPr lvl="1"/>
            <a:r>
              <a:rPr lang="en-US" dirty="0">
                <a:latin typeface="Candara" panose="020E0502030303020204" pitchFamily="34" charset="0"/>
              </a:rPr>
              <a:t>Discipline that is developmentally appropriate?</a:t>
            </a:r>
          </a:p>
          <a:p>
            <a:pPr lvl="1"/>
            <a:r>
              <a:rPr lang="en-US" dirty="0">
                <a:latin typeface="Candara" panose="020E0502030303020204" pitchFamily="34" charset="0"/>
              </a:rPr>
              <a:t>Playing with their child?</a:t>
            </a:r>
          </a:p>
          <a:p>
            <a:r>
              <a:rPr lang="en-US" dirty="0">
                <a:latin typeface="Candara" panose="020E0502030303020204" pitchFamily="34" charset="0"/>
              </a:rPr>
              <a:t>In other words, can we teach parents and children to be more resilient?</a:t>
            </a:r>
          </a:p>
        </p:txBody>
      </p:sp>
      <p:grpSp>
        <p:nvGrpSpPr>
          <p:cNvPr id="10" name="Group 9"/>
          <p:cNvGrpSpPr/>
          <p:nvPr/>
        </p:nvGrpSpPr>
        <p:grpSpPr>
          <a:xfrm>
            <a:off x="0" y="-4696"/>
            <a:ext cx="472225" cy="6862696"/>
            <a:chOff x="0" y="-4696"/>
            <a:chExt cx="472225" cy="6862696"/>
          </a:xfrm>
        </p:grpSpPr>
        <p:sp>
          <p:nvSpPr>
            <p:cNvPr id="11" name="Rectangle 10"/>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2363470"/>
            <a:ext cx="4491715" cy="2999423"/>
          </a:xfrm>
          <a:prstGeom prst="rect">
            <a:avLst/>
          </a:prstGeom>
        </p:spPr>
      </p:pic>
    </p:spTree>
    <p:extLst>
      <p:ext uri="{BB962C8B-B14F-4D97-AF65-F5344CB8AC3E}">
        <p14:creationId xmlns:p14="http://schemas.microsoft.com/office/powerpoint/2010/main" val="41619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Case Study:  The Children’s Clinic</a:t>
            </a:r>
          </a:p>
        </p:txBody>
      </p:sp>
      <p:sp>
        <p:nvSpPr>
          <p:cNvPr id="3" name="Content Placeholder 2"/>
          <p:cNvSpPr>
            <a:spLocks noGrp="1"/>
          </p:cNvSpPr>
          <p:nvPr>
            <p:ph idx="1"/>
          </p:nvPr>
        </p:nvSpPr>
        <p:spPr/>
        <p:txBody>
          <a:bodyPr>
            <a:normAutofit fontScale="92500" lnSpcReduction="20000"/>
          </a:bodyPr>
          <a:lstStyle/>
          <a:p>
            <a:r>
              <a:rPr lang="en-US" dirty="0">
                <a:latin typeface="Candara" panose="020E0502030303020204" pitchFamily="34" charset="0"/>
              </a:rPr>
              <a:t>30 providers in three practice sites</a:t>
            </a:r>
          </a:p>
          <a:p>
            <a:r>
              <a:rPr lang="en-US" dirty="0">
                <a:latin typeface="Candara" panose="020E0502030303020204" pitchFamily="34" charset="0"/>
              </a:rPr>
              <a:t>Strong interest in early childhood development / developmental promotion</a:t>
            </a:r>
          </a:p>
          <a:p>
            <a:r>
              <a:rPr lang="en-US" dirty="0">
                <a:latin typeface="Candara" panose="020E0502030303020204" pitchFamily="34" charset="0"/>
              </a:rPr>
              <a:t>Since 2008 have implemented multiple standardized universal screening protocols</a:t>
            </a:r>
          </a:p>
          <a:p>
            <a:pPr lvl="1"/>
            <a:r>
              <a:rPr lang="en-US" dirty="0">
                <a:latin typeface="Candara" panose="020E0502030303020204" pitchFamily="34" charset="0"/>
              </a:rPr>
              <a:t>Developmental delay</a:t>
            </a:r>
          </a:p>
          <a:p>
            <a:pPr lvl="1"/>
            <a:r>
              <a:rPr lang="en-US" dirty="0">
                <a:latin typeface="Candara" panose="020E0502030303020204" pitchFamily="34" charset="0"/>
              </a:rPr>
              <a:t>Autism</a:t>
            </a:r>
          </a:p>
          <a:p>
            <a:pPr lvl="1"/>
            <a:r>
              <a:rPr lang="en-US" dirty="0">
                <a:latin typeface="Candara" panose="020E0502030303020204" pitchFamily="34" charset="0"/>
              </a:rPr>
              <a:t>Maternal Depression</a:t>
            </a:r>
          </a:p>
          <a:p>
            <a:pPr lvl="1"/>
            <a:r>
              <a:rPr lang="en-US" dirty="0">
                <a:latin typeface="Candara" panose="020E0502030303020204" pitchFamily="34" charset="0"/>
              </a:rPr>
              <a:t>Adolescent Depression</a:t>
            </a:r>
          </a:p>
          <a:p>
            <a:pPr lvl="1"/>
            <a:r>
              <a:rPr lang="en-US" dirty="0">
                <a:latin typeface="Candara" panose="020E0502030303020204" pitchFamily="34" charset="0"/>
              </a:rPr>
              <a:t>Adolescent Substance Abuse</a:t>
            </a:r>
          </a:p>
          <a:p>
            <a:r>
              <a:rPr lang="en-US" dirty="0">
                <a:latin typeface="Candara" panose="020E0502030303020204" pitchFamily="34" charset="0"/>
              </a:rPr>
              <a:t>Adolescent questionnaire has always included questions about dating violence; many providers ask about bullying in their history for school aged children.</a:t>
            </a:r>
          </a:p>
        </p:txBody>
      </p:sp>
      <p:pic>
        <p:nvPicPr>
          <p:cNvPr id="4" name="Picture 3" descr="TCC logo.png"/>
          <p:cNvPicPr>
            <a:picLocks noChangeAspect="1"/>
          </p:cNvPicPr>
          <p:nvPr/>
        </p:nvPicPr>
        <p:blipFill>
          <a:blip r:embed="rId2" cstate="print"/>
          <a:stretch>
            <a:fillRect/>
          </a:stretch>
        </p:blipFill>
        <p:spPr>
          <a:xfrm>
            <a:off x="7162801" y="3200400"/>
            <a:ext cx="2779909" cy="1600200"/>
          </a:xfrm>
          <a:prstGeom prst="rect">
            <a:avLst/>
          </a:prstGeom>
          <a:ln>
            <a:noFill/>
          </a:ln>
        </p:spPr>
      </p:pic>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789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Candara" panose="020E0502030303020204" pitchFamily="34" charset="0"/>
              </a:rPr>
              <a:t>How do I Find it?  Our First Step</a:t>
            </a:r>
          </a:p>
        </p:txBody>
      </p:sp>
      <p:sp>
        <p:nvSpPr>
          <p:cNvPr id="3" name="Content Placeholder 2"/>
          <p:cNvSpPr>
            <a:spLocks noGrp="1"/>
          </p:cNvSpPr>
          <p:nvPr>
            <p:ph sz="half" idx="1"/>
          </p:nvPr>
        </p:nvSpPr>
        <p:spPr>
          <a:xfrm>
            <a:off x="838200" y="1600201"/>
            <a:ext cx="6400800" cy="4525963"/>
          </a:xfrm>
        </p:spPr>
        <p:txBody>
          <a:bodyPr>
            <a:noAutofit/>
          </a:bodyPr>
          <a:lstStyle/>
          <a:p>
            <a:r>
              <a:rPr lang="en-US" sz="2200" dirty="0">
                <a:latin typeface="Candara" panose="020E0502030303020204" pitchFamily="34" charset="0"/>
              </a:rPr>
              <a:t>Eight providers piloted screening</a:t>
            </a:r>
          </a:p>
          <a:p>
            <a:r>
              <a:rPr lang="en-US" sz="2200" dirty="0">
                <a:latin typeface="Candara" panose="020E0502030303020204" pitchFamily="34" charset="0"/>
              </a:rPr>
              <a:t>At the four month visit, parents are given the ACE screener, along with a questionnaire about resilience and a list of potential resources.</a:t>
            </a:r>
          </a:p>
          <a:p>
            <a:pPr lvl="1"/>
            <a:r>
              <a:rPr lang="en-US" sz="2200" dirty="0">
                <a:latin typeface="Candara" panose="020E0502030303020204" pitchFamily="34" charset="0"/>
              </a:rPr>
              <a:t>Cover letter explaining the rationale for the screening tool, and what we plan to do with the information</a:t>
            </a:r>
          </a:p>
          <a:p>
            <a:r>
              <a:rPr lang="en-US" sz="2200" dirty="0">
                <a:latin typeface="Candara" panose="020E0502030303020204" pitchFamily="34" charset="0"/>
              </a:rPr>
              <a:t>Created a confidential field in the EMR that does not print into notes, but perpetuates into visits to document results while minimizing risk to families.</a:t>
            </a:r>
          </a:p>
          <a:p>
            <a:r>
              <a:rPr lang="en-US" sz="2200" dirty="0">
                <a:latin typeface="Candara" panose="020E0502030303020204" pitchFamily="34" charset="0"/>
              </a:rPr>
              <a:t>Added questions about community violence, bullying, racism / prejudice and foster care exposure.</a:t>
            </a:r>
          </a:p>
        </p:txBody>
      </p:sp>
      <p:pic>
        <p:nvPicPr>
          <p:cNvPr id="3075" name="Picture 3" descr="C:\Documents and Settings\gillesrj\Local Settings\Temporary Internet Files\Content.IE5\BZZ279WF\MP900422533[1].jpg"/>
          <p:cNvPicPr>
            <a:picLocks noChangeAspect="1" noChangeArrowheads="1"/>
          </p:cNvPicPr>
          <p:nvPr/>
        </p:nvPicPr>
        <p:blipFill>
          <a:blip r:embed="rId2" cstate="print"/>
          <a:srcRect/>
          <a:stretch>
            <a:fillRect/>
          </a:stretch>
        </p:blipFill>
        <p:spPr bwMode="auto">
          <a:xfrm>
            <a:off x="7162800" y="2286000"/>
            <a:ext cx="3200400" cy="3200400"/>
          </a:xfrm>
          <a:prstGeom prst="rect">
            <a:avLst/>
          </a:prstGeom>
          <a:noFill/>
        </p:spPr>
      </p:pic>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7379594" y="1360871"/>
            <a:ext cx="4481848" cy="1815882"/>
          </a:xfrm>
          <a:prstGeom prst="rect">
            <a:avLst/>
          </a:prstGeom>
          <a:solidFill>
            <a:schemeClr val="bg1"/>
          </a:solidFill>
          <a:ln w="63500">
            <a:solidFill>
              <a:srgbClr val="FF0000"/>
            </a:solidFill>
          </a:ln>
        </p:spPr>
        <p:txBody>
          <a:bodyPr wrap="square" rtlCol="0">
            <a:spAutoFit/>
          </a:bodyPr>
          <a:lstStyle/>
          <a:p>
            <a:r>
              <a:rPr lang="en-US" sz="2800" b="1" dirty="0">
                <a:latin typeface="Candara" panose="020E0502030303020204" pitchFamily="34" charset="0"/>
              </a:rPr>
              <a:t>Pro tip:  Be intentional with spread…use a pilot of people willing to get their hands dirty.</a:t>
            </a:r>
          </a:p>
        </p:txBody>
      </p:sp>
    </p:spTree>
    <p:extLst>
      <p:ext uri="{BB962C8B-B14F-4D97-AF65-F5344CB8AC3E}">
        <p14:creationId xmlns:p14="http://schemas.microsoft.com/office/powerpoint/2010/main" val="2467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Initial Goals</a:t>
            </a:r>
          </a:p>
        </p:txBody>
      </p:sp>
      <p:sp>
        <p:nvSpPr>
          <p:cNvPr id="3" name="Content Placeholder 2"/>
          <p:cNvSpPr>
            <a:spLocks noGrp="1"/>
          </p:cNvSpPr>
          <p:nvPr>
            <p:ph idx="1"/>
          </p:nvPr>
        </p:nvSpPr>
        <p:spPr/>
        <p:txBody>
          <a:bodyPr/>
          <a:lstStyle/>
          <a:p>
            <a:r>
              <a:rPr lang="en-US" dirty="0">
                <a:latin typeface="Candara" panose="020E0502030303020204" pitchFamily="34" charset="0"/>
              </a:rPr>
              <a:t>How do we best assess parental ACEs in primary care?</a:t>
            </a:r>
          </a:p>
          <a:p>
            <a:endParaRPr lang="en-US" dirty="0">
              <a:latin typeface="Candara" panose="020E0502030303020204" pitchFamily="34" charset="0"/>
            </a:endParaRPr>
          </a:p>
          <a:p>
            <a:r>
              <a:rPr lang="en-US" dirty="0">
                <a:latin typeface="Candara" panose="020E0502030303020204" pitchFamily="34" charset="0"/>
              </a:rPr>
              <a:t>(Is it feasible to assess parental ACEs in the course of a primary care visit?)</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525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ndara" panose="020E0502030303020204" pitchFamily="34" charset="0"/>
              </a:rPr>
              <a:t>Adjusted risk for suspected developmental delay</a:t>
            </a:r>
            <a:endParaRPr lang="en-US" sz="3600" dirty="0">
              <a:latin typeface="Candara" panose="020E0502030303020204" pitchFamily="34" charset="0"/>
            </a:endParaRPr>
          </a:p>
        </p:txBody>
      </p:sp>
      <p:graphicFrame>
        <p:nvGraphicFramePr>
          <p:cNvPr id="4" name="Content Placeholder 3"/>
          <p:cNvGraphicFramePr>
            <a:graphicFrameLocks noGrp="1"/>
          </p:cNvGraphicFramePr>
          <p:nvPr>
            <p:ph idx="1"/>
          </p:nvPr>
        </p:nvGraphicFramePr>
        <p:xfrm>
          <a:off x="1335313" y="1349829"/>
          <a:ext cx="9550401" cy="5123552"/>
        </p:xfrm>
        <a:graphic>
          <a:graphicData uri="http://schemas.openxmlformats.org/drawingml/2006/table">
            <a:tbl>
              <a:tblPr firstRow="1" firstCol="1" bandRow="1">
                <a:tableStyleId>{5C22544A-7EE6-4342-B048-85BDC9FD1C3A}</a:tableStyleId>
              </a:tblPr>
              <a:tblGrid>
                <a:gridCol w="3270290">
                  <a:extLst>
                    <a:ext uri="{9D8B030D-6E8A-4147-A177-3AD203B41FA5}">
                      <a16:colId xmlns:a16="http://schemas.microsoft.com/office/drawing/2014/main" val="20000"/>
                    </a:ext>
                  </a:extLst>
                </a:gridCol>
                <a:gridCol w="3222054">
                  <a:extLst>
                    <a:ext uri="{9D8B030D-6E8A-4147-A177-3AD203B41FA5}">
                      <a16:colId xmlns:a16="http://schemas.microsoft.com/office/drawing/2014/main" val="20001"/>
                    </a:ext>
                  </a:extLst>
                </a:gridCol>
                <a:gridCol w="3058057">
                  <a:extLst>
                    <a:ext uri="{9D8B030D-6E8A-4147-A177-3AD203B41FA5}">
                      <a16:colId xmlns:a16="http://schemas.microsoft.com/office/drawing/2014/main" val="20002"/>
                    </a:ext>
                  </a:extLst>
                </a:gridCol>
              </a:tblGrid>
              <a:tr h="406668">
                <a:tc rowSpan="2">
                  <a:txBody>
                    <a:bodyPr/>
                    <a:lstStyle/>
                    <a:p>
                      <a:pPr marL="0" marR="0">
                        <a:lnSpc>
                          <a:spcPct val="107000"/>
                        </a:lnSpc>
                        <a:spcBef>
                          <a:spcPts val="0"/>
                        </a:spcBef>
                        <a:spcAft>
                          <a:spcPts val="0"/>
                        </a:spcAft>
                        <a:tabLst>
                          <a:tab pos="2250440" algn="l"/>
                        </a:tabLs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600" dirty="0">
                          <a:effectLst/>
                        </a:rPr>
                        <a:t>Relative Risk (95% CI)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39741">
                <a:tc vMerge="1">
                  <a:txBody>
                    <a:bodyPr/>
                    <a:lstStyle/>
                    <a:p>
                      <a:endParaRPr lang="en-US"/>
                    </a:p>
                  </a:txBody>
                  <a:tcPr/>
                </a:tc>
                <a:tc>
                  <a:txBody>
                    <a:bodyPr/>
                    <a:lstStyle/>
                    <a:p>
                      <a:pPr marL="0" marR="0">
                        <a:lnSpc>
                          <a:spcPct val="107000"/>
                        </a:lnSpc>
                        <a:spcBef>
                          <a:spcPts val="0"/>
                        </a:spcBef>
                        <a:spcAft>
                          <a:spcPts val="0"/>
                        </a:spcAft>
                      </a:pPr>
                      <a:r>
                        <a:rPr lang="en-US" sz="1600" baseline="30000">
                          <a:effectLst/>
                        </a:rPr>
                        <a:t>a</a:t>
                      </a:r>
                      <a:r>
                        <a:rPr lang="en-US" sz="1600">
                          <a:effectLst/>
                        </a:rPr>
                        <a:t>Maternal (n=311)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baseline="30000">
                          <a:effectLst/>
                        </a:rPr>
                        <a:t>b</a:t>
                      </a:r>
                      <a:r>
                        <a:rPr lang="en-US" sz="1600">
                          <a:effectLst/>
                        </a:rPr>
                        <a:t>Paternal (n=122)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9011">
                <a:tc>
                  <a:txBody>
                    <a:bodyPr/>
                    <a:lstStyle/>
                    <a:p>
                      <a:pPr marL="0" marR="0">
                        <a:lnSpc>
                          <a:spcPct val="107000"/>
                        </a:lnSpc>
                        <a:spcBef>
                          <a:spcPts val="0"/>
                        </a:spcBef>
                        <a:spcAft>
                          <a:spcPts val="0"/>
                        </a:spcAft>
                      </a:pPr>
                      <a:r>
                        <a:rPr lang="en-US" sz="1600" baseline="30000">
                          <a:effectLst/>
                        </a:rPr>
                        <a:t>c</a:t>
                      </a:r>
                      <a:r>
                        <a:rPr lang="en-US" sz="1600">
                          <a:effectLst/>
                        </a:rPr>
                        <a:t>ACE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highlight>
                            <a:srgbClr val="D3D3D3"/>
                          </a:highligh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highlight>
                            <a:srgbClr val="D3D3D3"/>
                          </a:highligh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9011">
                <a:tc>
                  <a:txBody>
                    <a:bodyPr/>
                    <a:lstStyle/>
                    <a:p>
                      <a:pPr marL="0" marR="0">
                        <a:lnSpc>
                          <a:spcPct val="107000"/>
                        </a:lnSpc>
                        <a:spcBef>
                          <a:spcPts val="0"/>
                        </a:spcBef>
                        <a:spcAft>
                          <a:spcPts val="0"/>
                        </a:spcAft>
                      </a:pPr>
                      <a:r>
                        <a:rPr lang="en-US" sz="1600">
                          <a:effectLst/>
                        </a:rPr>
                        <a:t>     ≥ 1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1.25 (0.77, 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2.47 (1.09, 5.57)**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9011">
                <a:tc>
                  <a:txBody>
                    <a:bodyPr/>
                    <a:lstStyle/>
                    <a:p>
                      <a:pPr marL="0" marR="0">
                        <a:lnSpc>
                          <a:spcPct val="107000"/>
                        </a:lnSpc>
                        <a:spcBef>
                          <a:spcPts val="0"/>
                        </a:spcBef>
                        <a:spcAft>
                          <a:spcPts val="0"/>
                        </a:spcAft>
                      </a:pPr>
                      <a:r>
                        <a:rPr lang="en-US" sz="1600">
                          <a:effectLst/>
                        </a:rPr>
                        <a:t>     &lt; 1 (Ref)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9011">
                <a:tc>
                  <a:txBody>
                    <a:bodyPr/>
                    <a:lstStyle/>
                    <a:p>
                      <a:pPr marL="0" marR="0">
                        <a:lnSpc>
                          <a:spcPct val="107000"/>
                        </a:lnSpc>
                        <a:spcBef>
                          <a:spcPts val="0"/>
                        </a:spcBef>
                        <a:spcAft>
                          <a:spcPts val="0"/>
                        </a:spcAft>
                      </a:pPr>
                      <a:r>
                        <a:rPr lang="en-US" sz="1600">
                          <a:effectLst/>
                        </a:rPr>
                        <a:t>     ≥ 2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1.78 (1.11, 2.91)**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3.96 (1.45, 10.83)***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9011">
                <a:tc>
                  <a:txBody>
                    <a:bodyPr/>
                    <a:lstStyle/>
                    <a:p>
                      <a:pPr marL="0" marR="0">
                        <a:lnSpc>
                          <a:spcPct val="107000"/>
                        </a:lnSpc>
                        <a:spcBef>
                          <a:spcPts val="0"/>
                        </a:spcBef>
                        <a:spcAft>
                          <a:spcPts val="0"/>
                        </a:spcAft>
                      </a:pPr>
                      <a:r>
                        <a:rPr lang="en-US" sz="1600">
                          <a:effectLst/>
                        </a:rPr>
                        <a:t>     &lt; 2 (Ref)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9011">
                <a:tc>
                  <a:txBody>
                    <a:bodyPr/>
                    <a:lstStyle/>
                    <a:p>
                      <a:pPr marL="0" marR="0">
                        <a:lnSpc>
                          <a:spcPct val="107000"/>
                        </a:lnSpc>
                        <a:spcBef>
                          <a:spcPts val="0"/>
                        </a:spcBef>
                        <a:spcAft>
                          <a:spcPts val="0"/>
                        </a:spcAft>
                      </a:pPr>
                      <a:r>
                        <a:rPr lang="en-US" sz="1600" dirty="0">
                          <a:effectLst/>
                        </a:rPr>
                        <a:t>     ≥ 3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2.23 (1.37, 3.63)***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0.82 (0.12, 5.72)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29011">
                <a:tc>
                  <a:txBody>
                    <a:bodyPr/>
                    <a:lstStyle/>
                    <a:p>
                      <a:pPr marL="0" marR="0">
                        <a:lnSpc>
                          <a:spcPct val="107000"/>
                        </a:lnSpc>
                        <a:spcBef>
                          <a:spcPts val="0"/>
                        </a:spcBef>
                        <a:spcAft>
                          <a:spcPts val="0"/>
                        </a:spcAft>
                      </a:pPr>
                      <a:r>
                        <a:rPr lang="en-US" sz="1600">
                          <a:effectLst/>
                        </a:rPr>
                        <a:t>     &lt; 3 (Ref)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29011">
                <a:tc>
                  <a:txBody>
                    <a:bodyPr/>
                    <a:lstStyle/>
                    <a:p>
                      <a:pPr marL="0" marR="0">
                        <a:lnSpc>
                          <a:spcPct val="107000"/>
                        </a:lnSpc>
                        <a:spcBef>
                          <a:spcPts val="0"/>
                        </a:spcBef>
                        <a:spcAft>
                          <a:spcPts val="0"/>
                        </a:spcAft>
                      </a:pPr>
                      <a:r>
                        <a:rPr lang="en-US" sz="1600" dirty="0">
                          <a:effectLst/>
                        </a:rPr>
                        <a:t>Payer source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29011">
                <a:tc>
                  <a:txBody>
                    <a:bodyPr/>
                    <a:lstStyle/>
                    <a:p>
                      <a:pPr marL="0" marR="0">
                        <a:lnSpc>
                          <a:spcPct val="107000"/>
                        </a:lnSpc>
                        <a:spcBef>
                          <a:spcPts val="0"/>
                        </a:spcBef>
                        <a:spcAft>
                          <a:spcPts val="0"/>
                        </a:spcAft>
                      </a:pPr>
                      <a:r>
                        <a:rPr lang="en-US" sz="1600">
                          <a:effectLst/>
                        </a:rPr>
                        <a:t>     Public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1.67 (1.05, 2.67)**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0.87 (0.37, 2.03)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29011">
                <a:tc>
                  <a:txBody>
                    <a:bodyPr/>
                    <a:lstStyle/>
                    <a:p>
                      <a:pPr marL="0" marR="0">
                        <a:lnSpc>
                          <a:spcPct val="107000"/>
                        </a:lnSpc>
                        <a:spcBef>
                          <a:spcPts val="0"/>
                        </a:spcBef>
                        <a:spcAft>
                          <a:spcPts val="0"/>
                        </a:spcAft>
                      </a:pPr>
                      <a:r>
                        <a:rPr lang="en-US" sz="1600">
                          <a:effectLst/>
                        </a:rPr>
                        <a:t>     Private (Ref)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29011">
                <a:tc>
                  <a:txBody>
                    <a:bodyPr/>
                    <a:lstStyle/>
                    <a:p>
                      <a:pPr marL="0" marR="0">
                        <a:lnSpc>
                          <a:spcPct val="107000"/>
                        </a:lnSpc>
                        <a:spcBef>
                          <a:spcPts val="0"/>
                        </a:spcBef>
                        <a:spcAft>
                          <a:spcPts val="0"/>
                        </a:spcAft>
                      </a:pPr>
                      <a:r>
                        <a:rPr lang="en-US" sz="1600">
                          <a:effectLst/>
                        </a:rPr>
                        <a:t>Gestational age at birth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29011">
                <a:tc>
                  <a:txBody>
                    <a:bodyPr/>
                    <a:lstStyle/>
                    <a:p>
                      <a:pPr marL="0" marR="0">
                        <a:lnSpc>
                          <a:spcPct val="107000"/>
                        </a:lnSpc>
                        <a:spcBef>
                          <a:spcPts val="0"/>
                        </a:spcBef>
                        <a:spcAft>
                          <a:spcPts val="0"/>
                        </a:spcAft>
                      </a:pPr>
                      <a:r>
                        <a:rPr lang="en-US" sz="1600">
                          <a:effectLst/>
                        </a:rPr>
                        <a:t>     &lt; 37 weeks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1.70 (0.89, 3.24)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7.76 (3.12, 19.33)***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29011">
                <a:tc>
                  <a:txBody>
                    <a:bodyPr/>
                    <a:lstStyle/>
                    <a:p>
                      <a:pPr marL="0" marR="0">
                        <a:lnSpc>
                          <a:spcPct val="107000"/>
                        </a:lnSpc>
                        <a:spcBef>
                          <a:spcPts val="0"/>
                        </a:spcBef>
                        <a:spcAft>
                          <a:spcPts val="0"/>
                        </a:spcAft>
                      </a:pPr>
                      <a:r>
                        <a:rPr lang="en-US" sz="1600">
                          <a:effectLst/>
                        </a:rPr>
                        <a:t>     ≥ 37 weeks (Ref)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30400" y="6574971"/>
            <a:ext cx="5733143" cy="307777"/>
          </a:xfrm>
          <a:prstGeom prst="rect">
            <a:avLst/>
          </a:prstGeom>
          <a:noFill/>
        </p:spPr>
        <p:txBody>
          <a:bodyPr wrap="square" rtlCol="0">
            <a:spAutoFit/>
          </a:bodyPr>
          <a:lstStyle/>
          <a:p>
            <a:r>
              <a:rPr lang="en-US" sz="1400" dirty="0">
                <a:latin typeface="Candara" panose="020E0502030303020204" pitchFamily="34" charset="0"/>
              </a:rPr>
              <a:t>* = p &lt;0.1, ** = p &lt;0.05, *** = p &lt;0.01</a:t>
            </a:r>
          </a:p>
        </p:txBody>
      </p:sp>
    </p:spTree>
    <p:extLst>
      <p:ext uri="{BB962C8B-B14F-4D97-AF65-F5344CB8AC3E}">
        <p14:creationId xmlns:p14="http://schemas.microsoft.com/office/powerpoint/2010/main" val="11866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ndara" panose="020E0502030303020204" pitchFamily="34" charset="0"/>
              </a:rPr>
              <a:t>Domain-specific developmental risk by Maternal ACE exposure</a:t>
            </a:r>
            <a:endParaRPr lang="en-US" sz="4000" dirty="0">
              <a:latin typeface="Candara" panose="020E0502030303020204" pitchFamily="34" charset="0"/>
            </a:endParaRPr>
          </a:p>
        </p:txBody>
      </p:sp>
      <p:graphicFrame>
        <p:nvGraphicFramePr>
          <p:cNvPr id="4" name="Content Placeholder 3"/>
          <p:cNvGraphicFramePr>
            <a:graphicFrameLocks noGrp="1"/>
          </p:cNvGraphicFramePr>
          <p:nvPr>
            <p:ph idx="1"/>
          </p:nvPr>
        </p:nvGraphicFramePr>
        <p:xfrm>
          <a:off x="1872343" y="1690687"/>
          <a:ext cx="8121662" cy="4632837"/>
        </p:xfrm>
        <a:graphic>
          <a:graphicData uri="http://schemas.openxmlformats.org/drawingml/2006/table">
            <a:tbl>
              <a:tblPr firstRow="1" firstCol="1" bandRow="1"/>
              <a:tblGrid>
                <a:gridCol w="2542691">
                  <a:extLst>
                    <a:ext uri="{9D8B030D-6E8A-4147-A177-3AD203B41FA5}">
                      <a16:colId xmlns:a16="http://schemas.microsoft.com/office/drawing/2014/main" val="20000"/>
                    </a:ext>
                  </a:extLst>
                </a:gridCol>
                <a:gridCol w="1643153">
                  <a:extLst>
                    <a:ext uri="{9D8B030D-6E8A-4147-A177-3AD203B41FA5}">
                      <a16:colId xmlns:a16="http://schemas.microsoft.com/office/drawing/2014/main" val="20001"/>
                    </a:ext>
                  </a:extLst>
                </a:gridCol>
                <a:gridCol w="1643153">
                  <a:extLst>
                    <a:ext uri="{9D8B030D-6E8A-4147-A177-3AD203B41FA5}">
                      <a16:colId xmlns:a16="http://schemas.microsoft.com/office/drawing/2014/main" val="20002"/>
                    </a:ext>
                  </a:extLst>
                </a:gridCol>
                <a:gridCol w="2292665">
                  <a:extLst>
                    <a:ext uri="{9D8B030D-6E8A-4147-A177-3AD203B41FA5}">
                      <a16:colId xmlns:a16="http://schemas.microsoft.com/office/drawing/2014/main" val="20003"/>
                    </a:ext>
                  </a:extLst>
                </a:gridCol>
              </a:tblGrid>
              <a:tr h="264324">
                <a:tc rowSpan="2">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Maternal ACEs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Relative Risk (95% CI)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1648">
                <a:tc vMerge="1">
                  <a:txBody>
                    <a:bodyPr/>
                    <a:lstStyle/>
                    <a:p>
                      <a:endParaRPr lang="en-US"/>
                    </a:p>
                  </a:txBody>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&lt;1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24 (16.3)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 (11.1)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1.47 (0.83, 2.60)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20 (13.5)</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(10.6)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1.28 (0.70, 2.35)</a:t>
                      </a:r>
                    </a:p>
                  </a:txBody>
                  <a:tcPr marL="68580" marR="68580" marT="0" marB="0">
                    <a:lnL>
                      <a:noFill/>
                    </a:lnL>
                    <a:lnR>
                      <a:noFill/>
                    </a:lnR>
                    <a:lnT>
                      <a:noFill/>
                    </a:lnT>
                    <a:lnB>
                      <a:noFill/>
                    </a:lnB>
                  </a:tcPr>
                </a:tc>
                <a:extLst>
                  <a:ext uri="{0D108BD9-81ED-4DB2-BD59-A6C34878D82A}">
                    <a16:rowId xmlns:a16="http://schemas.microsoft.com/office/drawing/2014/main" val="10003"/>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 (12.1)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16 (9.9)</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1.22 (0.65, 2.31)</a:t>
                      </a:r>
                    </a:p>
                  </a:txBody>
                  <a:tcPr marL="68580" marR="68580" marT="0" marB="0">
                    <a:lnL>
                      <a:noFill/>
                    </a:lnL>
                    <a:lnR>
                      <a:noFill/>
                    </a:lnR>
                    <a:lnT>
                      <a:noFill/>
                    </a:lnT>
                    <a:lnB>
                      <a:noFill/>
                    </a:lnB>
                  </a:tcPr>
                </a:tc>
                <a:extLst>
                  <a:ext uri="{0D108BD9-81ED-4DB2-BD59-A6C34878D82A}">
                    <a16:rowId xmlns:a16="http://schemas.microsoft.com/office/drawing/2014/main" val="10004"/>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(11.6)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(5.0)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2.31 (1.03, 5.20)**</a:t>
                      </a:r>
                    </a:p>
                  </a:txBody>
                  <a:tcPr marL="68580" marR="68580" marT="0" marB="0">
                    <a:lnL>
                      <a:noFill/>
                    </a:lnL>
                    <a:lnR>
                      <a:noFill/>
                    </a:lnR>
                    <a:lnT>
                      <a:noFill/>
                    </a:lnT>
                    <a:lnB>
                      <a:noFill/>
                    </a:lnB>
                  </a:tcPr>
                </a:tc>
                <a:extLst>
                  <a:ext uri="{0D108BD9-81ED-4DB2-BD59-A6C34878D82A}">
                    <a16:rowId xmlns:a16="http://schemas.microsoft.com/office/drawing/2014/main" val="10005"/>
                  </a:ext>
                </a:extLst>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 (12.9)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(10.6)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1.22 (0.66, 2.26)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2986">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&lt;2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 (20.3)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30 (12.0)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1.69 (0.92, 3.11)*</a:t>
                      </a:r>
                    </a:p>
                  </a:txBody>
                  <a:tcPr marL="68580" marR="68580" marT="0" marB="0">
                    <a:lnL>
                      <a:noFill/>
                    </a:lnL>
                    <a:lnR>
                      <a:noFill/>
                    </a:lnR>
                    <a:lnT>
                      <a:noFill/>
                    </a:lnT>
                    <a:lnB>
                      <a:noFill/>
                    </a:lnB>
                  </a:tcPr>
                </a:tc>
                <a:extLst>
                  <a:ext uri="{0D108BD9-81ED-4DB2-BD59-A6C34878D82A}">
                    <a16:rowId xmlns:a16="http://schemas.microsoft.com/office/drawing/2014/main" val="10008"/>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 (20.0)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25 (10.0)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1.99 (1.06, 3.73)**</a:t>
                      </a:r>
                    </a:p>
                  </a:txBody>
                  <a:tcPr marL="68580" marR="68580" marT="0" marB="0">
                    <a:lnL>
                      <a:noFill/>
                    </a:lnL>
                    <a:lnR>
                      <a:noFill/>
                    </a:lnR>
                    <a:lnT>
                      <a:noFill/>
                    </a:lnT>
                    <a:lnB>
                      <a:noFill/>
                    </a:lnB>
                  </a:tcPr>
                </a:tc>
                <a:extLst>
                  <a:ext uri="{0D108BD9-81ED-4DB2-BD59-A6C34878D82A}">
                    <a16:rowId xmlns:a16="http://schemas.microsoft.com/office/drawing/2014/main" val="10009"/>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(15.0)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25 (10.0)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1.51 (0.74, 3.06)</a:t>
                      </a:r>
                    </a:p>
                  </a:txBody>
                  <a:tcPr marL="68580" marR="68580" marT="0" marB="0">
                    <a:lnL>
                      <a:noFill/>
                    </a:lnL>
                    <a:lnR>
                      <a:noFill/>
                    </a:lnR>
                    <a:lnT>
                      <a:noFill/>
                    </a:lnT>
                    <a:lnB>
                      <a:noFill/>
                    </a:lnB>
                  </a:tcPr>
                </a:tc>
                <a:extLst>
                  <a:ext uri="{0D108BD9-81ED-4DB2-BD59-A6C34878D82A}">
                    <a16:rowId xmlns:a16="http://schemas.microsoft.com/office/drawing/2014/main" val="10010"/>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11 (18.3)</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14 (5.7)</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3.23 (1.55, 6.76)***</a:t>
                      </a:r>
                    </a:p>
                  </a:txBody>
                  <a:tcPr marL="68580" marR="68580" marT="0" marB="0">
                    <a:lnL>
                      <a:noFill/>
                    </a:lnL>
                    <a:lnR>
                      <a:noFill/>
                    </a:lnR>
                    <a:lnT>
                      <a:noFill/>
                    </a:lnT>
                    <a:lnB>
                      <a:noFill/>
                    </a:lnB>
                  </a:tcPr>
                </a:tc>
                <a:extLst>
                  <a:ext uri="{0D108BD9-81ED-4DB2-BD59-A6C34878D82A}">
                    <a16:rowId xmlns:a16="http://schemas.microsoft.com/office/drawing/2014/main" val="10011"/>
                  </a:ext>
                </a:extLst>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(15.0)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27 (10.9)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1.38 (0.68, 2.77)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2986">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&lt;3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 (26.3)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32 (11.8)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2.23 (1.19, 4.16)**</a:t>
                      </a:r>
                    </a:p>
                  </a:txBody>
                  <a:tcPr marL="68580" marR="68580" marT="0" marB="0">
                    <a:lnL>
                      <a:noFill/>
                    </a:lnL>
                    <a:lnR>
                      <a:noFill/>
                    </a:lnR>
                    <a:lnT>
                      <a:noFill/>
                    </a:lnT>
                    <a:lnB>
                      <a:noFill/>
                    </a:lnB>
                  </a:tcPr>
                </a:tc>
                <a:extLst>
                  <a:ext uri="{0D108BD9-81ED-4DB2-BD59-A6C34878D82A}">
                    <a16:rowId xmlns:a16="http://schemas.microsoft.com/office/drawing/2014/main" val="10014"/>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(23.1)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28 (10.4)</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2.23 (1.14, 4.36)**</a:t>
                      </a:r>
                    </a:p>
                  </a:txBody>
                  <a:tcPr marL="68580" marR="68580" marT="0" marB="0">
                    <a:lnL>
                      <a:noFill/>
                    </a:lnL>
                    <a:lnR>
                      <a:noFill/>
                    </a:lnR>
                    <a:lnT>
                      <a:noFill/>
                    </a:lnT>
                    <a:lnB>
                      <a:noFill/>
                    </a:lnB>
                  </a:tcPr>
                </a:tc>
                <a:extLst>
                  <a:ext uri="{0D108BD9-81ED-4DB2-BD59-A6C34878D82A}">
                    <a16:rowId xmlns:a16="http://schemas.microsoft.com/office/drawing/2014/main" val="10015"/>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(20.5)</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26 (9.6)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2.15 (1.05, 4.40)**</a:t>
                      </a:r>
                    </a:p>
                  </a:txBody>
                  <a:tcPr marL="68580" marR="68580" marT="0" marB="0">
                    <a:lnL>
                      <a:noFill/>
                    </a:lnL>
                    <a:lnR>
                      <a:noFill/>
                    </a:lnR>
                    <a:lnT>
                      <a:noFill/>
                    </a:lnT>
                    <a:lnB>
                      <a:noFill/>
                    </a:lnB>
                  </a:tcPr>
                </a:tc>
                <a:extLst>
                  <a:ext uri="{0D108BD9-81ED-4DB2-BD59-A6C34878D82A}">
                    <a16:rowId xmlns:a16="http://schemas.microsoft.com/office/drawing/2014/main" val="10016"/>
                  </a:ext>
                </a:extLst>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 (15.4)</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 (7.1)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2.17 (0.92, 5.10)*</a:t>
                      </a:r>
                    </a:p>
                  </a:txBody>
                  <a:tcPr marL="68580" marR="68580" marT="0" marB="0">
                    <a:lnL>
                      <a:noFill/>
                    </a:lnL>
                    <a:lnR>
                      <a:noFill/>
                    </a:lnR>
                    <a:lnT>
                      <a:noFill/>
                    </a:lnT>
                    <a:lnB>
                      <a:noFill/>
                    </a:lnB>
                  </a:tcPr>
                </a:tc>
                <a:extLst>
                  <a:ext uri="{0D108BD9-81ED-4DB2-BD59-A6C34878D82A}">
                    <a16:rowId xmlns:a16="http://schemas.microsoft.com/office/drawing/2014/main" val="10017"/>
                  </a:ext>
                </a:extLst>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(20.5)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28 (10.4)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1.97 (0.97, 4.01)*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30400" y="6545527"/>
            <a:ext cx="5733143" cy="307777"/>
          </a:xfrm>
          <a:prstGeom prst="rect">
            <a:avLst/>
          </a:prstGeom>
          <a:noFill/>
        </p:spPr>
        <p:txBody>
          <a:bodyPr wrap="square" rtlCol="0">
            <a:spAutoFit/>
          </a:bodyPr>
          <a:lstStyle/>
          <a:p>
            <a:r>
              <a:rPr lang="en-US" sz="1400" dirty="0">
                <a:latin typeface="Candara" panose="020E0502030303020204" pitchFamily="34" charset="0"/>
              </a:rPr>
              <a:t>* = p &lt;0.1, ** = p &lt;0.05, *** = p &lt;0.01</a:t>
            </a:r>
          </a:p>
        </p:txBody>
      </p:sp>
    </p:spTree>
    <p:extLst>
      <p:ext uri="{BB962C8B-B14F-4D97-AF65-F5344CB8AC3E}">
        <p14:creationId xmlns:p14="http://schemas.microsoft.com/office/powerpoint/2010/main" val="350075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ndara" panose="020E0502030303020204" pitchFamily="34" charset="0"/>
              </a:rPr>
              <a:t>Dose response relationship between Maternal ACE and risk for suspected developmental delay</a:t>
            </a:r>
            <a:endParaRPr lang="en-US" sz="3600" dirty="0">
              <a:latin typeface="Candara" panose="020E0502030303020204" pitchFamily="34" charset="0"/>
            </a:endParaRPr>
          </a:p>
        </p:txBody>
      </p:sp>
      <p:pic>
        <p:nvPicPr>
          <p:cNvPr id="4" name="Content Placeholder 3" descr="Z:\Mayerson\Oregon\SGPlot24 - Copy.t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05825" y="1707122"/>
            <a:ext cx="6980349" cy="4735870"/>
          </a:xfrm>
          <a:prstGeom prst="rect">
            <a:avLst/>
          </a:prstGeom>
          <a:noFill/>
          <a:ln>
            <a:noFill/>
          </a:ln>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710152" y="3835906"/>
            <a:ext cx="4481848" cy="1815882"/>
          </a:xfrm>
          <a:prstGeom prst="rect">
            <a:avLst/>
          </a:prstGeom>
          <a:noFill/>
          <a:ln w="63500">
            <a:solidFill>
              <a:srgbClr val="FF0000"/>
            </a:solidFill>
          </a:ln>
        </p:spPr>
        <p:txBody>
          <a:bodyPr wrap="square" rtlCol="0">
            <a:spAutoFit/>
          </a:bodyPr>
          <a:lstStyle/>
          <a:p>
            <a:r>
              <a:rPr lang="en-US" sz="2800" b="1" dirty="0">
                <a:latin typeface="Candara" panose="020E0502030303020204" pitchFamily="34" charset="0"/>
              </a:rPr>
              <a:t>Pro tip:  Use your own data to anchor screening to something that providers care about.</a:t>
            </a:r>
          </a:p>
        </p:txBody>
      </p:sp>
    </p:spTree>
    <p:extLst>
      <p:ext uri="{BB962C8B-B14F-4D97-AF65-F5344CB8AC3E}">
        <p14:creationId xmlns:p14="http://schemas.microsoft.com/office/powerpoint/2010/main" val="1246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p:txBody>
          <a:bodyPr/>
          <a:lstStyle/>
          <a:p>
            <a:r>
              <a:rPr lang="en-US" sz="4000" b="1" dirty="0">
                <a:latin typeface="Candara" panose="020E0502030303020204" pitchFamily="34" charset="0"/>
                <a:ea typeface="ＭＳ Ｐゴシック" panose="020B0600070205080204" pitchFamily="34" charset="-128"/>
              </a:rPr>
              <a:t>Disclosures</a:t>
            </a:r>
          </a:p>
        </p:txBody>
      </p:sp>
      <p:sp>
        <p:nvSpPr>
          <p:cNvPr id="10242" name="Content Placeholder 4"/>
          <p:cNvSpPr>
            <a:spLocks noGrp="1"/>
          </p:cNvSpPr>
          <p:nvPr>
            <p:ph idx="1"/>
          </p:nvPr>
        </p:nvSpPr>
        <p:spPr/>
        <p:txBody>
          <a:bodyPr/>
          <a:lstStyle/>
          <a:p>
            <a:pPr>
              <a:buFontTx/>
              <a:buNone/>
            </a:pPr>
            <a:r>
              <a:rPr lang="en-US" dirty="0">
                <a:latin typeface="Candara" panose="020E0502030303020204" pitchFamily="34" charset="0"/>
                <a:ea typeface="ＭＳ Ｐゴシック" panose="020B0600070205080204" pitchFamily="34" charset="-128"/>
              </a:rPr>
              <a:t>	I have no personal financial relationships in any commercial interest related to this presentation.</a:t>
            </a:r>
          </a:p>
          <a:p>
            <a:pPr>
              <a:buFontTx/>
              <a:buNone/>
            </a:pPr>
            <a:endParaRPr lang="en-US" dirty="0">
              <a:latin typeface="Candara" panose="020E0502030303020204" pitchFamily="34" charset="0"/>
              <a:ea typeface="ＭＳ Ｐゴシック" panose="020B0600070205080204" pitchFamily="34" charset="-128"/>
            </a:endParaRPr>
          </a:p>
          <a:p>
            <a:pPr>
              <a:buFontTx/>
              <a:buNone/>
            </a:pPr>
            <a:r>
              <a:rPr lang="en-US" dirty="0">
                <a:latin typeface="Candara" panose="020E0502030303020204" pitchFamily="34" charset="0"/>
                <a:ea typeface="ＭＳ Ｐゴシック" panose="020B0600070205080204" pitchFamily="34" charset="-128"/>
              </a:rPr>
              <a:t>	I do not plan to reference off label/unapproved uses of drugs or devices.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653577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Parental ACEs and Behavioral Outcomes</a:t>
            </a:r>
          </a:p>
        </p:txBody>
      </p:sp>
      <p:sp>
        <p:nvSpPr>
          <p:cNvPr id="3" name="Content Placeholder 2"/>
          <p:cNvSpPr>
            <a:spLocks noGrp="1"/>
          </p:cNvSpPr>
          <p:nvPr>
            <p:ph idx="1"/>
          </p:nvPr>
        </p:nvSpPr>
        <p:spPr/>
        <p:txBody>
          <a:bodyPr/>
          <a:lstStyle/>
          <a:p>
            <a:r>
              <a:rPr lang="en-US" dirty="0">
                <a:latin typeface="Candara" panose="020E0502030303020204" pitchFamily="34" charset="0"/>
              </a:rPr>
              <a:t>Compared to children whose parents have no ACEs, a child whose parent has 4+ ACEs has:</a:t>
            </a:r>
          </a:p>
          <a:p>
            <a:pPr lvl="1"/>
            <a:r>
              <a:rPr lang="en-US" dirty="0">
                <a:latin typeface="Candara" panose="020E0502030303020204" pitchFamily="34" charset="0"/>
              </a:rPr>
              <a:t>2.3 point higher score on the Behavior Problems Index (BPI)</a:t>
            </a:r>
          </a:p>
          <a:p>
            <a:pPr lvl="1"/>
            <a:r>
              <a:rPr lang="en-US" dirty="0">
                <a:latin typeface="Candara" panose="020E0502030303020204" pitchFamily="34" charset="0"/>
              </a:rPr>
              <a:t>2.1x higher odds of hyperactivity</a:t>
            </a:r>
          </a:p>
          <a:p>
            <a:pPr lvl="1"/>
            <a:r>
              <a:rPr lang="en-US" dirty="0">
                <a:latin typeface="Candara" panose="020E0502030303020204" pitchFamily="34" charset="0"/>
              </a:rPr>
              <a:t>4.2x higher odds of emotional disturbances</a:t>
            </a:r>
          </a:p>
          <a:p>
            <a:r>
              <a:rPr lang="en-US" dirty="0">
                <a:latin typeface="Candara" panose="020E0502030303020204" pitchFamily="34" charset="0"/>
              </a:rPr>
              <a:t>Correlations were stronger for maternal ACEs than paternal ACEs.</a:t>
            </a:r>
          </a:p>
          <a:p>
            <a:endParaRPr lang="en-US" dirty="0"/>
          </a:p>
          <a:p>
            <a:pPr marL="457200" lvl="1" indent="0">
              <a:buNone/>
            </a:pPr>
            <a:r>
              <a:rPr lang="en-US" dirty="0">
                <a:latin typeface="Candara" panose="020E0502030303020204" pitchFamily="34" charset="0"/>
              </a:rPr>
              <a:t>					</a:t>
            </a:r>
            <a:r>
              <a:rPr lang="en-US" sz="1800" dirty="0" err="1">
                <a:latin typeface="Candara" panose="020E0502030303020204" pitchFamily="34" charset="0"/>
              </a:rPr>
              <a:t>Schickedanz</a:t>
            </a:r>
            <a:r>
              <a:rPr lang="en-US" sz="1800" dirty="0">
                <a:latin typeface="Candara" panose="020E0502030303020204" pitchFamily="34" charset="0"/>
              </a:rPr>
              <a:t> et al., </a:t>
            </a:r>
            <a:r>
              <a:rPr lang="en-US" sz="1800" i="1" dirty="0">
                <a:latin typeface="Candara" panose="020E0502030303020204" pitchFamily="34" charset="0"/>
              </a:rPr>
              <a:t>Pediatrics</a:t>
            </a:r>
            <a:r>
              <a:rPr lang="en-US" sz="1800" dirty="0">
                <a:latin typeface="Candara" panose="020E0502030303020204" pitchFamily="34" charset="0"/>
              </a:rPr>
              <a:t>. 2018;142(2). </a:t>
            </a: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053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Parental ACEs and Health Outcomes</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For each additional parental ACE:</a:t>
            </a:r>
          </a:p>
          <a:p>
            <a:pPr lvl="1"/>
            <a:r>
              <a:rPr lang="en-US" dirty="0">
                <a:latin typeface="Candara" panose="020E0502030303020204" pitchFamily="34" charset="0"/>
              </a:rPr>
              <a:t>Worsening overall health status (</a:t>
            </a:r>
            <a:r>
              <a:rPr lang="en-US" dirty="0" err="1">
                <a:latin typeface="Candara" panose="020E0502030303020204" pitchFamily="34" charset="0"/>
              </a:rPr>
              <a:t>aOR</a:t>
            </a:r>
            <a:r>
              <a:rPr lang="en-US" dirty="0">
                <a:latin typeface="Candara" panose="020E0502030303020204" pitchFamily="34" charset="0"/>
              </a:rPr>
              <a:t> 1.19)</a:t>
            </a:r>
          </a:p>
          <a:p>
            <a:pPr lvl="1"/>
            <a:r>
              <a:rPr lang="en-US" dirty="0">
                <a:latin typeface="Candara" panose="020E0502030303020204" pitchFamily="34" charset="0"/>
              </a:rPr>
              <a:t>Increase rates of asthma (</a:t>
            </a:r>
            <a:r>
              <a:rPr lang="en-US" dirty="0" err="1">
                <a:latin typeface="Candara" panose="020E0502030303020204" pitchFamily="34" charset="0"/>
              </a:rPr>
              <a:t>aOR</a:t>
            </a:r>
            <a:r>
              <a:rPr lang="en-US" dirty="0">
                <a:latin typeface="Candara" panose="020E0502030303020204" pitchFamily="34" charset="0"/>
              </a:rPr>
              <a:t> 1.19)</a:t>
            </a:r>
          </a:p>
          <a:p>
            <a:pPr lvl="1"/>
            <a:r>
              <a:rPr lang="en-US" dirty="0">
                <a:latin typeface="Candara" panose="020E0502030303020204" pitchFamily="34" charset="0"/>
              </a:rPr>
              <a:t>Increase in excessive media use (</a:t>
            </a:r>
            <a:r>
              <a:rPr lang="en-US" dirty="0" err="1">
                <a:latin typeface="Candara" panose="020E0502030303020204" pitchFamily="34" charset="0"/>
              </a:rPr>
              <a:t>aOR</a:t>
            </a:r>
            <a:r>
              <a:rPr lang="en-US" dirty="0">
                <a:latin typeface="Candara" panose="020E0502030303020204" pitchFamily="34" charset="0"/>
              </a:rPr>
              <a:t> 1.16)</a:t>
            </a:r>
          </a:p>
          <a:p>
            <a:pPr lvl="1"/>
            <a:endParaRPr lang="en-US" dirty="0">
              <a:latin typeface="Candara" panose="020E0502030303020204" pitchFamily="34" charset="0"/>
            </a:endParaRPr>
          </a:p>
          <a:p>
            <a:r>
              <a:rPr lang="en-US" dirty="0">
                <a:latin typeface="Candara" panose="020E0502030303020204" pitchFamily="34" charset="0"/>
              </a:rPr>
              <a:t>Since these effects are cumulative, if a parent has 6+ ACEs, their child has 6.38x the risk of asthma.</a:t>
            </a:r>
          </a:p>
          <a:p>
            <a:endParaRPr lang="en-US" dirty="0"/>
          </a:p>
          <a:p>
            <a:pPr marL="0" lvl="0" indent="0">
              <a:buNone/>
            </a:pPr>
            <a:r>
              <a:rPr lang="en-US" dirty="0">
                <a:latin typeface="Candara" panose="020E0502030303020204" pitchFamily="34" charset="0"/>
              </a:rPr>
              <a:t>						</a:t>
            </a:r>
            <a:r>
              <a:rPr lang="en-US" sz="1800" dirty="0" err="1">
                <a:latin typeface="Candara" panose="020E0502030303020204" pitchFamily="34" charset="0"/>
              </a:rPr>
              <a:t>Lê-Scherban</a:t>
            </a:r>
            <a:r>
              <a:rPr lang="en-US" sz="1800" dirty="0">
                <a:latin typeface="Candara" panose="020E0502030303020204" pitchFamily="34" charset="0"/>
              </a:rPr>
              <a:t> et al., </a:t>
            </a:r>
            <a:r>
              <a:rPr lang="en-US" sz="1800" i="1" dirty="0">
                <a:latin typeface="Candara" panose="020E0502030303020204" pitchFamily="34" charset="0"/>
              </a:rPr>
              <a:t>Pediatrics</a:t>
            </a:r>
            <a:r>
              <a:rPr lang="en-US" sz="1800" dirty="0">
                <a:latin typeface="Candara" panose="020E0502030303020204" pitchFamily="34" charset="0"/>
              </a:rPr>
              <a:t>. 2018;141(6).</a:t>
            </a: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71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Parental ACEs and Utilization Patterns</a:t>
            </a:r>
          </a:p>
        </p:txBody>
      </p:sp>
      <p:sp>
        <p:nvSpPr>
          <p:cNvPr id="3" name="Content Placeholder 2"/>
          <p:cNvSpPr>
            <a:spLocks noGrp="1"/>
          </p:cNvSpPr>
          <p:nvPr>
            <p:ph idx="1"/>
          </p:nvPr>
        </p:nvSpPr>
        <p:spPr/>
        <p:txBody>
          <a:bodyPr>
            <a:normAutofit lnSpcReduction="10000"/>
          </a:bodyPr>
          <a:lstStyle/>
          <a:p>
            <a:r>
              <a:rPr lang="en-US" dirty="0">
                <a:latin typeface="Candara" panose="020E0502030303020204" pitchFamily="34" charset="0"/>
              </a:rPr>
              <a:t>For each additional maternal ACE, there is a 12% increased risk of missing well visits in the first two years.</a:t>
            </a:r>
          </a:p>
          <a:p>
            <a:r>
              <a:rPr lang="en-US" dirty="0">
                <a:latin typeface="Candara" panose="020E0502030303020204" pitchFamily="34" charset="0"/>
              </a:rPr>
              <a:t>This did not result in missing immunizations.</a:t>
            </a:r>
          </a:p>
          <a:p>
            <a:endParaRPr lang="en-US" dirty="0">
              <a:latin typeface="Candara" panose="020E0502030303020204" pitchFamily="34" charset="0"/>
            </a:endParaRPr>
          </a:p>
          <a:p>
            <a:r>
              <a:rPr lang="en-US" dirty="0">
                <a:latin typeface="Candara" panose="020E0502030303020204" pitchFamily="34" charset="0"/>
              </a:rPr>
              <a:t>However, given the risk of developmental delays, it is likely that:</a:t>
            </a:r>
          </a:p>
          <a:p>
            <a:pPr lvl="1"/>
            <a:r>
              <a:rPr lang="en-US" dirty="0">
                <a:latin typeface="Candara" panose="020E0502030303020204" pitchFamily="34" charset="0"/>
              </a:rPr>
              <a:t>Parents are not receiving anticipatory guidance on developmental promotion.</a:t>
            </a:r>
          </a:p>
          <a:p>
            <a:pPr lvl="1"/>
            <a:r>
              <a:rPr lang="en-US" dirty="0">
                <a:latin typeface="Candara" panose="020E0502030303020204" pitchFamily="34" charset="0"/>
              </a:rPr>
              <a:t>There may be an increased risk of missing on-time administration of standardized developmental screens, meaning a potential delay in referral to services.</a:t>
            </a:r>
          </a:p>
          <a:p>
            <a:pPr marL="1371600" lvl="3" indent="0">
              <a:buNone/>
            </a:pPr>
            <a:r>
              <a:rPr lang="en-US" dirty="0">
                <a:latin typeface="Candara" panose="020E0502030303020204" pitchFamily="34" charset="0"/>
              </a:rPr>
              <a:t>				</a:t>
            </a:r>
            <a:r>
              <a:rPr lang="en-US" dirty="0" err="1">
                <a:latin typeface="Candara" panose="020E0502030303020204" pitchFamily="34" charset="0"/>
              </a:rPr>
              <a:t>Eismann</a:t>
            </a:r>
            <a:r>
              <a:rPr lang="en-US" dirty="0">
                <a:latin typeface="Candara" panose="020E0502030303020204" pitchFamily="34" charset="0"/>
              </a:rPr>
              <a:t> EA et al.(…Gillespie RJ), J </a:t>
            </a:r>
            <a:r>
              <a:rPr lang="en-US" dirty="0" err="1">
                <a:latin typeface="Candara" panose="020E0502030303020204" pitchFamily="34" charset="0"/>
              </a:rPr>
              <a:t>Pediatr</a:t>
            </a:r>
            <a:r>
              <a:rPr lang="en-US" dirty="0">
                <a:latin typeface="Candara" panose="020E0502030303020204" pitchFamily="34" charset="0"/>
              </a:rPr>
              <a:t> 2019;211:146-51.</a:t>
            </a:r>
          </a:p>
          <a:p>
            <a:pPr lvl="1"/>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731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ndara" panose="020E0502030303020204" pitchFamily="34" charset="0"/>
              </a:rPr>
              <a:t>Stories from the literature – why parent trauma matters…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78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51528" y="3284110"/>
            <a:ext cx="721216" cy="1200329"/>
          </a:xfrm>
          <a:prstGeom prst="rect">
            <a:avLst/>
          </a:prstGeom>
          <a:noFill/>
        </p:spPr>
        <p:txBody>
          <a:bodyPr wrap="square" rtlCol="0">
            <a:spAutoFit/>
          </a:bodyPr>
          <a:lstStyle/>
          <a:p>
            <a:r>
              <a:rPr lang="en-US" sz="7200" b="1" dirty="0">
                <a:solidFill>
                  <a:prstClr val="black"/>
                </a:solidFill>
                <a:latin typeface="Candara" panose="020E0502030303020204" pitchFamily="34" charset="0"/>
              </a:rPr>
              <a:t>5</a:t>
            </a:r>
          </a:p>
        </p:txBody>
      </p:sp>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3357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What it’s been like</a:t>
            </a:r>
          </a:p>
        </p:txBody>
      </p:sp>
      <p:sp>
        <p:nvSpPr>
          <p:cNvPr id="3" name="Text Placeholder 2"/>
          <p:cNvSpPr>
            <a:spLocks noGrp="1"/>
          </p:cNvSpPr>
          <p:nvPr>
            <p:ph type="body" idx="1"/>
          </p:nvPr>
        </p:nvSpPr>
        <p:spPr/>
        <p:txBody>
          <a:bodyPr/>
          <a:lstStyle/>
          <a:p>
            <a:r>
              <a:rPr lang="en-US" dirty="0">
                <a:latin typeface="Candara" panose="020E0502030303020204" pitchFamily="34" charset="0"/>
              </a:rPr>
              <a:t>Some cases to illustrate common conversations that I’ve had</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728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andara" panose="020E0502030303020204" pitchFamily="34" charset="0"/>
              </a:rPr>
              <a:t>Disclaimer…</a:t>
            </a:r>
          </a:p>
        </p:txBody>
      </p:sp>
      <p:sp>
        <p:nvSpPr>
          <p:cNvPr id="5" name="Content Placeholder 4"/>
          <p:cNvSpPr>
            <a:spLocks noGrp="1"/>
          </p:cNvSpPr>
          <p:nvPr>
            <p:ph idx="1"/>
          </p:nvPr>
        </p:nvSpPr>
        <p:spPr/>
        <p:txBody>
          <a:bodyPr/>
          <a:lstStyle/>
          <a:p>
            <a:r>
              <a:rPr lang="en-US" dirty="0">
                <a:latin typeface="Candara" panose="020E0502030303020204" pitchFamily="34" charset="0"/>
              </a:rPr>
              <a:t>None of these cases came from our routine screening protocol.</a:t>
            </a:r>
          </a:p>
          <a:p>
            <a:endParaRPr lang="en-US" dirty="0">
              <a:latin typeface="Candara" panose="020E0502030303020204" pitchFamily="34" charset="0"/>
            </a:endParaRPr>
          </a:p>
          <a:p>
            <a:r>
              <a:rPr lang="en-US" dirty="0">
                <a:latin typeface="Candara" panose="020E0502030303020204" pitchFamily="34" charset="0"/>
              </a:rPr>
              <a:t>But…once you start thinking about ACEs in one context, you become more sensitive to them in other contexts.</a:t>
            </a:r>
          </a:p>
        </p:txBody>
      </p:sp>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78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Angry Mom</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73972" y="1690688"/>
            <a:ext cx="3879828" cy="5124301"/>
          </a:xfrm>
        </p:spPr>
      </p:pic>
      <p:sp>
        <p:nvSpPr>
          <p:cNvPr id="6" name="Content Placeholder 2"/>
          <p:cNvSpPr txBox="1">
            <a:spLocks/>
          </p:cNvSpPr>
          <p:nvPr/>
        </p:nvSpPr>
        <p:spPr>
          <a:xfrm>
            <a:off x="838200" y="1825625"/>
            <a:ext cx="66357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ndara" panose="020E0502030303020204" pitchFamily="34" charset="0"/>
              </a:rPr>
              <a:t>Mom of a four year old boy…her main concerns are about behavior.</a:t>
            </a:r>
          </a:p>
          <a:p>
            <a:r>
              <a:rPr lang="en-US" dirty="0">
                <a:latin typeface="Candara" panose="020E0502030303020204" pitchFamily="34" charset="0"/>
              </a:rPr>
              <a:t>Whenever mom disciplines her son, he laughs at her.</a:t>
            </a:r>
          </a:p>
          <a:p>
            <a:r>
              <a:rPr lang="en-US" dirty="0">
                <a:latin typeface="Candara" panose="020E0502030303020204" pitchFamily="34" charset="0"/>
              </a:rPr>
              <a:t>As mom describes how frustrating she thinks this behavior is, you can see the veins popping out of her neck…</a:t>
            </a: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9867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Understanding Developmental Stages</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I asked mom why she thought he was laughing.</a:t>
            </a:r>
          </a:p>
          <a:p>
            <a:pPr lvl="1"/>
            <a:r>
              <a:rPr lang="en-US" dirty="0">
                <a:latin typeface="Candara" panose="020E0502030303020204" pitchFamily="34" charset="0"/>
              </a:rPr>
              <a:t>Mom has a history of verbal abuse…she interpreted her son’s laughing as humiliation.</a:t>
            </a:r>
          </a:p>
          <a:p>
            <a:pPr lvl="1"/>
            <a:r>
              <a:rPr lang="en-US" dirty="0">
                <a:latin typeface="Candara" panose="020E0502030303020204" pitchFamily="34" charset="0"/>
              </a:rPr>
              <a:t>After a minute or two, the boy would always apologize and say “sorry, mommy.”</a:t>
            </a:r>
          </a:p>
          <a:p>
            <a:r>
              <a:rPr lang="en-US" dirty="0">
                <a:latin typeface="Candara" panose="020E0502030303020204" pitchFamily="34" charset="0"/>
              </a:rPr>
              <a:t>I asked if maybe she thought he laughed because he was embarrassed…her shoulders immediately dropped.</a:t>
            </a:r>
          </a:p>
          <a:p>
            <a:r>
              <a:rPr lang="en-US" dirty="0">
                <a:latin typeface="Candara" panose="020E0502030303020204" pitchFamily="34" charset="0"/>
              </a:rPr>
              <a:t>We then talked about ways to center herself when needing to correct his behavior…take a deep breath, remind yourself why you’re doing the correction, and focus on your goal.</a:t>
            </a: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338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Punchlines</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a:latin typeface="Candara" panose="020E0502030303020204" pitchFamily="34" charset="0"/>
              </a:rPr>
              <a:t>Understanding your kid’s development keeps people from misinterpreting their reactions.</a:t>
            </a:r>
          </a:p>
          <a:p>
            <a:pPr lvl="1"/>
            <a:r>
              <a:rPr lang="en-US" dirty="0">
                <a:latin typeface="Candara" panose="020E0502030303020204" pitchFamily="34" charset="0"/>
              </a:rPr>
              <a:t>Toddlers aren’t mean, stubborn, selfish, etc.</a:t>
            </a:r>
          </a:p>
          <a:p>
            <a:endParaRPr lang="en-US" dirty="0">
              <a:latin typeface="Candara" panose="020E0502030303020204" pitchFamily="34" charset="0"/>
            </a:endParaRPr>
          </a:p>
          <a:p>
            <a:r>
              <a:rPr lang="en-US" dirty="0">
                <a:latin typeface="Candara" panose="020E0502030303020204" pitchFamily="34" charset="0"/>
              </a:rPr>
              <a:t>Help parents understand that “kids do well when they can.”</a:t>
            </a:r>
          </a:p>
          <a:p>
            <a:endParaRPr lang="en-US" dirty="0">
              <a:latin typeface="Candara" panose="020E0502030303020204" pitchFamily="34" charset="0"/>
            </a:endParaRPr>
          </a:p>
          <a:p>
            <a:r>
              <a:rPr lang="en-US" dirty="0">
                <a:latin typeface="Candara" panose="020E0502030303020204" pitchFamily="34" charset="0"/>
              </a:rPr>
              <a:t>Since then…mom has spontaneously brought up food insecurity, family losses, financial hardships…and how those things might be affecting her older kid’s behaviors…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451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worst clinical visit I’ve ever had…</a:t>
            </a:r>
          </a:p>
        </p:txBody>
      </p:sp>
      <p:sp>
        <p:nvSpPr>
          <p:cNvPr id="3" name="Content Placeholder 2"/>
          <p:cNvSpPr>
            <a:spLocks noGrp="1"/>
          </p:cNvSpPr>
          <p:nvPr>
            <p:ph idx="1"/>
          </p:nvPr>
        </p:nvSpPr>
        <p:spPr/>
        <p:txBody>
          <a:bodyPr/>
          <a:lstStyle/>
          <a:p>
            <a:r>
              <a:rPr lang="en-US" dirty="0">
                <a:latin typeface="Candara" panose="020E0502030303020204" pitchFamily="34" charset="0"/>
              </a:rPr>
              <a:t>15 year old who is doing “everything wrong” comes in for a well visit</a:t>
            </a:r>
          </a:p>
          <a:p>
            <a:pPr lvl="1"/>
            <a:r>
              <a:rPr lang="en-US" dirty="0">
                <a:latin typeface="Candara" panose="020E0502030303020204" pitchFamily="34" charset="0"/>
              </a:rPr>
              <a:t>Truancy – being kicked out of the “last ditch” high school</a:t>
            </a:r>
          </a:p>
          <a:p>
            <a:pPr lvl="1"/>
            <a:r>
              <a:rPr lang="en-US" dirty="0">
                <a:latin typeface="Candara" panose="020E0502030303020204" pitchFamily="34" charset="0"/>
              </a:rPr>
              <a:t>Violent fights with mom</a:t>
            </a:r>
          </a:p>
          <a:p>
            <a:pPr lvl="1"/>
            <a:r>
              <a:rPr lang="en-US" dirty="0">
                <a:latin typeface="Candara" panose="020E0502030303020204" pitchFamily="34" charset="0"/>
              </a:rPr>
              <a:t>Unprotected sex with her “boyfriend” who is 26</a:t>
            </a:r>
          </a:p>
          <a:p>
            <a:pPr lvl="1"/>
            <a:r>
              <a:rPr lang="en-US" dirty="0">
                <a:latin typeface="Candara" panose="020E0502030303020204" pitchFamily="34" charset="0"/>
              </a:rPr>
              <a:t>Meth, marijuana, cocaine</a:t>
            </a:r>
          </a:p>
          <a:p>
            <a:r>
              <a:rPr lang="en-US" dirty="0">
                <a:latin typeface="Candara" panose="020E0502030303020204" pitchFamily="34" charset="0"/>
              </a:rPr>
              <a:t>After figuring out this history, I ask her if she has any goals</a:t>
            </a:r>
          </a:p>
          <a:p>
            <a:r>
              <a:rPr lang="en-US" dirty="0">
                <a:latin typeface="Candara" panose="020E0502030303020204" pitchFamily="34" charset="0"/>
              </a:rPr>
              <a:t>Her response:  “you think I’m having unprotected sex because I don’t have any goals?  You’re an a$$@*&amp;!”</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99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Objectives</a:t>
            </a:r>
          </a:p>
        </p:txBody>
      </p:sp>
      <p:sp>
        <p:nvSpPr>
          <p:cNvPr id="3" name="Content Placeholder 2"/>
          <p:cNvSpPr>
            <a:spLocks noGrp="1"/>
          </p:cNvSpPr>
          <p:nvPr>
            <p:ph idx="1"/>
          </p:nvPr>
        </p:nvSpPr>
        <p:spPr/>
        <p:txBody>
          <a:bodyPr/>
          <a:lstStyle/>
          <a:p>
            <a:r>
              <a:rPr lang="en-US" dirty="0">
                <a:latin typeface="Candara" panose="020E0502030303020204" pitchFamily="34" charset="0"/>
              </a:rPr>
              <a:t>Discuss one pediatric practice’s approach to integrating ACEs into clinical care.</a:t>
            </a:r>
          </a:p>
          <a:p>
            <a:endParaRPr lang="en-US" dirty="0">
              <a:latin typeface="Candara" panose="020E0502030303020204" pitchFamily="34" charset="0"/>
            </a:endParaRPr>
          </a:p>
          <a:p>
            <a:r>
              <a:rPr lang="en-US" dirty="0">
                <a:latin typeface="Candara" panose="020E0502030303020204" pitchFamily="34" charset="0"/>
              </a:rPr>
              <a:t>Stimulate some thinking on next steps…and how primary care / mental health partnerships may be able to repair patients and families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77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After the shock wore off…</a:t>
            </a:r>
          </a:p>
        </p:txBody>
      </p:sp>
      <p:sp>
        <p:nvSpPr>
          <p:cNvPr id="3" name="Content Placeholder 2"/>
          <p:cNvSpPr>
            <a:spLocks noGrp="1"/>
          </p:cNvSpPr>
          <p:nvPr>
            <p:ph idx="1"/>
          </p:nvPr>
        </p:nvSpPr>
        <p:spPr/>
        <p:txBody>
          <a:bodyPr>
            <a:normAutofit lnSpcReduction="10000"/>
          </a:bodyPr>
          <a:lstStyle/>
          <a:p>
            <a:r>
              <a:rPr lang="en-US" dirty="0">
                <a:latin typeface="Candara" panose="020E0502030303020204" pitchFamily="34" charset="0"/>
              </a:rPr>
              <a:t>My initial instinct?</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dirty="0">
                <a:latin typeface="Candara" panose="020E0502030303020204" pitchFamily="34" charset="0"/>
              </a:rPr>
              <a:t>She reported her ACE score as 5.</a:t>
            </a:r>
          </a:p>
          <a:p>
            <a:pPr lvl="1"/>
            <a:r>
              <a:rPr lang="en-US" dirty="0">
                <a:latin typeface="Candara" panose="020E0502030303020204" pitchFamily="34" charset="0"/>
              </a:rPr>
              <a:t>Father is out of the picture after going to jail for drug abuse.</a:t>
            </a:r>
          </a:p>
          <a:p>
            <a:pPr lvl="1"/>
            <a:r>
              <a:rPr lang="en-US" dirty="0">
                <a:latin typeface="Candara" panose="020E0502030303020204" pitchFamily="34" charset="0"/>
              </a:rPr>
              <a:t>Verbal abuse, emotional neglect were part of her perception.</a:t>
            </a:r>
          </a:p>
          <a:p>
            <a:r>
              <a:rPr lang="en-US" dirty="0">
                <a:latin typeface="Candara" panose="020E0502030303020204" pitchFamily="34" charset="0"/>
              </a:rPr>
              <a:t>My instinct now?</a:t>
            </a:r>
          </a:p>
          <a:p>
            <a:r>
              <a:rPr lang="en-US" dirty="0">
                <a:latin typeface="Candara" panose="020E0502030303020204" pitchFamily="34" charset="0"/>
              </a:rPr>
              <a:t>Discussion about coping strategies, and boosting her sense of competence.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0382" y="788970"/>
            <a:ext cx="2179026" cy="3212324"/>
          </a:xfrm>
          <a:prstGeom prst="rect">
            <a:avLst/>
          </a:prstGeom>
        </p:spPr>
      </p:pic>
      <p:grpSp>
        <p:nvGrpSpPr>
          <p:cNvPr id="11" name="Group 10"/>
          <p:cNvGrpSpPr/>
          <p:nvPr/>
        </p:nvGrpSpPr>
        <p:grpSpPr>
          <a:xfrm>
            <a:off x="0" y="-4696"/>
            <a:ext cx="472225" cy="6862696"/>
            <a:chOff x="0" y="-4696"/>
            <a:chExt cx="472225" cy="6862696"/>
          </a:xfrm>
        </p:grpSpPr>
        <p:sp>
          <p:nvSpPr>
            <p:cNvPr id="12" name="Rectangle 11"/>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33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4876800"/>
            <a:ext cx="7024744" cy="1524000"/>
          </a:xfrm>
        </p:spPr>
        <p:txBody>
          <a:bodyPr>
            <a:normAutofit fontScale="90000"/>
          </a:bodyPr>
          <a:lstStyle/>
          <a:p>
            <a:pPr algn="ctr"/>
            <a:r>
              <a:rPr lang="en-US" sz="3600" dirty="0">
                <a:latin typeface="Candara" panose="020E0502030303020204" pitchFamily="34" charset="0"/>
                <a:cs typeface="Century Gothic"/>
              </a:rPr>
              <a:t>“It's hard to get enough of something that </a:t>
            </a:r>
            <a:r>
              <a:rPr lang="en-US" sz="3600" i="1" dirty="0">
                <a:latin typeface="Candara" panose="020E0502030303020204" pitchFamily="34" charset="0"/>
                <a:cs typeface="Century Gothic"/>
              </a:rPr>
              <a:t>almost</a:t>
            </a:r>
            <a:r>
              <a:rPr lang="en-US" sz="3600" dirty="0">
                <a:latin typeface="Candara" panose="020E0502030303020204" pitchFamily="34" charset="0"/>
                <a:cs typeface="Century Gothic"/>
              </a:rPr>
              <a:t> works.”</a:t>
            </a:r>
            <a:br>
              <a:rPr lang="en-US" sz="3600" dirty="0">
                <a:latin typeface="Candara" panose="020E0502030303020204" pitchFamily="34" charset="0"/>
                <a:cs typeface="Century Gothic"/>
              </a:rPr>
            </a:br>
            <a:r>
              <a:rPr lang="en-US" sz="3600" dirty="0">
                <a:latin typeface="Candara" panose="020E0502030303020204" pitchFamily="34" charset="0"/>
                <a:cs typeface="Century Gothic"/>
              </a:rPr>
              <a:t>- </a:t>
            </a:r>
            <a:r>
              <a:rPr lang="en-US" sz="1800" dirty="0">
                <a:latin typeface="Candara" panose="020E0502030303020204" pitchFamily="34" charset="0"/>
                <a:cs typeface="Century Gothic"/>
              </a:rPr>
              <a:t>V. </a:t>
            </a:r>
            <a:r>
              <a:rPr lang="en-US" sz="1800" dirty="0" err="1">
                <a:latin typeface="Candara" panose="020E0502030303020204" pitchFamily="34" charset="0"/>
                <a:cs typeface="Century Gothic"/>
              </a:rPr>
              <a:t>Fellitti</a:t>
            </a:r>
            <a:endParaRPr lang="en-US" sz="1800" dirty="0">
              <a:latin typeface="Candara" panose="020E0502030303020204" pitchFamily="34" charset="0"/>
              <a:cs typeface="Century Gothic"/>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92726" y="867098"/>
            <a:ext cx="4982710" cy="3907780"/>
          </a:xfrm>
          <a:ln>
            <a:solidFill>
              <a:srgbClr val="4F81BD"/>
            </a:solidFill>
          </a:ln>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276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And the next visit?</a:t>
            </a:r>
          </a:p>
        </p:txBody>
      </p:sp>
      <p:sp>
        <p:nvSpPr>
          <p:cNvPr id="3" name="Content Placeholder 2"/>
          <p:cNvSpPr>
            <a:spLocks noGrp="1"/>
          </p:cNvSpPr>
          <p:nvPr>
            <p:ph idx="1"/>
          </p:nvPr>
        </p:nvSpPr>
        <p:spPr/>
        <p:txBody>
          <a:bodyPr/>
          <a:lstStyle/>
          <a:p>
            <a:r>
              <a:rPr lang="en-US" dirty="0">
                <a:latin typeface="Candara" panose="020E0502030303020204" pitchFamily="34" charset="0"/>
              </a:rPr>
              <a:t>She had transferred to a Gateway program at our community college.</a:t>
            </a:r>
          </a:p>
          <a:p>
            <a:r>
              <a:rPr lang="en-US" dirty="0">
                <a:latin typeface="Candara" panose="020E0502030303020204" pitchFamily="34" charset="0"/>
              </a:rPr>
              <a:t>She had stopped all drugs except marijuana.</a:t>
            </a:r>
          </a:p>
          <a:p>
            <a:r>
              <a:rPr lang="en-US" dirty="0">
                <a:latin typeface="Candara" panose="020E0502030303020204" pitchFamily="34" charset="0"/>
              </a:rPr>
              <a:t>She ditched her much-older boyfriend.</a:t>
            </a:r>
          </a:p>
          <a:p>
            <a:endParaRPr lang="en-US" dirty="0">
              <a:latin typeface="Candara" panose="020E0502030303020204" pitchFamily="34" charset="0"/>
            </a:endParaRPr>
          </a:p>
          <a:p>
            <a:r>
              <a:rPr lang="en-US" dirty="0">
                <a:latin typeface="Candara" panose="020E0502030303020204" pitchFamily="34" charset="0"/>
              </a:rPr>
              <a:t>When I asked her what had changed…</a:t>
            </a:r>
          </a:p>
          <a:p>
            <a:endParaRPr lang="en-US" dirty="0">
              <a:latin typeface="Candara" panose="020E0502030303020204" pitchFamily="34" charset="0"/>
            </a:endParaRPr>
          </a:p>
          <a:p>
            <a:pPr marL="0" indent="0" algn="ctr">
              <a:buNone/>
            </a:pPr>
            <a:r>
              <a:rPr lang="en-US" dirty="0">
                <a:latin typeface="Candara" panose="020E0502030303020204" pitchFamily="34" charset="0"/>
              </a:rPr>
              <a:t>“The kids at that last school were losers…they didn’t have any goals.”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61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The Quietly Failing Teen</a:t>
            </a:r>
          </a:p>
        </p:txBody>
      </p:sp>
      <p:sp>
        <p:nvSpPr>
          <p:cNvPr id="3" name="Content Placeholder 2"/>
          <p:cNvSpPr>
            <a:spLocks noGrp="1"/>
          </p:cNvSpPr>
          <p:nvPr>
            <p:ph idx="1"/>
          </p:nvPr>
        </p:nvSpPr>
        <p:spPr>
          <a:xfrm>
            <a:off x="838201" y="1600201"/>
            <a:ext cx="5857572" cy="4525963"/>
          </a:xfrm>
        </p:spPr>
        <p:txBody>
          <a:bodyPr>
            <a:normAutofit fontScale="92500" lnSpcReduction="10000"/>
          </a:bodyPr>
          <a:lstStyle/>
          <a:p>
            <a:r>
              <a:rPr lang="en-US" dirty="0">
                <a:latin typeface="Candara" panose="020E0502030303020204" pitchFamily="34" charset="0"/>
              </a:rPr>
              <a:t>12 year old male in for a well visit…first time with this office.</a:t>
            </a:r>
          </a:p>
          <a:p>
            <a:r>
              <a:rPr lang="en-US" dirty="0">
                <a:latin typeface="Candara" panose="020E0502030303020204" pitchFamily="34" charset="0"/>
              </a:rPr>
              <a:t>Mom concerned that his grades are slipping:  he used to be a B student, now C-D student.</a:t>
            </a:r>
          </a:p>
          <a:p>
            <a:r>
              <a:rPr lang="en-US" dirty="0">
                <a:latin typeface="Candara" panose="020E0502030303020204" pitchFamily="34" charset="0"/>
              </a:rPr>
              <a:t>In a new school this year, patient cries when talking about how he has made no friends.</a:t>
            </a:r>
          </a:p>
          <a:p>
            <a:r>
              <a:rPr lang="en-US" dirty="0">
                <a:latin typeface="Candara" panose="020E0502030303020204" pitchFamily="34" charset="0"/>
              </a:rPr>
              <a:t>Not disruptive in the classroom.</a:t>
            </a:r>
          </a:p>
          <a:p>
            <a:r>
              <a:rPr lang="en-US" dirty="0">
                <a:latin typeface="Candara" panose="020E0502030303020204" pitchFamily="34" charset="0"/>
              </a:rPr>
              <a:t>Past history of anxiety.</a:t>
            </a:r>
          </a:p>
          <a:p>
            <a:r>
              <a:rPr lang="en-US" dirty="0">
                <a:latin typeface="Candara" panose="020E0502030303020204" pitchFamily="34" charset="0"/>
              </a:rPr>
              <a:t>No thoughts of self-harm.</a:t>
            </a:r>
          </a:p>
        </p:txBody>
      </p:sp>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211" y="2492628"/>
            <a:ext cx="4772589" cy="2741108"/>
          </a:xfrm>
          <a:prstGeom prst="rect">
            <a:avLst/>
          </a:prstGeom>
        </p:spPr>
      </p:pic>
    </p:spTree>
    <p:extLst>
      <p:ext uri="{BB962C8B-B14F-4D97-AF65-F5344CB8AC3E}">
        <p14:creationId xmlns:p14="http://schemas.microsoft.com/office/powerpoint/2010/main" val="385730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What if…</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Father is in jail?</a:t>
            </a:r>
          </a:p>
          <a:p>
            <a:r>
              <a:rPr lang="en-US" dirty="0">
                <a:latin typeface="Candara" panose="020E0502030303020204" pitchFamily="34" charset="0"/>
              </a:rPr>
              <a:t>Both parents have a history of substance abuse?</a:t>
            </a:r>
          </a:p>
          <a:p>
            <a:r>
              <a:rPr lang="en-US" dirty="0">
                <a:latin typeface="Candara" panose="020E0502030303020204" pitchFamily="34" charset="0"/>
              </a:rPr>
              <a:t>Parents are divorced?</a:t>
            </a:r>
          </a:p>
          <a:p>
            <a:r>
              <a:rPr lang="en-US" dirty="0">
                <a:latin typeface="Candara" panose="020E0502030303020204" pitchFamily="34" charset="0"/>
              </a:rPr>
              <a:t>Mother has a history of anxiety and depression and “can’t get on the right medications”?</a:t>
            </a:r>
          </a:p>
          <a:p>
            <a:r>
              <a:rPr lang="en-US" dirty="0">
                <a:latin typeface="Candara" panose="020E0502030303020204" pitchFamily="34" charset="0"/>
              </a:rPr>
              <a:t>Used to live with his grandmother, but now that mom “has her act together” he has moved across town and not only is in a new school but also is no longer allowed to talk with his grandmother?</a:t>
            </a:r>
          </a:p>
          <a:p>
            <a:r>
              <a:rPr lang="en-US" b="1" dirty="0">
                <a:solidFill>
                  <a:srgbClr val="FF0000"/>
                </a:solidFill>
                <a:latin typeface="Candara" panose="020E0502030303020204" pitchFamily="34" charset="0"/>
              </a:rPr>
              <a:t>ACE score:  at least 4…</a:t>
            </a: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54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Factors in Resiliency:  The 7 C’s</a:t>
            </a:r>
          </a:p>
        </p:txBody>
      </p:sp>
      <p:sp>
        <p:nvSpPr>
          <p:cNvPr id="3" name="Content Placeholder 2"/>
          <p:cNvSpPr>
            <a:spLocks noGrp="1"/>
          </p:cNvSpPr>
          <p:nvPr>
            <p:ph idx="1"/>
          </p:nvPr>
        </p:nvSpPr>
        <p:spPr/>
        <p:txBody>
          <a:bodyPr/>
          <a:lstStyle/>
          <a:p>
            <a:r>
              <a:rPr lang="en-US" dirty="0">
                <a:latin typeface="Candara" panose="020E0502030303020204" pitchFamily="34" charset="0"/>
              </a:rPr>
              <a:t>Connection</a:t>
            </a:r>
          </a:p>
          <a:p>
            <a:r>
              <a:rPr lang="en-US" dirty="0">
                <a:latin typeface="Candara" panose="020E0502030303020204" pitchFamily="34" charset="0"/>
              </a:rPr>
              <a:t>Confidence</a:t>
            </a:r>
          </a:p>
          <a:p>
            <a:r>
              <a:rPr lang="en-US" dirty="0">
                <a:latin typeface="Candara" panose="020E0502030303020204" pitchFamily="34" charset="0"/>
              </a:rPr>
              <a:t>Competence</a:t>
            </a:r>
          </a:p>
          <a:p>
            <a:r>
              <a:rPr lang="en-US" dirty="0">
                <a:latin typeface="Candara" panose="020E0502030303020204" pitchFamily="34" charset="0"/>
              </a:rPr>
              <a:t>Character</a:t>
            </a:r>
          </a:p>
          <a:p>
            <a:r>
              <a:rPr lang="en-US" dirty="0">
                <a:latin typeface="Candara" panose="020E0502030303020204" pitchFamily="34" charset="0"/>
              </a:rPr>
              <a:t>Coping</a:t>
            </a:r>
          </a:p>
          <a:p>
            <a:r>
              <a:rPr lang="en-US" dirty="0">
                <a:latin typeface="Candara" panose="020E0502030303020204" pitchFamily="34" charset="0"/>
              </a:rPr>
              <a:t>Control</a:t>
            </a:r>
          </a:p>
          <a:p>
            <a:r>
              <a:rPr lang="en-US" dirty="0">
                <a:latin typeface="Candara" panose="020E0502030303020204" pitchFamily="34" charset="0"/>
              </a:rPr>
              <a:t>Contribution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2438400"/>
            <a:ext cx="45767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891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Addressing Some of the 7 C’s</a:t>
            </a:r>
          </a:p>
        </p:txBody>
      </p:sp>
      <p:sp>
        <p:nvSpPr>
          <p:cNvPr id="3" name="Content Placeholder 2"/>
          <p:cNvSpPr>
            <a:spLocks noGrp="1"/>
          </p:cNvSpPr>
          <p:nvPr>
            <p:ph idx="1"/>
          </p:nvPr>
        </p:nvSpPr>
        <p:spPr/>
        <p:txBody>
          <a:bodyPr>
            <a:normAutofit/>
          </a:bodyPr>
          <a:lstStyle/>
          <a:p>
            <a:r>
              <a:rPr lang="en-US" b="1" dirty="0">
                <a:latin typeface="Candara" panose="020E0502030303020204" pitchFamily="34" charset="0"/>
              </a:rPr>
              <a:t>Connection</a:t>
            </a:r>
            <a:r>
              <a:rPr lang="en-US" dirty="0">
                <a:latin typeface="Candara" panose="020E0502030303020204" pitchFamily="34" charset="0"/>
              </a:rPr>
              <a:t>:  Big Brother, school counselor, other mentoring programs.</a:t>
            </a:r>
          </a:p>
          <a:p>
            <a:r>
              <a:rPr lang="en-US" dirty="0">
                <a:latin typeface="Candara" panose="020E0502030303020204" pitchFamily="34" charset="0"/>
              </a:rPr>
              <a:t>Asking about his strengths, interests and passions assesses </a:t>
            </a:r>
            <a:r>
              <a:rPr lang="en-US" b="1" dirty="0">
                <a:latin typeface="Candara" panose="020E0502030303020204" pitchFamily="34" charset="0"/>
              </a:rPr>
              <a:t>Competence </a:t>
            </a:r>
            <a:r>
              <a:rPr lang="en-US" dirty="0">
                <a:latin typeface="Candara" panose="020E0502030303020204" pitchFamily="34" charset="0"/>
              </a:rPr>
              <a:t>and</a:t>
            </a:r>
            <a:r>
              <a:rPr lang="en-US" b="1" dirty="0">
                <a:latin typeface="Candara" panose="020E0502030303020204" pitchFamily="34" charset="0"/>
              </a:rPr>
              <a:t> Confidence</a:t>
            </a:r>
            <a:r>
              <a:rPr lang="en-US" dirty="0">
                <a:latin typeface="Candara" panose="020E0502030303020204" pitchFamily="34" charset="0"/>
              </a:rPr>
              <a:t>:  </a:t>
            </a:r>
          </a:p>
          <a:p>
            <a:pPr lvl="1"/>
            <a:r>
              <a:rPr lang="en-US" dirty="0">
                <a:latin typeface="Candara" panose="020E0502030303020204" pitchFamily="34" charset="0"/>
              </a:rPr>
              <a:t>Really likes skateboarding…Boys &amp; Girls Club has competitions…</a:t>
            </a:r>
          </a:p>
          <a:p>
            <a:r>
              <a:rPr lang="en-US" b="1" dirty="0">
                <a:latin typeface="Candara" panose="020E0502030303020204" pitchFamily="34" charset="0"/>
              </a:rPr>
              <a:t>Coping</a:t>
            </a:r>
            <a:r>
              <a:rPr lang="en-US" dirty="0">
                <a:latin typeface="Candara" panose="020E0502030303020204" pitchFamily="34" charset="0"/>
              </a:rPr>
              <a:t>:  exercise, meditation, Youth Contact for counseling.</a:t>
            </a: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5052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Candara" panose="020E0502030303020204" pitchFamily="34" charset="0"/>
              </a:rPr>
              <a:t>Punchlines</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Screening for ACEs in ANY context in our practice has made us aware of ACEs in ALL contexts.</a:t>
            </a:r>
          </a:p>
          <a:p>
            <a:r>
              <a:rPr lang="en-US" dirty="0">
                <a:latin typeface="Candara" panose="020E0502030303020204" pitchFamily="34" charset="0"/>
              </a:rPr>
              <a:t>This fundamental culture shift towards Trauma-Informed Care changes how we view patients and their problems.</a:t>
            </a:r>
          </a:p>
          <a:p>
            <a:pPr marL="0" indent="0">
              <a:buNone/>
            </a:pPr>
            <a:endParaRPr lang="en-US" dirty="0">
              <a:latin typeface="Candara" panose="020E0502030303020204" pitchFamily="34" charset="0"/>
            </a:endParaRPr>
          </a:p>
          <a:p>
            <a:r>
              <a:rPr lang="en-US" dirty="0">
                <a:latin typeface="Candara" panose="020E0502030303020204" pitchFamily="34" charset="0"/>
              </a:rPr>
              <a:t>Our needs as health care providers are extending beyond what our clinic can provide on its own…</a:t>
            </a: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54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So now what?</a:t>
            </a:r>
          </a:p>
        </p:txBody>
      </p:sp>
      <p:sp>
        <p:nvSpPr>
          <p:cNvPr id="3" name="Text Placeholder 2"/>
          <p:cNvSpPr>
            <a:spLocks noGrp="1"/>
          </p:cNvSpPr>
          <p:nvPr>
            <p:ph type="body" idx="1"/>
          </p:nvPr>
        </p:nvSpPr>
        <p:spPr/>
        <p:txBody>
          <a:bodyPr/>
          <a:lstStyle/>
          <a:p>
            <a:r>
              <a:rPr lang="en-US" dirty="0">
                <a:latin typeface="Candara" panose="020E0502030303020204" pitchFamily="34" charset="0"/>
              </a:rPr>
              <a:t>Transforming well care…one step at a time.</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799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andara" panose="020E0502030303020204" pitchFamily="34" charset="0"/>
              </a:rPr>
              <a:t>Altering our view of screening tools</a:t>
            </a:r>
          </a:p>
        </p:txBody>
      </p:sp>
      <p:sp>
        <p:nvSpPr>
          <p:cNvPr id="5" name="Content Placeholder 4"/>
          <p:cNvSpPr>
            <a:spLocks noGrp="1"/>
          </p:cNvSpPr>
          <p:nvPr>
            <p:ph idx="1"/>
          </p:nvPr>
        </p:nvSpPr>
        <p:spPr/>
        <p:txBody>
          <a:bodyPr/>
          <a:lstStyle/>
          <a:p>
            <a:r>
              <a:rPr lang="en-US" dirty="0">
                <a:latin typeface="Candara" panose="020E0502030303020204" pitchFamily="34" charset="0"/>
              </a:rPr>
              <a:t>In order to move forward, we have to change how we think about screening protocols in primary care.</a:t>
            </a:r>
          </a:p>
          <a:p>
            <a:r>
              <a:rPr lang="en-US" dirty="0">
                <a:latin typeface="Candara" panose="020E0502030303020204" pitchFamily="34" charset="0"/>
              </a:rPr>
              <a:t>Adding new screening or assessment protocols has often been seen as “one more thing” for providers to do.</a:t>
            </a:r>
          </a:p>
          <a:p>
            <a:r>
              <a:rPr lang="en-US" dirty="0" err="1">
                <a:latin typeface="Candara" panose="020E0502030303020204" pitchFamily="34" charset="0"/>
              </a:rPr>
              <a:t>Sensemaking</a:t>
            </a:r>
            <a:r>
              <a:rPr lang="en-US" dirty="0">
                <a:latin typeface="Candara" panose="020E0502030303020204" pitchFamily="34" charset="0"/>
              </a:rPr>
              <a:t> of our data changes the perception of how assessment tools relate to each other.</a:t>
            </a:r>
          </a:p>
        </p:txBody>
      </p:sp>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2531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andara" panose="020E0502030303020204" pitchFamily="34" charset="0"/>
              </a:rPr>
              <a:t>Background</a:t>
            </a:r>
          </a:p>
        </p:txBody>
      </p:sp>
      <p:sp>
        <p:nvSpPr>
          <p:cNvPr id="5" name="Text Placeholder 4"/>
          <p:cNvSpPr>
            <a:spLocks noGrp="1"/>
          </p:cNvSpPr>
          <p:nvPr>
            <p:ph type="body" idx="1"/>
          </p:nvPr>
        </p:nvSpPr>
        <p:spPr/>
        <p:txBody>
          <a:bodyPr/>
          <a:lstStyle/>
          <a:p>
            <a:r>
              <a:rPr lang="en-US" b="1" dirty="0">
                <a:latin typeface="Candara" panose="020E0502030303020204" pitchFamily="34" charset="0"/>
              </a:rPr>
              <a:t>What we’re doing…and why we decided to do it this way…</a:t>
            </a:r>
          </a:p>
        </p:txBody>
      </p:sp>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43488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Screening Tools and Recommendations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TextBox 8"/>
          <p:cNvSpPr txBox="1"/>
          <p:nvPr/>
        </p:nvSpPr>
        <p:spPr>
          <a:xfrm>
            <a:off x="11168742" y="1815102"/>
            <a:ext cx="718457" cy="923330"/>
          </a:xfrm>
          <a:prstGeom prst="rect">
            <a:avLst/>
          </a:prstGeom>
          <a:noFill/>
        </p:spPr>
        <p:txBody>
          <a:bodyPr wrap="square" rtlCol="0">
            <a:spAutoFit/>
          </a:bodyPr>
          <a:lstStyle/>
          <a:p>
            <a:r>
              <a:rPr lang="en-US" sz="5400" dirty="0">
                <a:solidFill>
                  <a:schemeClr val="accent6">
                    <a:lumMod val="75000"/>
                  </a:schemeClr>
                </a:solidFill>
                <a:sym typeface="Wingdings" panose="05000000000000000000" pitchFamily="2" charset="2"/>
              </a:rPr>
              <a:t></a:t>
            </a:r>
            <a:endParaRPr lang="en-US" sz="5400" dirty="0">
              <a:solidFill>
                <a:schemeClr val="accent6">
                  <a:lumMod val="75000"/>
                </a:schemeClr>
              </a:solidFill>
            </a:endParaRPr>
          </a:p>
        </p:txBody>
      </p:sp>
      <p:sp>
        <p:nvSpPr>
          <p:cNvPr id="10" name="TextBox 9"/>
          <p:cNvSpPr txBox="1"/>
          <p:nvPr/>
        </p:nvSpPr>
        <p:spPr>
          <a:xfrm>
            <a:off x="11168740" y="2738432"/>
            <a:ext cx="718457" cy="923330"/>
          </a:xfrm>
          <a:prstGeom prst="rect">
            <a:avLst/>
          </a:prstGeom>
          <a:noFill/>
        </p:spPr>
        <p:txBody>
          <a:bodyPr wrap="square" rtlCol="0">
            <a:spAutoFit/>
          </a:bodyPr>
          <a:lstStyle/>
          <a:p>
            <a:r>
              <a:rPr lang="en-US" sz="5400" dirty="0">
                <a:solidFill>
                  <a:schemeClr val="accent6">
                    <a:lumMod val="75000"/>
                  </a:schemeClr>
                </a:solidFill>
                <a:sym typeface="Wingdings" panose="05000000000000000000" pitchFamily="2" charset="2"/>
              </a:rPr>
              <a:t></a:t>
            </a:r>
            <a:endParaRPr lang="en-US" sz="5400" dirty="0">
              <a:solidFill>
                <a:schemeClr val="accent6">
                  <a:lumMod val="75000"/>
                </a:schemeClr>
              </a:solidFill>
            </a:endParaRPr>
          </a:p>
        </p:txBody>
      </p:sp>
      <p:sp>
        <p:nvSpPr>
          <p:cNvPr id="11" name="TextBox 10"/>
          <p:cNvSpPr txBox="1"/>
          <p:nvPr/>
        </p:nvSpPr>
        <p:spPr>
          <a:xfrm>
            <a:off x="11168741" y="3553155"/>
            <a:ext cx="718457" cy="923330"/>
          </a:xfrm>
          <a:prstGeom prst="rect">
            <a:avLst/>
          </a:prstGeom>
          <a:noFill/>
        </p:spPr>
        <p:txBody>
          <a:bodyPr wrap="square" rtlCol="0">
            <a:spAutoFit/>
          </a:bodyPr>
          <a:lstStyle/>
          <a:p>
            <a:r>
              <a:rPr lang="en-US" sz="5400" dirty="0">
                <a:solidFill>
                  <a:schemeClr val="accent6">
                    <a:lumMod val="75000"/>
                  </a:schemeClr>
                </a:solidFill>
                <a:sym typeface="Wingdings" panose="05000000000000000000" pitchFamily="2" charset="2"/>
              </a:rPr>
              <a:t></a:t>
            </a:r>
            <a:endParaRPr lang="en-US" sz="5400" dirty="0">
              <a:solidFill>
                <a:schemeClr val="accent6">
                  <a:lumMod val="75000"/>
                </a:schemeClr>
              </a:solidFill>
            </a:endParaRPr>
          </a:p>
        </p:txBody>
      </p:sp>
      <p:sp>
        <p:nvSpPr>
          <p:cNvPr id="12" name="TextBox 11"/>
          <p:cNvSpPr txBox="1"/>
          <p:nvPr/>
        </p:nvSpPr>
        <p:spPr>
          <a:xfrm>
            <a:off x="11168741" y="4476485"/>
            <a:ext cx="718457" cy="923330"/>
          </a:xfrm>
          <a:prstGeom prst="rect">
            <a:avLst/>
          </a:prstGeom>
          <a:noFill/>
        </p:spPr>
        <p:txBody>
          <a:bodyPr wrap="square" rtlCol="0">
            <a:spAutoFit/>
          </a:bodyPr>
          <a:lstStyle/>
          <a:p>
            <a:r>
              <a:rPr lang="en-US" sz="5400" dirty="0">
                <a:solidFill>
                  <a:schemeClr val="accent6">
                    <a:lumMod val="75000"/>
                  </a:schemeClr>
                </a:solidFill>
                <a:sym typeface="Wingdings" panose="05000000000000000000" pitchFamily="2" charset="2"/>
              </a:rPr>
              <a:t></a:t>
            </a:r>
            <a:endParaRPr lang="en-US" sz="5400" dirty="0">
              <a:solidFill>
                <a:schemeClr val="accent6">
                  <a:lumMod val="75000"/>
                </a:schemeClr>
              </a:solidFill>
            </a:endParaRPr>
          </a:p>
        </p:txBody>
      </p:sp>
      <p:sp>
        <p:nvSpPr>
          <p:cNvPr id="13" name="TextBox 12"/>
          <p:cNvSpPr txBox="1"/>
          <p:nvPr/>
        </p:nvSpPr>
        <p:spPr>
          <a:xfrm>
            <a:off x="11168742" y="5247415"/>
            <a:ext cx="718457" cy="923330"/>
          </a:xfrm>
          <a:prstGeom prst="rect">
            <a:avLst/>
          </a:prstGeom>
          <a:noFill/>
        </p:spPr>
        <p:txBody>
          <a:bodyPr wrap="square" rtlCol="0">
            <a:spAutoFit/>
          </a:bodyPr>
          <a:lstStyle/>
          <a:p>
            <a:r>
              <a:rPr lang="en-US" sz="5400" dirty="0">
                <a:solidFill>
                  <a:schemeClr val="accent6">
                    <a:lumMod val="75000"/>
                  </a:schemeClr>
                </a:solidFill>
                <a:sym typeface="Wingdings" panose="05000000000000000000" pitchFamily="2" charset="2"/>
              </a:rPr>
              <a:t></a:t>
            </a:r>
            <a:endParaRPr lang="en-US" sz="5400" dirty="0">
              <a:solidFill>
                <a:schemeClr val="accent6">
                  <a:lumMod val="75000"/>
                </a:schemeClr>
              </a:solidFill>
            </a:endParaRPr>
          </a:p>
        </p:txBody>
      </p:sp>
      <p:sp>
        <p:nvSpPr>
          <p:cNvPr id="3" name="TextBox 2"/>
          <p:cNvSpPr txBox="1"/>
          <p:nvPr/>
        </p:nvSpPr>
        <p:spPr>
          <a:xfrm>
            <a:off x="4848922" y="2860658"/>
            <a:ext cx="4997436" cy="2308324"/>
          </a:xfrm>
          <a:prstGeom prst="rect">
            <a:avLst/>
          </a:prstGeom>
          <a:solidFill>
            <a:srgbClr val="FF0000"/>
          </a:solidFill>
        </p:spPr>
        <p:txBody>
          <a:bodyPr wrap="square" rtlCol="0">
            <a:spAutoFit/>
          </a:bodyPr>
          <a:lstStyle/>
          <a:p>
            <a:pPr algn="ctr"/>
            <a:r>
              <a:rPr lang="en-US" sz="4800" b="1" dirty="0">
                <a:latin typeface="Candara" panose="020E0502030303020204" pitchFamily="34" charset="0"/>
              </a:rPr>
              <a:t>Pass / Fail? </a:t>
            </a:r>
          </a:p>
          <a:p>
            <a:pPr algn="ctr"/>
            <a:r>
              <a:rPr lang="en-US" sz="4800" b="1" dirty="0">
                <a:latin typeface="Candara" panose="020E0502030303020204" pitchFamily="34" charset="0"/>
              </a:rPr>
              <a:t>Refer or observe? </a:t>
            </a:r>
          </a:p>
          <a:p>
            <a:pPr algn="ctr"/>
            <a:r>
              <a:rPr lang="en-US" sz="4800" b="1" dirty="0">
                <a:latin typeface="Candara" panose="020E0502030303020204" pitchFamily="34" charset="0"/>
              </a:rPr>
              <a:t>Move on…</a:t>
            </a:r>
          </a:p>
        </p:txBody>
      </p:sp>
    </p:spTree>
    <p:extLst>
      <p:ext uri="{BB962C8B-B14F-4D97-AF65-F5344CB8AC3E}">
        <p14:creationId xmlns:p14="http://schemas.microsoft.com/office/powerpoint/2010/main" val="4967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Integrated Screening Model</a:t>
            </a:r>
          </a:p>
        </p:txBody>
      </p:sp>
      <p:sp>
        <p:nvSpPr>
          <p:cNvPr id="3" name="Content Placeholder 2"/>
          <p:cNvSpPr>
            <a:spLocks noGrp="1"/>
          </p:cNvSpPr>
          <p:nvPr>
            <p:ph idx="1"/>
          </p:nvPr>
        </p:nvSpPr>
        <p:spPr/>
        <p:txBody>
          <a:bodyPr/>
          <a:lstStyle/>
          <a:p>
            <a:pPr marL="0" indent="0">
              <a:buNone/>
            </a:pPr>
            <a:r>
              <a:rPr lang="en-US" dirty="0"/>
              <a:t> </a:t>
            </a:r>
          </a:p>
        </p:txBody>
      </p:sp>
      <p:sp>
        <p:nvSpPr>
          <p:cNvPr id="4" name="TextBox 3"/>
          <p:cNvSpPr txBox="1"/>
          <p:nvPr/>
        </p:nvSpPr>
        <p:spPr>
          <a:xfrm>
            <a:off x="4199705" y="3278019"/>
            <a:ext cx="3860075" cy="1446550"/>
          </a:xfrm>
          <a:prstGeom prst="rect">
            <a:avLst/>
          </a:prstGeom>
          <a:noFill/>
          <a:ln w="38100">
            <a:solidFill>
              <a:schemeClr val="tx1">
                <a:lumMod val="95000"/>
                <a:lumOff val="5000"/>
              </a:schemeClr>
            </a:solidFill>
          </a:ln>
        </p:spPr>
        <p:txBody>
          <a:bodyPr wrap="square" rtlCol="0">
            <a:spAutoFit/>
          </a:bodyPr>
          <a:lstStyle/>
          <a:p>
            <a:pPr algn="ctr"/>
            <a:r>
              <a:rPr lang="en-US" sz="4400" b="1" dirty="0">
                <a:latin typeface="Candara" panose="020E0502030303020204" pitchFamily="34" charset="0"/>
              </a:rPr>
              <a:t>Developmental Health</a:t>
            </a:r>
          </a:p>
        </p:txBody>
      </p:sp>
      <p:sp>
        <p:nvSpPr>
          <p:cNvPr id="5" name="TextBox 4"/>
          <p:cNvSpPr txBox="1"/>
          <p:nvPr/>
        </p:nvSpPr>
        <p:spPr>
          <a:xfrm>
            <a:off x="1436914" y="2194560"/>
            <a:ext cx="1841863" cy="830997"/>
          </a:xfrm>
          <a:prstGeom prst="rect">
            <a:avLst/>
          </a:prstGeom>
          <a:noFill/>
          <a:ln w="19050">
            <a:solidFill>
              <a:schemeClr val="tx1"/>
            </a:solidFill>
          </a:ln>
        </p:spPr>
        <p:txBody>
          <a:bodyPr wrap="square" rtlCol="0">
            <a:spAutoFit/>
          </a:bodyPr>
          <a:lstStyle/>
          <a:p>
            <a:pPr algn="ctr"/>
            <a:r>
              <a:rPr lang="en-US" sz="2400" dirty="0">
                <a:latin typeface="Candara" panose="020E0502030303020204" pitchFamily="34" charset="0"/>
              </a:rPr>
              <a:t>Maternal Depression</a:t>
            </a:r>
          </a:p>
        </p:txBody>
      </p:sp>
      <p:sp>
        <p:nvSpPr>
          <p:cNvPr id="7" name="TextBox 6"/>
          <p:cNvSpPr txBox="1"/>
          <p:nvPr/>
        </p:nvSpPr>
        <p:spPr>
          <a:xfrm>
            <a:off x="8969828" y="2194559"/>
            <a:ext cx="1841863" cy="830997"/>
          </a:xfrm>
          <a:prstGeom prst="rect">
            <a:avLst/>
          </a:prstGeom>
          <a:noFill/>
          <a:ln w="19050">
            <a:solidFill>
              <a:schemeClr val="tx1"/>
            </a:solidFill>
          </a:ln>
        </p:spPr>
        <p:txBody>
          <a:bodyPr wrap="square" rtlCol="0">
            <a:spAutoFit/>
          </a:bodyPr>
          <a:lstStyle/>
          <a:p>
            <a:pPr algn="ctr"/>
            <a:r>
              <a:rPr lang="en-US" sz="2400" dirty="0">
                <a:latin typeface="Candara" panose="020E0502030303020204" pitchFamily="34" charset="0"/>
              </a:rPr>
              <a:t>Parental ACEs</a:t>
            </a:r>
          </a:p>
        </p:txBody>
      </p:sp>
      <p:sp>
        <p:nvSpPr>
          <p:cNvPr id="8" name="TextBox 7"/>
          <p:cNvSpPr txBox="1"/>
          <p:nvPr/>
        </p:nvSpPr>
        <p:spPr>
          <a:xfrm>
            <a:off x="5208812" y="5623096"/>
            <a:ext cx="1841863" cy="461665"/>
          </a:xfrm>
          <a:prstGeom prst="rect">
            <a:avLst/>
          </a:prstGeom>
          <a:noFill/>
          <a:ln w="19050">
            <a:solidFill>
              <a:schemeClr val="tx1"/>
            </a:solidFill>
          </a:ln>
        </p:spPr>
        <p:txBody>
          <a:bodyPr wrap="square" rtlCol="0">
            <a:spAutoFit/>
          </a:bodyPr>
          <a:lstStyle/>
          <a:p>
            <a:pPr algn="ctr"/>
            <a:r>
              <a:rPr lang="en-US" sz="2400" dirty="0">
                <a:latin typeface="Candara" panose="020E0502030303020204" pitchFamily="34" charset="0"/>
              </a:rPr>
              <a:t>SDoH</a:t>
            </a:r>
          </a:p>
        </p:txBody>
      </p:sp>
      <p:sp>
        <p:nvSpPr>
          <p:cNvPr id="9" name="TextBox 8"/>
          <p:cNvSpPr txBox="1"/>
          <p:nvPr/>
        </p:nvSpPr>
        <p:spPr>
          <a:xfrm>
            <a:off x="8969828" y="4309070"/>
            <a:ext cx="1841863" cy="1200329"/>
          </a:xfrm>
          <a:prstGeom prst="rect">
            <a:avLst/>
          </a:prstGeom>
          <a:noFill/>
          <a:ln w="38100">
            <a:solidFill>
              <a:schemeClr val="tx1"/>
            </a:solidFill>
          </a:ln>
        </p:spPr>
        <p:txBody>
          <a:bodyPr wrap="square" rtlCol="0">
            <a:spAutoFit/>
          </a:bodyPr>
          <a:lstStyle/>
          <a:p>
            <a:pPr algn="ctr"/>
            <a:r>
              <a:rPr lang="en-US" sz="2400" b="1" dirty="0">
                <a:latin typeface="Candara" panose="020E0502030303020204" pitchFamily="34" charset="0"/>
              </a:rPr>
              <a:t>Social-Emotional Health</a:t>
            </a:r>
          </a:p>
        </p:txBody>
      </p:sp>
      <p:cxnSp>
        <p:nvCxnSpPr>
          <p:cNvPr id="11" name="Straight Arrow Connector 10"/>
          <p:cNvCxnSpPr/>
          <p:nvPr/>
        </p:nvCxnSpPr>
        <p:spPr>
          <a:xfrm>
            <a:off x="3278777" y="3025556"/>
            <a:ext cx="783772" cy="5144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96937" y="3025556"/>
            <a:ext cx="772891" cy="5144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87292" y="4830908"/>
            <a:ext cx="8708" cy="7921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p:cNvCxnSpPr>
          <p:nvPr/>
        </p:nvCxnSpPr>
        <p:spPr>
          <a:xfrm rot="16200000" flipH="1">
            <a:off x="4598155" y="785248"/>
            <a:ext cx="2131364" cy="6611982"/>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890759" y="3025556"/>
            <a:ext cx="0" cy="12835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050675" y="5498357"/>
            <a:ext cx="1919153" cy="35557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0" y="-4696"/>
            <a:ext cx="472225" cy="6862696"/>
            <a:chOff x="0" y="-4696"/>
            <a:chExt cx="472225" cy="6862696"/>
          </a:xfrm>
        </p:grpSpPr>
        <p:sp>
          <p:nvSpPr>
            <p:cNvPr id="40" name="Rectangle 39"/>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p:cNvSpPr txBox="1"/>
          <p:nvPr/>
        </p:nvSpPr>
        <p:spPr>
          <a:xfrm>
            <a:off x="8313817" y="5642894"/>
            <a:ext cx="3695995" cy="1200329"/>
          </a:xfrm>
          <a:prstGeom prst="rect">
            <a:avLst/>
          </a:prstGeom>
          <a:solidFill>
            <a:srgbClr val="00B050"/>
          </a:solidFill>
          <a:ln>
            <a:solidFill>
              <a:schemeClr val="tx1"/>
            </a:solidFill>
          </a:ln>
        </p:spPr>
        <p:txBody>
          <a:bodyPr wrap="square" rtlCol="0">
            <a:spAutoFit/>
          </a:bodyPr>
          <a:lstStyle/>
          <a:p>
            <a:pPr algn="ctr"/>
            <a:r>
              <a:rPr lang="en-US" sz="3600" b="1" dirty="0">
                <a:latin typeface="Candara" panose="020E0502030303020204" pitchFamily="34" charset="0"/>
              </a:rPr>
              <a:t>Ready for Kindergarten?</a:t>
            </a:r>
          </a:p>
        </p:txBody>
      </p:sp>
    </p:spTree>
    <p:extLst>
      <p:ext uri="{BB962C8B-B14F-4D97-AF65-F5344CB8AC3E}">
        <p14:creationId xmlns:p14="http://schemas.microsoft.com/office/powerpoint/2010/main" val="5536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Expanding on the purpose of screening tools</a:t>
            </a:r>
          </a:p>
        </p:txBody>
      </p:sp>
      <p:sp>
        <p:nvSpPr>
          <p:cNvPr id="3" name="Content Placeholder 2"/>
          <p:cNvSpPr>
            <a:spLocks noGrp="1"/>
          </p:cNvSpPr>
          <p:nvPr>
            <p:ph idx="1"/>
          </p:nvPr>
        </p:nvSpPr>
        <p:spPr/>
        <p:txBody>
          <a:bodyPr/>
          <a:lstStyle/>
          <a:p>
            <a:endParaRPr lang="en-US" dirty="0">
              <a:latin typeface="Candara" panose="020E0502030303020204" pitchFamily="34" charset="0"/>
            </a:endParaRPr>
          </a:p>
          <a:p>
            <a:r>
              <a:rPr lang="en-US" dirty="0">
                <a:latin typeface="Candara" panose="020E0502030303020204" pitchFamily="34" charset="0"/>
              </a:rPr>
              <a:t>Previously, screening tools were all about assessing risk, and connecting to resources as needed.</a:t>
            </a:r>
          </a:p>
          <a:p>
            <a:r>
              <a:rPr lang="en-US" dirty="0">
                <a:latin typeface="Candara" panose="020E0502030303020204" pitchFamily="34" charset="0"/>
              </a:rPr>
              <a:t>Now, using screening tools as teachable moments and opportunities for education.</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5328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1" y="355854"/>
            <a:ext cx="11582403" cy="6012283"/>
            <a:chOff x="304800" y="617118"/>
            <a:chExt cx="11582403" cy="6012282"/>
          </a:xfrm>
        </p:grpSpPr>
        <p:sp>
          <p:nvSpPr>
            <p:cNvPr id="6" name="TextBox 5"/>
            <p:cNvSpPr txBox="1"/>
            <p:nvPr/>
          </p:nvSpPr>
          <p:spPr>
            <a:xfrm>
              <a:off x="583383" y="617118"/>
              <a:ext cx="11303820" cy="6001642"/>
            </a:xfrm>
            <a:prstGeom prst="rect">
              <a:avLst/>
            </a:prstGeom>
            <a:noFill/>
          </p:spPr>
          <p:txBody>
            <a:bodyPr wrap="square" rtlCol="0">
              <a:spAutoFit/>
            </a:bodyPr>
            <a:lstStyle/>
            <a:p>
              <a:pPr defTabSz="914286"/>
              <a:r>
                <a:rPr lang="en-US" sz="1600" b="1" dirty="0">
                  <a:solidFill>
                    <a:prstClr val="black"/>
                  </a:solidFill>
                  <a:latin typeface="Calibri"/>
                </a:rPr>
                <a:t>      Public Health                 Types of                     Approaches to   	                                                             Approaches to</a:t>
              </a:r>
            </a:p>
            <a:p>
              <a:pPr defTabSz="914286"/>
              <a:r>
                <a:rPr lang="en-US" sz="1600" b="1" u="sng" dirty="0">
                  <a:solidFill>
                    <a:prstClr val="black"/>
                  </a:solidFill>
                  <a:latin typeface="Calibri"/>
                </a:rPr>
                <a:t>              Level                      Prevention                     Toxic Stress                            Examples                          Relational Health</a:t>
              </a:r>
            </a:p>
            <a:p>
              <a:pPr defTabSz="914286"/>
              <a:r>
                <a:rPr lang="en-US" sz="1600" b="1" dirty="0">
                  <a:solidFill>
                    <a:prstClr val="black"/>
                  </a:solidFill>
                  <a:latin typeface="Calibri"/>
                </a:rPr>
                <a:t> </a:t>
              </a:r>
            </a:p>
            <a:p>
              <a:pPr defTabSz="914286"/>
              <a:endParaRPr lang="en-US" sz="1600" b="1" dirty="0">
                <a:solidFill>
                  <a:prstClr val="black"/>
                </a:solidFill>
                <a:latin typeface="Calibri"/>
              </a:endParaRPr>
            </a:p>
            <a:p>
              <a:pPr defTabSz="914286"/>
              <a:endParaRPr lang="en-US" sz="1600" b="1" dirty="0">
                <a:solidFill>
                  <a:prstClr val="black"/>
                </a:solidFill>
                <a:latin typeface="Calibri"/>
              </a:endParaRPr>
            </a:p>
            <a:p>
              <a:pPr defTabSz="914286"/>
              <a:r>
                <a:rPr lang="en-US" sz="1600" b="1" dirty="0">
                  <a:solidFill>
                    <a:prstClr val="black"/>
                  </a:solidFill>
                  <a:latin typeface="Calibri"/>
                </a:rPr>
                <a:t>                     </a:t>
              </a:r>
            </a:p>
            <a:p>
              <a:pPr defTabSz="914286"/>
              <a:r>
                <a:rPr lang="en-US" sz="1600" b="1" dirty="0">
                  <a:solidFill>
                    <a:prstClr val="black"/>
                  </a:solidFill>
                  <a:latin typeface="Calibri"/>
                </a:rPr>
                <a:t>                                               Tertiary                  </a:t>
              </a:r>
              <a:r>
                <a:rPr lang="en-US" sz="1600" b="1" u="sng" dirty="0">
                  <a:solidFill>
                    <a:prstClr val="black"/>
                  </a:solidFill>
                  <a:latin typeface="Calibri"/>
                </a:rPr>
                <a:t>Indicated Treatments</a:t>
              </a:r>
              <a:r>
                <a:rPr lang="en-US" sz="1600" b="1" dirty="0">
                  <a:solidFill>
                    <a:prstClr val="black"/>
                  </a:solidFill>
                  <a:latin typeface="Calibri"/>
                </a:rPr>
                <a:t>                      ABC                                 </a:t>
              </a:r>
              <a:r>
                <a:rPr lang="en-US" sz="1600" b="1" u="sng" dirty="0">
                  <a:solidFill>
                    <a:prstClr val="black"/>
                  </a:solidFill>
                  <a:latin typeface="Calibri"/>
                </a:rPr>
                <a:t>Repair</a:t>
              </a:r>
              <a:r>
                <a:rPr lang="en-US" sz="1600" b="1" dirty="0">
                  <a:solidFill>
                    <a:prstClr val="black"/>
                  </a:solidFill>
                  <a:latin typeface="Calibri"/>
                </a:rPr>
                <a:t> strained</a:t>
              </a:r>
            </a:p>
            <a:p>
              <a:pPr defTabSz="914286"/>
              <a:r>
                <a:rPr lang="en-US" sz="1600" b="1" dirty="0">
                  <a:solidFill>
                    <a:prstClr val="black"/>
                  </a:solidFill>
                  <a:latin typeface="Calibri"/>
                </a:rPr>
                <a:t>		                                       for toxic stress related                    PCIT                               or compromised</a:t>
              </a:r>
            </a:p>
            <a:p>
              <a:pPr defTabSz="914286"/>
              <a:r>
                <a:rPr lang="en-US" sz="1600" b="1" dirty="0">
                  <a:solidFill>
                    <a:prstClr val="black"/>
                  </a:solidFill>
                  <a:latin typeface="Calibri"/>
                </a:rPr>
                <a:t>		                                     symptoms and diagnoses                 CPP                                 relationships</a:t>
              </a:r>
            </a:p>
            <a:p>
              <a:pPr defTabSz="914286"/>
              <a:r>
                <a:rPr lang="en-US" sz="1600" b="1" dirty="0">
                  <a:solidFill>
                    <a:prstClr val="black"/>
                  </a:solidFill>
                  <a:latin typeface="Calibri"/>
                </a:rPr>
                <a:t>			                    (e.g., anxiety, PTSD)                     TF-CBT</a:t>
              </a:r>
            </a:p>
            <a:p>
              <a:pPr defTabSz="914286"/>
              <a:endParaRPr lang="en-US" sz="1600" b="1" dirty="0">
                <a:solidFill>
                  <a:prstClr val="black"/>
                </a:solidFill>
                <a:latin typeface="Calibri"/>
              </a:endParaRPr>
            </a:p>
            <a:p>
              <a:pPr defTabSz="914286"/>
              <a:endParaRPr lang="en-US" sz="1600" b="1" dirty="0">
                <a:solidFill>
                  <a:prstClr val="black"/>
                </a:solidFill>
                <a:latin typeface="Calibri"/>
              </a:endParaRPr>
            </a:p>
            <a:p>
              <a:pPr defTabSz="914286"/>
              <a:endParaRPr lang="en-US" sz="1600" b="1" dirty="0">
                <a:solidFill>
                  <a:prstClr val="black"/>
                </a:solidFill>
                <a:latin typeface="Calibri"/>
              </a:endParaRPr>
            </a:p>
            <a:p>
              <a:pPr defTabSz="914286"/>
              <a:r>
                <a:rPr lang="en-US" sz="1600" b="1" dirty="0">
                  <a:solidFill>
                    <a:prstClr val="black"/>
                  </a:solidFill>
                  <a:latin typeface="Calibri"/>
                </a:rPr>
                <a:t>                                               Secondary           </a:t>
              </a:r>
              <a:r>
                <a:rPr lang="en-US" sz="1600" b="1" u="sng" dirty="0">
                  <a:solidFill>
                    <a:prstClr val="black"/>
                  </a:solidFill>
                  <a:latin typeface="Calibri"/>
                </a:rPr>
                <a:t>Targeted Interventions</a:t>
              </a:r>
              <a:r>
                <a:rPr lang="en-US" sz="1600" b="1" dirty="0">
                  <a:solidFill>
                    <a:prstClr val="black"/>
                  </a:solidFill>
                  <a:latin typeface="Calibri"/>
                </a:rPr>
                <a:t>            Parent/Child ACEs             </a:t>
              </a:r>
              <a:r>
                <a:rPr lang="en-US" sz="1600" b="1" u="sng" dirty="0">
                  <a:solidFill>
                    <a:prstClr val="black"/>
                  </a:solidFill>
                  <a:latin typeface="Calibri"/>
                </a:rPr>
                <a:t>Identify / Address</a:t>
              </a:r>
              <a:r>
                <a:rPr lang="en-US" sz="1600" b="1" dirty="0">
                  <a:solidFill>
                    <a:prstClr val="black"/>
                  </a:solidFill>
                  <a:latin typeface="Calibri"/>
                </a:rPr>
                <a:t> </a:t>
              </a:r>
            </a:p>
            <a:p>
              <a:pPr defTabSz="914286"/>
              <a:r>
                <a:rPr lang="en-US" sz="1600" b="1" dirty="0">
                  <a:solidFill>
                    <a:prstClr val="black"/>
                  </a:solidFill>
                  <a:latin typeface="Calibri"/>
                </a:rPr>
                <a:t>		                                      for those at higher risk	 	SDoH                            potential barriers</a:t>
              </a:r>
            </a:p>
            <a:p>
              <a:pPr defTabSz="914286"/>
              <a:r>
                <a:rPr lang="en-US" sz="1600" b="1" dirty="0">
                  <a:solidFill>
                    <a:prstClr val="black"/>
                  </a:solidFill>
                  <a:latin typeface="Calibri"/>
                </a:rPr>
                <a:t>		                                     of toxic stress responses                  </a:t>
              </a:r>
              <a:r>
                <a:rPr lang="en-US" sz="1600" b="1" dirty="0" err="1">
                  <a:solidFill>
                    <a:prstClr val="black"/>
                  </a:solidFill>
                  <a:latin typeface="Calibri"/>
                </a:rPr>
                <a:t>BStC</a:t>
              </a:r>
              <a:r>
                <a:rPr lang="en-US" sz="1600" b="1" dirty="0">
                  <a:solidFill>
                    <a:prstClr val="black"/>
                  </a:solidFill>
                  <a:latin typeface="Calibri"/>
                </a:rPr>
                <a:t>	                        to SSNRs</a:t>
              </a:r>
            </a:p>
            <a:p>
              <a:pPr defTabSz="914286"/>
              <a:r>
                <a:rPr lang="en-US" sz="1600" b="1" dirty="0">
                  <a:solidFill>
                    <a:prstClr val="black"/>
                  </a:solidFill>
                  <a:latin typeface="Calibri"/>
                </a:rPr>
                <a:t>					            </a:t>
              </a:r>
            </a:p>
            <a:p>
              <a:pPr defTabSz="914286"/>
              <a:endParaRPr lang="en-US" sz="1600" b="1" dirty="0">
                <a:solidFill>
                  <a:prstClr val="black"/>
                </a:solidFill>
                <a:latin typeface="Calibri"/>
              </a:endParaRPr>
            </a:p>
            <a:p>
              <a:pPr defTabSz="914286"/>
              <a:endParaRPr lang="en-US" sz="1600" b="1" dirty="0">
                <a:solidFill>
                  <a:prstClr val="black"/>
                </a:solidFill>
                <a:latin typeface="Calibri"/>
              </a:endParaRPr>
            </a:p>
            <a:p>
              <a:pPr defTabSz="914286"/>
              <a:r>
                <a:rPr lang="en-US" sz="1600" b="1" dirty="0">
                  <a:solidFill>
                    <a:prstClr val="black"/>
                  </a:solidFill>
                  <a:latin typeface="Calibri"/>
                </a:rPr>
                <a:t>                                </a:t>
              </a:r>
            </a:p>
            <a:p>
              <a:pPr defTabSz="914286"/>
              <a:r>
                <a:rPr lang="en-US" sz="1600" b="1" dirty="0">
                  <a:solidFill>
                    <a:prstClr val="black"/>
                  </a:solidFill>
                  <a:latin typeface="Calibri"/>
                </a:rPr>
                <a:t>	                            Primary               </a:t>
              </a:r>
              <a:r>
                <a:rPr lang="en-US" sz="1600" b="1" u="sng" dirty="0">
                  <a:solidFill>
                    <a:prstClr val="black"/>
                  </a:solidFill>
                  <a:latin typeface="Calibri"/>
                </a:rPr>
                <a:t>Universal Preventions</a:t>
              </a:r>
              <a:r>
                <a:rPr lang="en-US" sz="1600" b="1" dirty="0">
                  <a:solidFill>
                    <a:prstClr val="black"/>
                  </a:solidFill>
                  <a:latin typeface="Calibri"/>
                </a:rPr>
                <a:t>              Positive Parenting                 </a:t>
              </a:r>
              <a:r>
                <a:rPr lang="en-US" sz="1600" b="1" u="sng" dirty="0">
                  <a:solidFill>
                    <a:prstClr val="black"/>
                  </a:solidFill>
                  <a:latin typeface="Calibri"/>
                </a:rPr>
                <a:t>Promote</a:t>
              </a:r>
              <a:r>
                <a:rPr lang="en-US" sz="1600" b="1" dirty="0">
                  <a:solidFill>
                    <a:prstClr val="black"/>
                  </a:solidFill>
                  <a:latin typeface="Calibri"/>
                </a:rPr>
                <a:t> SSNRs</a:t>
              </a:r>
            </a:p>
            <a:p>
              <a:pPr defTabSz="914286"/>
              <a:r>
                <a:rPr lang="en-US" sz="1600" b="1" dirty="0">
                  <a:solidFill>
                    <a:prstClr val="black"/>
                  </a:solidFill>
                  <a:latin typeface="Calibri"/>
                </a:rPr>
                <a:t>		                                    (anticipatory guidance,                      ROR                               by building 2-Gen</a:t>
              </a:r>
            </a:p>
            <a:p>
              <a:pPr defTabSz="914286"/>
              <a:r>
                <a:rPr lang="en-US" sz="1600" b="1" dirty="0">
                  <a:solidFill>
                    <a:prstClr val="black"/>
                  </a:solidFill>
                  <a:latin typeface="Calibri"/>
                </a:rPr>
                <a:t>		                                     consistent  messaging)                      Play                                 relational skills</a:t>
              </a:r>
            </a:p>
            <a:p>
              <a:pPr defTabSz="914286"/>
              <a:r>
                <a:rPr lang="en-US" sz="1600" b="1" dirty="0">
                  <a:solidFill>
                    <a:prstClr val="black"/>
                  </a:solidFill>
                  <a:latin typeface="Calibri"/>
                </a:rPr>
                <a:t>					              </a:t>
              </a:r>
            </a:p>
          </p:txBody>
        </p:sp>
        <p:sp>
          <p:nvSpPr>
            <p:cNvPr id="7" name="Isosceles Triangle 6"/>
            <p:cNvSpPr/>
            <p:nvPr/>
          </p:nvSpPr>
          <p:spPr>
            <a:xfrm>
              <a:off x="304800" y="1295400"/>
              <a:ext cx="2438400" cy="5334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867">
                <a:solidFill>
                  <a:prstClr val="white"/>
                </a:solidFill>
              </a:endParaRPr>
            </a:p>
          </p:txBody>
        </p:sp>
        <p:cxnSp>
          <p:nvCxnSpPr>
            <p:cNvPr id="9" name="Straight Connector 8"/>
            <p:cNvCxnSpPr/>
            <p:nvPr/>
          </p:nvCxnSpPr>
          <p:spPr>
            <a:xfrm>
              <a:off x="688256" y="5029200"/>
              <a:ext cx="1687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5328" y="3276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57156" y="1983661"/>
              <a:ext cx="648928" cy="933654"/>
            </a:xfrm>
            <a:prstGeom prst="rect">
              <a:avLst/>
            </a:prstGeom>
            <a:noFill/>
          </p:spPr>
          <p:txBody>
            <a:bodyPr wrap="square" rtlCol="0">
              <a:spAutoFit/>
            </a:bodyPr>
            <a:lstStyle/>
            <a:p>
              <a:pPr defTabSz="914286"/>
              <a:r>
                <a:rPr lang="en-US" sz="5467" b="1" dirty="0">
                  <a:solidFill>
                    <a:prstClr val="black"/>
                  </a:solidFill>
                  <a:latin typeface="Calibri"/>
                </a:rPr>
                <a:t>3</a:t>
              </a:r>
            </a:p>
          </p:txBody>
        </p:sp>
        <p:sp>
          <p:nvSpPr>
            <p:cNvPr id="17" name="TextBox 16"/>
            <p:cNvSpPr txBox="1"/>
            <p:nvPr/>
          </p:nvSpPr>
          <p:spPr>
            <a:xfrm>
              <a:off x="1248957" y="3628071"/>
              <a:ext cx="648928" cy="933654"/>
            </a:xfrm>
            <a:prstGeom prst="rect">
              <a:avLst/>
            </a:prstGeom>
            <a:noFill/>
          </p:spPr>
          <p:txBody>
            <a:bodyPr wrap="square" rtlCol="0">
              <a:spAutoFit/>
            </a:bodyPr>
            <a:lstStyle/>
            <a:p>
              <a:pPr defTabSz="914286"/>
              <a:r>
                <a:rPr lang="en-US" sz="5467" b="1" dirty="0">
                  <a:solidFill>
                    <a:prstClr val="black"/>
                  </a:solidFill>
                  <a:latin typeface="Calibri"/>
                </a:rPr>
                <a:t>2</a:t>
              </a:r>
            </a:p>
          </p:txBody>
        </p:sp>
        <p:sp>
          <p:nvSpPr>
            <p:cNvPr id="18" name="TextBox 17"/>
            <p:cNvSpPr txBox="1"/>
            <p:nvPr/>
          </p:nvSpPr>
          <p:spPr>
            <a:xfrm>
              <a:off x="1271372" y="5424864"/>
              <a:ext cx="648928" cy="933654"/>
            </a:xfrm>
            <a:prstGeom prst="rect">
              <a:avLst/>
            </a:prstGeom>
            <a:noFill/>
          </p:spPr>
          <p:txBody>
            <a:bodyPr wrap="square" rtlCol="0">
              <a:spAutoFit/>
            </a:bodyPr>
            <a:lstStyle/>
            <a:p>
              <a:pPr defTabSz="914286"/>
              <a:r>
                <a:rPr lang="en-US" sz="5467" b="1" dirty="0">
                  <a:solidFill>
                    <a:prstClr val="black"/>
                  </a:solidFill>
                  <a:latin typeface="Calibri"/>
                </a:rPr>
                <a:t>1</a:t>
              </a:r>
            </a:p>
          </p:txBody>
        </p:sp>
      </p:grpSp>
      <p:sp>
        <p:nvSpPr>
          <p:cNvPr id="19" name="TextBox 18"/>
          <p:cNvSpPr txBox="1"/>
          <p:nvPr/>
        </p:nvSpPr>
        <p:spPr>
          <a:xfrm>
            <a:off x="0" y="6555109"/>
            <a:ext cx="12192000" cy="297454"/>
          </a:xfrm>
          <a:prstGeom prst="rect">
            <a:avLst/>
          </a:prstGeom>
          <a:noFill/>
        </p:spPr>
        <p:txBody>
          <a:bodyPr wrap="square" rtlCol="0">
            <a:spAutoFit/>
          </a:bodyPr>
          <a:lstStyle/>
          <a:p>
            <a:pPr algn="ctr"/>
            <a:r>
              <a:rPr lang="en-US" sz="1333" dirty="0">
                <a:latin typeface="Times New Roman" panose="02020603050405020304" pitchFamily="18" charset="0"/>
                <a:cs typeface="Times New Roman" panose="02020603050405020304" pitchFamily="18" charset="0"/>
              </a:rPr>
              <a:t>Slide adapted from </a:t>
            </a:r>
            <a:r>
              <a:rPr lang="en-US" sz="1333" i="1" dirty="0">
                <a:latin typeface="Times New Roman" panose="02020603050405020304" pitchFamily="18" charset="0"/>
                <a:cs typeface="Times New Roman" panose="02020603050405020304" pitchFamily="18" charset="0"/>
              </a:rPr>
              <a:t>Thinking Developmentally: Nurturing Wellness in Childhood to Promote Lifelong Health</a:t>
            </a:r>
            <a:r>
              <a:rPr lang="en-US" sz="1333" dirty="0">
                <a:latin typeface="Times New Roman" panose="02020603050405020304" pitchFamily="18" charset="0"/>
                <a:cs typeface="Times New Roman" panose="02020603050405020304" pitchFamily="18" charset="0"/>
              </a:rPr>
              <a:t>, Garner and Saul, 2018.  Used with permission.  </a:t>
            </a:r>
          </a:p>
        </p:txBody>
      </p:sp>
    </p:spTree>
    <p:extLst>
      <p:ext uri="{BB962C8B-B14F-4D97-AF65-F5344CB8AC3E}">
        <p14:creationId xmlns:p14="http://schemas.microsoft.com/office/powerpoint/2010/main" val="3045054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ndara" panose="020E0502030303020204" pitchFamily="34" charset="0"/>
              </a:rPr>
              <a:t>Public Health Approach to ACE Assessments</a:t>
            </a:r>
          </a:p>
        </p:txBody>
      </p:sp>
      <p:sp>
        <p:nvSpPr>
          <p:cNvPr id="3" name="Content Placeholder 2"/>
          <p:cNvSpPr>
            <a:spLocks noGrp="1"/>
          </p:cNvSpPr>
          <p:nvPr>
            <p:ph idx="1"/>
          </p:nvPr>
        </p:nvSpPr>
        <p:spPr/>
        <p:txBody>
          <a:bodyPr/>
          <a:lstStyle/>
          <a:p>
            <a:r>
              <a:rPr lang="en-US" dirty="0">
                <a:latin typeface="Candara" panose="020E0502030303020204" pitchFamily="34" charset="0"/>
              </a:rPr>
              <a:t>Primary Prevention:  </a:t>
            </a:r>
          </a:p>
          <a:p>
            <a:pPr lvl="1"/>
            <a:r>
              <a:rPr lang="en-US" dirty="0">
                <a:latin typeface="Candara" panose="020E0502030303020204" pitchFamily="34" charset="0"/>
              </a:rPr>
              <a:t>ACE assessment tools become an opportunity to provide UNIVERSAL education about trauma and resilience</a:t>
            </a:r>
          </a:p>
          <a:p>
            <a:r>
              <a:rPr lang="en-US" dirty="0">
                <a:latin typeface="Candara" panose="020E0502030303020204" pitchFamily="34" charset="0"/>
              </a:rPr>
              <a:t>Secondary Prevention:</a:t>
            </a:r>
          </a:p>
          <a:p>
            <a:pPr lvl="1"/>
            <a:r>
              <a:rPr lang="en-US" dirty="0">
                <a:latin typeface="Candara" panose="020E0502030303020204" pitchFamily="34" charset="0"/>
              </a:rPr>
              <a:t>ACE assessment tools help to identify families that MAY BE AT RISK and therefore get extra help in positive parenting, relational / attachment repair, or other interventions</a:t>
            </a:r>
          </a:p>
          <a:p>
            <a:r>
              <a:rPr lang="en-US" dirty="0">
                <a:latin typeface="Candara" panose="020E0502030303020204" pitchFamily="34" charset="0"/>
              </a:rPr>
              <a:t>Tertiary Prevention:</a:t>
            </a:r>
          </a:p>
          <a:p>
            <a:pPr lvl="1"/>
            <a:r>
              <a:rPr lang="en-US" dirty="0">
                <a:latin typeface="Candara" panose="020E0502030303020204" pitchFamily="34" charset="0"/>
              </a:rPr>
              <a:t>ACE assessments give an opportunity to identify TRAUMA SYMPTOMS and therefore which patients / families need further evidence-based treatments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2004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Our Integrated Response</a:t>
            </a:r>
          </a:p>
        </p:txBody>
      </p:sp>
      <p:sp>
        <p:nvSpPr>
          <p:cNvPr id="3" name="Text Placeholder 2"/>
          <p:cNvSpPr>
            <a:spLocks noGrp="1"/>
          </p:cNvSpPr>
          <p:nvPr>
            <p:ph type="body" idx="1"/>
          </p:nvPr>
        </p:nvSpPr>
        <p:spPr/>
        <p:txBody>
          <a:bodyPr/>
          <a:lstStyle/>
          <a:p>
            <a:endParaRPr lang="en-US"/>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0661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543" y="1027906"/>
            <a:ext cx="5626730" cy="4351338"/>
          </a:xfrm>
        </p:spPr>
      </p:pic>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6940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Redefining Our Role &amp; Goal:  Understanding the “Righting Reflex”</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“Success” in our conversations about ACEs and trauma is relational.</a:t>
            </a:r>
          </a:p>
          <a:p>
            <a:pPr lvl="1"/>
            <a:r>
              <a:rPr lang="en-US" dirty="0">
                <a:latin typeface="Candara" panose="020E0502030303020204" pitchFamily="34" charset="0"/>
              </a:rPr>
              <a:t>Goal is not about “forcing” a disclosure.</a:t>
            </a:r>
          </a:p>
          <a:p>
            <a:pPr lvl="1"/>
            <a:r>
              <a:rPr lang="en-US" dirty="0">
                <a:latin typeface="Candara" panose="020E0502030303020204" pitchFamily="34" charset="0"/>
              </a:rPr>
              <a:t>Is the door open to further conversation?</a:t>
            </a:r>
          </a:p>
          <a:p>
            <a:r>
              <a:rPr lang="en-US" dirty="0">
                <a:latin typeface="Candara" panose="020E0502030303020204" pitchFamily="34" charset="0"/>
              </a:rPr>
              <a:t>Conversation should be validating, safe and non-threatening.</a:t>
            </a:r>
          </a:p>
          <a:p>
            <a:r>
              <a:rPr lang="en-US" dirty="0">
                <a:latin typeface="Candara" panose="020E0502030303020204" pitchFamily="34" charset="0"/>
              </a:rPr>
              <a:t>If we’re leaning on our training to “fix everything” we may not be present to hear the stories.</a:t>
            </a:r>
          </a:p>
          <a:p>
            <a:r>
              <a:rPr lang="en-US" dirty="0">
                <a:latin typeface="Candara" panose="020E0502030303020204" pitchFamily="34" charset="0"/>
              </a:rPr>
              <a:t>Parents’ behaviors make more sense if you understand their story.</a:t>
            </a:r>
          </a:p>
          <a:p>
            <a:pPr lvl="1"/>
            <a:r>
              <a:rPr lang="en-US" dirty="0">
                <a:latin typeface="Candara" panose="020E0502030303020204" pitchFamily="34" charset="0"/>
              </a:rPr>
              <a:t>Instead of “what’s wrong with this person?”, think “what happened to this person?”</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8996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Creating a Culture of Safety…and a Space to Heal</a:t>
            </a:r>
          </a:p>
        </p:txBody>
      </p:sp>
      <p:sp>
        <p:nvSpPr>
          <p:cNvPr id="3" name="Content Placeholder 2"/>
          <p:cNvSpPr>
            <a:spLocks noGrp="1"/>
          </p:cNvSpPr>
          <p:nvPr>
            <p:ph idx="1"/>
          </p:nvPr>
        </p:nvSpPr>
        <p:spPr/>
        <p:txBody>
          <a:bodyPr>
            <a:normAutofit/>
          </a:bodyPr>
          <a:lstStyle/>
          <a:p>
            <a:r>
              <a:rPr lang="en-US" b="1" dirty="0">
                <a:latin typeface="Candara" panose="020E0502030303020204" pitchFamily="34" charset="0"/>
              </a:rPr>
              <a:t>Positive relationships with providers matter for building resilience.</a:t>
            </a:r>
          </a:p>
          <a:p>
            <a:pPr lvl="1"/>
            <a:r>
              <a:rPr lang="en-US" dirty="0">
                <a:latin typeface="Candara" panose="020E0502030303020204" pitchFamily="34" charset="0"/>
              </a:rPr>
              <a:t>Children with 2+ ACEs whose parents report that their child’s health care providers “always” listen, spend needed time, and give needed information are over 1.5x more likely to live in families that practice four basic resilience skills.</a:t>
            </a:r>
          </a:p>
          <a:p>
            <a:pPr lvl="1"/>
            <a:r>
              <a:rPr lang="en-US" dirty="0">
                <a:latin typeface="Candara" panose="020E0502030303020204" pitchFamily="34" charset="0"/>
              </a:rPr>
              <a:t>Children whose parents report “always” having positive communication with their child’s health care providers are over 1.5x more likely to practice 3 or more (of 5) recommended protective family routines and habits.</a:t>
            </a:r>
          </a:p>
          <a:p>
            <a:pPr lvl="1"/>
            <a:endParaRPr lang="en-US" dirty="0">
              <a:latin typeface="Candara" panose="020E0502030303020204" pitchFamily="34" charset="0"/>
            </a:endParaRPr>
          </a:p>
          <a:p>
            <a:pPr lvl="2"/>
            <a:r>
              <a:rPr lang="en-US" dirty="0">
                <a:latin typeface="Candara" panose="020E0502030303020204" pitchFamily="34" charset="0"/>
              </a:rPr>
              <a:t>National Survey of Children’s Health, www.cahmi.org</a:t>
            </a: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56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ndara" panose="020E0502030303020204" pitchFamily="34" charset="0"/>
              </a:rPr>
              <a:t>Initiating the Conversation to Help Patients Understand their own Experiences</a:t>
            </a:r>
          </a:p>
        </p:txBody>
      </p:sp>
      <p:sp>
        <p:nvSpPr>
          <p:cNvPr id="3" name="Content Placeholder 2"/>
          <p:cNvSpPr>
            <a:spLocks noGrp="1"/>
          </p:cNvSpPr>
          <p:nvPr>
            <p:ph idx="1"/>
          </p:nvPr>
        </p:nvSpPr>
        <p:spPr/>
        <p:txBody>
          <a:bodyPr/>
          <a:lstStyle/>
          <a:p>
            <a:r>
              <a:rPr lang="en-US" dirty="0">
                <a:latin typeface="Candara" panose="020E0502030303020204" pitchFamily="34" charset="0"/>
              </a:rPr>
              <a:t>Thank patient / parent for opening up about their experiences, validate the importance of the conversation.</a:t>
            </a:r>
          </a:p>
          <a:p>
            <a:endParaRPr lang="en-US" dirty="0">
              <a:latin typeface="Candara" panose="020E0502030303020204" pitchFamily="34" charset="0"/>
            </a:endParaRPr>
          </a:p>
          <a:p>
            <a:r>
              <a:rPr lang="en-US" dirty="0">
                <a:latin typeface="Candara" panose="020E0502030303020204" pitchFamily="34" charset="0"/>
              </a:rPr>
              <a:t>Are there any of these experiences that still bother you now?</a:t>
            </a:r>
          </a:p>
          <a:p>
            <a:endParaRPr lang="en-US" dirty="0">
              <a:latin typeface="Candara" panose="020E0502030303020204" pitchFamily="34" charset="0"/>
            </a:endParaRPr>
          </a:p>
          <a:p>
            <a:r>
              <a:rPr lang="en-US" dirty="0">
                <a:latin typeface="Candara" panose="020E0502030303020204" pitchFamily="34" charset="0"/>
              </a:rPr>
              <a:t>Of those that no longer bother you, how did you get to the point that they don’t bother you?</a:t>
            </a:r>
          </a:p>
          <a:p>
            <a:endParaRPr lang="en-US" dirty="0">
              <a:latin typeface="Candara" panose="020E0502030303020204" pitchFamily="34" charset="0"/>
            </a:endParaRPr>
          </a:p>
          <a:p>
            <a:r>
              <a:rPr lang="en-US" dirty="0">
                <a:latin typeface="Candara" panose="020E0502030303020204" pitchFamily="34" charset="0"/>
              </a:rPr>
              <a:t>How do you think these experiences affect you now?</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192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A Word from the American Academy of Pediatrics…</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Pediatric medical homes should:</a:t>
            </a:r>
          </a:p>
          <a:p>
            <a:pPr marL="1428750" lvl="2" indent="-514350">
              <a:buFont typeface="+mj-lt"/>
              <a:buAutoNum type="arabicPeriod"/>
            </a:pPr>
            <a:r>
              <a:rPr lang="en-US" dirty="0">
                <a:latin typeface="Candara" panose="020E0502030303020204" pitchFamily="34" charset="0"/>
              </a:rPr>
              <a:t>strengthen their provision of anticipatory guidance to support children’s emerging social-emotional-linguistic skills and to encourage the adoption of positive parenting techniques; </a:t>
            </a:r>
          </a:p>
          <a:p>
            <a:pPr marL="1428750" lvl="2" indent="-514350">
              <a:buFont typeface="+mj-lt"/>
              <a:buAutoNum type="arabicPeriod"/>
            </a:pPr>
            <a:r>
              <a:rPr lang="en-US" dirty="0">
                <a:latin typeface="Candara" panose="020E0502030303020204" pitchFamily="34" charset="0"/>
              </a:rPr>
              <a:t>actively screen for precipitants of toxic stress that are common in their particular practices; </a:t>
            </a:r>
          </a:p>
          <a:p>
            <a:pPr marL="1428750" lvl="2" indent="-514350">
              <a:buFont typeface="+mj-lt"/>
              <a:buAutoNum type="arabicPeriod"/>
            </a:pPr>
            <a:r>
              <a:rPr lang="en-US" dirty="0">
                <a:latin typeface="Candara" panose="020E0502030303020204" pitchFamily="34" charset="0"/>
              </a:rPr>
              <a:t>develop, help secure funding, and participate in innovative service-delivery adaptations that expand the ability of the medical home to support children at risk; and </a:t>
            </a:r>
          </a:p>
          <a:p>
            <a:pPr marL="1428750" lvl="2" indent="-514350">
              <a:buFont typeface="+mj-lt"/>
              <a:buAutoNum type="arabicPeriod"/>
            </a:pPr>
            <a:r>
              <a:rPr lang="en-US" dirty="0">
                <a:latin typeface="Candara" panose="020E0502030303020204" pitchFamily="34" charset="0"/>
              </a:rPr>
              <a:t>identify (or advocate for the development of) local resources that address those risks for toxic stress that are prevalent in their communities.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23538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andara" panose="020E0502030303020204" pitchFamily="34" charset="0"/>
              </a:rPr>
              <a:t>Universal Resilience Interventions</a:t>
            </a:r>
          </a:p>
        </p:txBody>
      </p:sp>
      <p:sp>
        <p:nvSpPr>
          <p:cNvPr id="5" name="Content Placeholder 4"/>
          <p:cNvSpPr>
            <a:spLocks noGrp="1"/>
          </p:cNvSpPr>
          <p:nvPr>
            <p:ph idx="1"/>
          </p:nvPr>
        </p:nvSpPr>
        <p:spPr/>
        <p:txBody>
          <a:bodyPr/>
          <a:lstStyle/>
          <a:p>
            <a:r>
              <a:rPr lang="en-US" dirty="0">
                <a:latin typeface="Candara" panose="020E0502030303020204" pitchFamily="34" charset="0"/>
              </a:rPr>
              <a:t>Complements of Amy </a:t>
            </a:r>
            <a:r>
              <a:rPr lang="en-US" dirty="0" err="1">
                <a:latin typeface="Candara" panose="020E0502030303020204" pitchFamily="34" charset="0"/>
              </a:rPr>
              <a:t>Stoeber</a:t>
            </a:r>
            <a:r>
              <a:rPr lang="en-US" dirty="0">
                <a:latin typeface="Candara" panose="020E0502030303020204" pitchFamily="34" charset="0"/>
              </a:rPr>
              <a:t>, PhD – all providers are trained in a series of interventions that will be implemented universally at well visits</a:t>
            </a:r>
          </a:p>
          <a:p>
            <a:r>
              <a:rPr lang="en-US" dirty="0">
                <a:latin typeface="Candara" panose="020E0502030303020204" pitchFamily="34" charset="0"/>
              </a:rPr>
              <a:t>Interventions relate to parent self-care, promoting attachment / attunement, and building resilience in parents</a:t>
            </a:r>
          </a:p>
          <a:p>
            <a:r>
              <a:rPr lang="en-US" dirty="0">
                <a:latin typeface="Candara" panose="020E0502030303020204" pitchFamily="34" charset="0"/>
              </a:rPr>
              <a:t>Building in data collection to measure outcomes for kids based on whether interventions were delivered (and which ones)</a:t>
            </a:r>
          </a:p>
        </p:txBody>
      </p:sp>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5031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Resilience Curriculum</a:t>
            </a:r>
          </a:p>
        </p:txBody>
      </p:sp>
      <p:sp>
        <p:nvSpPr>
          <p:cNvPr id="3" name="Content Placeholder 2"/>
          <p:cNvSpPr>
            <a:spLocks noGrp="1"/>
          </p:cNvSpPr>
          <p:nvPr>
            <p:ph idx="1"/>
          </p:nvPr>
        </p:nvSpPr>
        <p:spPr/>
        <p:txBody>
          <a:bodyPr>
            <a:normAutofit lnSpcReduction="10000"/>
          </a:bodyPr>
          <a:lstStyle/>
          <a:p>
            <a:r>
              <a:rPr lang="en-US" dirty="0">
                <a:latin typeface="Candara" panose="020E0502030303020204" pitchFamily="34" charset="0"/>
              </a:rPr>
              <a:t>Assuming that parent ACEs affect development by disrupting attachment / attunement relationships…</a:t>
            </a:r>
          </a:p>
          <a:p>
            <a:r>
              <a:rPr lang="en-US" dirty="0">
                <a:latin typeface="Candara" panose="020E0502030303020204" pitchFamily="34" charset="0"/>
              </a:rPr>
              <a:t>Can primary care intervene by teaching parents a little about resilience at each well visit?</a:t>
            </a:r>
          </a:p>
          <a:p>
            <a:pPr lvl="1"/>
            <a:r>
              <a:rPr lang="en-US" dirty="0">
                <a:latin typeface="Candara" panose="020E0502030303020204" pitchFamily="34" charset="0"/>
              </a:rPr>
              <a:t>3-5 days:  Circle of Support</a:t>
            </a:r>
          </a:p>
          <a:p>
            <a:pPr lvl="1"/>
            <a:r>
              <a:rPr lang="en-US" dirty="0">
                <a:latin typeface="Candara" panose="020E0502030303020204" pitchFamily="34" charset="0"/>
              </a:rPr>
              <a:t>2 weeks:  Parental Self-Care</a:t>
            </a:r>
          </a:p>
          <a:p>
            <a:pPr lvl="1"/>
            <a:r>
              <a:rPr lang="en-US" dirty="0">
                <a:latin typeface="Candara" panose="020E0502030303020204" pitchFamily="34" charset="0"/>
              </a:rPr>
              <a:t>2 months:  Mirror work:  Becoming a Baby Observer</a:t>
            </a:r>
          </a:p>
          <a:p>
            <a:pPr lvl="1"/>
            <a:r>
              <a:rPr lang="en-US" dirty="0">
                <a:latin typeface="Candara" panose="020E0502030303020204" pitchFamily="34" charset="0"/>
              </a:rPr>
              <a:t>4 months:  Focusing on Attachment</a:t>
            </a:r>
          </a:p>
          <a:p>
            <a:pPr lvl="1"/>
            <a:r>
              <a:rPr lang="en-US" dirty="0">
                <a:latin typeface="Candara" panose="020E0502030303020204" pitchFamily="34" charset="0"/>
              </a:rPr>
              <a:t>6 months:  Special Time</a:t>
            </a:r>
          </a:p>
          <a:p>
            <a:pPr lvl="1"/>
            <a:r>
              <a:rPr lang="en-US" dirty="0">
                <a:latin typeface="Candara" panose="020E0502030303020204" pitchFamily="34" charset="0"/>
              </a:rPr>
              <a:t>9 months:  Review Mirror Work &amp; Special Time</a:t>
            </a:r>
          </a:p>
          <a:p>
            <a:pPr lvl="1"/>
            <a:r>
              <a:rPr lang="en-US" dirty="0">
                <a:latin typeface="Candara" panose="020E0502030303020204" pitchFamily="34" charset="0"/>
              </a:rPr>
              <a:t>12 months:  Beginning Discipline</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928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Circle of Support…an example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6427" y="1690688"/>
            <a:ext cx="4779146" cy="4726143"/>
          </a:xfrm>
        </p:spPr>
      </p:pic>
      <p:sp>
        <p:nvSpPr>
          <p:cNvPr id="5" name="TextBox 4"/>
          <p:cNvSpPr txBox="1"/>
          <p:nvPr/>
        </p:nvSpPr>
        <p:spPr>
          <a:xfrm>
            <a:off x="9079523" y="3741187"/>
            <a:ext cx="2926080" cy="523220"/>
          </a:xfrm>
          <a:prstGeom prst="rect">
            <a:avLst/>
          </a:prstGeom>
          <a:noFill/>
        </p:spPr>
        <p:txBody>
          <a:bodyPr wrap="square" rtlCol="0">
            <a:spAutoFit/>
          </a:bodyPr>
          <a:lstStyle/>
          <a:p>
            <a:r>
              <a:rPr lang="en-US" sz="2800" b="1" dirty="0">
                <a:latin typeface="Candara" panose="020E0502030303020204" pitchFamily="34" charset="0"/>
              </a:rPr>
              <a:t>Secondary circle</a:t>
            </a:r>
          </a:p>
        </p:txBody>
      </p:sp>
      <p:sp>
        <p:nvSpPr>
          <p:cNvPr id="6" name="TextBox 5"/>
          <p:cNvSpPr txBox="1"/>
          <p:nvPr/>
        </p:nvSpPr>
        <p:spPr>
          <a:xfrm>
            <a:off x="8485573" y="2070909"/>
            <a:ext cx="2364545" cy="523220"/>
          </a:xfrm>
          <a:prstGeom prst="rect">
            <a:avLst/>
          </a:prstGeom>
          <a:noFill/>
        </p:spPr>
        <p:txBody>
          <a:bodyPr wrap="square" rtlCol="0">
            <a:spAutoFit/>
          </a:bodyPr>
          <a:lstStyle/>
          <a:p>
            <a:r>
              <a:rPr lang="en-US" sz="2800" b="1" dirty="0">
                <a:latin typeface="Candara" panose="020E0502030303020204" pitchFamily="34" charset="0"/>
              </a:rPr>
              <a:t>Primary circle</a:t>
            </a:r>
          </a:p>
        </p:txBody>
      </p:sp>
      <p:sp>
        <p:nvSpPr>
          <p:cNvPr id="7" name="TextBox 6"/>
          <p:cNvSpPr txBox="1"/>
          <p:nvPr/>
        </p:nvSpPr>
        <p:spPr>
          <a:xfrm>
            <a:off x="9169791" y="5349818"/>
            <a:ext cx="2745544" cy="523220"/>
          </a:xfrm>
          <a:prstGeom prst="rect">
            <a:avLst/>
          </a:prstGeom>
          <a:noFill/>
        </p:spPr>
        <p:txBody>
          <a:bodyPr wrap="square" rtlCol="0">
            <a:spAutoFit/>
          </a:bodyPr>
          <a:lstStyle/>
          <a:p>
            <a:r>
              <a:rPr lang="en-US" sz="2800" b="1" dirty="0">
                <a:latin typeface="Candara" panose="020E0502030303020204" pitchFamily="34" charset="0"/>
              </a:rPr>
              <a:t>System supports</a:t>
            </a:r>
          </a:p>
        </p:txBody>
      </p:sp>
      <p:cxnSp>
        <p:nvCxnSpPr>
          <p:cNvPr id="10" name="Straight Arrow Connector 9"/>
          <p:cNvCxnSpPr/>
          <p:nvPr/>
        </p:nvCxnSpPr>
        <p:spPr>
          <a:xfrm flipH="1">
            <a:off x="6246055" y="2444931"/>
            <a:ext cx="2239518" cy="1424162"/>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60455" y="4008092"/>
            <a:ext cx="1928930" cy="4566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912893" y="5611428"/>
            <a:ext cx="2176492"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0" y="-4696"/>
            <a:ext cx="472225" cy="6862696"/>
            <a:chOff x="0" y="-4696"/>
            <a:chExt cx="472225" cy="6862696"/>
          </a:xfrm>
        </p:grpSpPr>
        <p:sp>
          <p:nvSpPr>
            <p:cNvPr id="19" name="Rectangle 1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77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Another Example:  Self-Care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530" y="1690688"/>
            <a:ext cx="7602806" cy="4276578"/>
          </a:xfrm>
        </p:spPr>
      </p:pic>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4490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Expanding our Assessment for Kids at Risk</a:t>
            </a:r>
          </a:p>
        </p:txBody>
      </p:sp>
      <p:sp>
        <p:nvSpPr>
          <p:cNvPr id="3" name="Content Placeholder 2"/>
          <p:cNvSpPr>
            <a:spLocks noGrp="1"/>
          </p:cNvSpPr>
          <p:nvPr>
            <p:ph idx="1"/>
          </p:nvPr>
        </p:nvSpPr>
        <p:spPr/>
        <p:txBody>
          <a:bodyPr>
            <a:normAutofit lnSpcReduction="10000"/>
          </a:bodyPr>
          <a:lstStyle/>
          <a:p>
            <a:r>
              <a:rPr lang="en-US" dirty="0">
                <a:latin typeface="Candara" panose="020E0502030303020204" pitchFamily="34" charset="0"/>
              </a:rPr>
              <a:t>Currently the AAP guidelines for maternal depression recommend specific social emotional screening for kids whose parents experience depression</a:t>
            </a:r>
          </a:p>
          <a:p>
            <a:r>
              <a:rPr lang="en-US" dirty="0">
                <a:latin typeface="Candara" panose="020E0502030303020204" pitchFamily="34" charset="0"/>
              </a:rPr>
              <a:t>Given the effects of ACEs on a parent’s attachment and attunement with their child, makes sense to create an analogous workflow for positive ACEs</a:t>
            </a:r>
          </a:p>
          <a:p>
            <a:r>
              <a:rPr lang="en-US" dirty="0">
                <a:latin typeface="Candara" panose="020E0502030303020204" pitchFamily="34" charset="0"/>
              </a:rPr>
              <a:t>TCC has added integrated Behavioral Health Consultants into practice</a:t>
            </a:r>
          </a:p>
          <a:p>
            <a:pPr lvl="1"/>
            <a:r>
              <a:rPr lang="en-US" dirty="0">
                <a:latin typeface="Candara" panose="020E0502030303020204" pitchFamily="34" charset="0"/>
              </a:rPr>
              <a:t>BHCs will be engaged with families to conduct screening and give more in-depth interventions for families at risk</a:t>
            </a:r>
          </a:p>
          <a:p>
            <a:pPr lvl="1"/>
            <a:r>
              <a:rPr lang="en-US" dirty="0">
                <a:latin typeface="Candara" panose="020E0502030303020204" pitchFamily="34" charset="0"/>
              </a:rPr>
              <a:t>Planning co-visits with pediatrician and BHC at 6 month visits as needed</a:t>
            </a:r>
          </a:p>
        </p:txBody>
      </p:sp>
      <p:sp>
        <p:nvSpPr>
          <p:cNvPr id="4" name="TextBox 3"/>
          <p:cNvSpPr txBox="1"/>
          <p:nvPr/>
        </p:nvSpPr>
        <p:spPr>
          <a:xfrm>
            <a:off x="2841674" y="5903893"/>
            <a:ext cx="9167446" cy="954107"/>
          </a:xfrm>
          <a:prstGeom prst="rect">
            <a:avLst/>
          </a:prstGeom>
          <a:solidFill>
            <a:schemeClr val="bg1"/>
          </a:solidFill>
          <a:ln w="63500">
            <a:solidFill>
              <a:srgbClr val="FF0000"/>
            </a:solidFill>
          </a:ln>
        </p:spPr>
        <p:txBody>
          <a:bodyPr wrap="square" rtlCol="0">
            <a:spAutoFit/>
          </a:bodyPr>
          <a:lstStyle/>
          <a:p>
            <a:r>
              <a:rPr lang="en-US" sz="2800" b="1" dirty="0">
                <a:latin typeface="Candara" panose="020E0502030303020204" pitchFamily="34" charset="0"/>
              </a:rPr>
              <a:t>Pro tip:  Use an expanded care team to offer more tailored services to families in need.</a:t>
            </a:r>
          </a:p>
        </p:txBody>
      </p:sp>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015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Expanded workflow / clinical response</a:t>
            </a:r>
          </a:p>
        </p:txBody>
      </p:sp>
      <p:sp>
        <p:nvSpPr>
          <p:cNvPr id="3" name="Content Placeholder 2"/>
          <p:cNvSpPr>
            <a:spLocks noGrp="1"/>
          </p:cNvSpPr>
          <p:nvPr>
            <p:ph idx="1"/>
          </p:nvPr>
        </p:nvSpPr>
        <p:spPr/>
        <p:txBody>
          <a:bodyPr>
            <a:normAutofit fontScale="70000" lnSpcReduction="20000"/>
          </a:bodyPr>
          <a:lstStyle/>
          <a:p>
            <a:r>
              <a:rPr lang="en-US" b="1" dirty="0">
                <a:latin typeface="Candara" panose="020E0502030303020204" pitchFamily="34" charset="0"/>
              </a:rPr>
              <a:t>Parent ACE score 0</a:t>
            </a:r>
          </a:p>
          <a:p>
            <a:pPr lvl="1"/>
            <a:r>
              <a:rPr lang="en-US" dirty="0">
                <a:latin typeface="Candara" panose="020E0502030303020204" pitchFamily="34" charset="0"/>
              </a:rPr>
              <a:t>Resilience interventions</a:t>
            </a:r>
          </a:p>
          <a:p>
            <a:pPr lvl="1"/>
            <a:r>
              <a:rPr lang="en-US" dirty="0">
                <a:latin typeface="Candara" panose="020E0502030303020204" pitchFamily="34" charset="0"/>
              </a:rPr>
              <a:t>Universal education about trauma and resilience</a:t>
            </a:r>
          </a:p>
          <a:p>
            <a:r>
              <a:rPr lang="en-US" b="1" dirty="0">
                <a:latin typeface="Candara" panose="020E0502030303020204" pitchFamily="34" charset="0"/>
              </a:rPr>
              <a:t>Parent ACE score 1-3</a:t>
            </a:r>
          </a:p>
          <a:p>
            <a:pPr lvl="1"/>
            <a:r>
              <a:rPr lang="en-US" dirty="0">
                <a:latin typeface="Candara" panose="020E0502030303020204" pitchFamily="34" charset="0"/>
              </a:rPr>
              <a:t>Resilience interventions</a:t>
            </a:r>
          </a:p>
          <a:p>
            <a:pPr lvl="1"/>
            <a:r>
              <a:rPr lang="en-US" dirty="0">
                <a:latin typeface="Candara" panose="020E0502030303020204" pitchFamily="34" charset="0"/>
              </a:rPr>
              <a:t>Universal education about trauma and resilience</a:t>
            </a:r>
          </a:p>
          <a:p>
            <a:pPr lvl="1"/>
            <a:r>
              <a:rPr lang="en-US" dirty="0">
                <a:latin typeface="Candara" panose="020E0502030303020204" pitchFamily="34" charset="0"/>
              </a:rPr>
              <a:t>Safety assessment and resource needs assessment</a:t>
            </a:r>
          </a:p>
          <a:p>
            <a:pPr lvl="2"/>
            <a:r>
              <a:rPr lang="en-US" dirty="0">
                <a:latin typeface="Candara" panose="020E0502030303020204" pitchFamily="34" charset="0"/>
              </a:rPr>
              <a:t>Refer to Care Coordinator or Help Me Grow as needed</a:t>
            </a:r>
          </a:p>
          <a:p>
            <a:r>
              <a:rPr lang="en-US" b="1" dirty="0">
                <a:latin typeface="Candara" panose="020E0502030303020204" pitchFamily="34" charset="0"/>
              </a:rPr>
              <a:t>Parent ACE score 4+, or 1-3 with symptoms / safety concerns</a:t>
            </a:r>
          </a:p>
          <a:p>
            <a:pPr lvl="1"/>
            <a:r>
              <a:rPr lang="en-US" dirty="0">
                <a:latin typeface="Candara" panose="020E0502030303020204" pitchFamily="34" charset="0"/>
              </a:rPr>
              <a:t>Resilience interventions</a:t>
            </a:r>
          </a:p>
          <a:p>
            <a:pPr lvl="1"/>
            <a:r>
              <a:rPr lang="en-US" dirty="0">
                <a:latin typeface="Candara" panose="020E0502030303020204" pitchFamily="34" charset="0"/>
              </a:rPr>
              <a:t>Universal education about trauma and resilience</a:t>
            </a:r>
          </a:p>
          <a:p>
            <a:pPr lvl="1"/>
            <a:r>
              <a:rPr lang="en-US" dirty="0">
                <a:latin typeface="Candara" panose="020E0502030303020204" pitchFamily="34" charset="0"/>
              </a:rPr>
              <a:t>Safety assessment and resource needs assessment</a:t>
            </a:r>
          </a:p>
          <a:p>
            <a:pPr lvl="2"/>
            <a:r>
              <a:rPr lang="en-US" dirty="0">
                <a:latin typeface="Candara" panose="020E0502030303020204" pitchFamily="34" charset="0"/>
              </a:rPr>
              <a:t>Refer to Care Coordinator or Help Me Grow as needed</a:t>
            </a:r>
          </a:p>
          <a:p>
            <a:pPr lvl="1"/>
            <a:r>
              <a:rPr lang="en-US" dirty="0">
                <a:latin typeface="Candara" panose="020E0502030303020204" pitchFamily="34" charset="0"/>
              </a:rPr>
              <a:t>Schedule joint 6 month visit with BHC</a:t>
            </a:r>
          </a:p>
          <a:p>
            <a:pPr lvl="2"/>
            <a:r>
              <a:rPr lang="en-US" dirty="0">
                <a:latin typeface="Candara" panose="020E0502030303020204" pitchFamily="34" charset="0"/>
              </a:rPr>
              <a:t>Social emotional development screening</a:t>
            </a:r>
          </a:p>
          <a:p>
            <a:pPr lvl="2"/>
            <a:r>
              <a:rPr lang="en-US" dirty="0">
                <a:latin typeface="Candara" panose="020E0502030303020204" pitchFamily="34" charset="0"/>
              </a:rPr>
              <a:t>Video interaction intervention</a:t>
            </a:r>
          </a:p>
          <a:p>
            <a:pPr lvl="2"/>
            <a:r>
              <a:rPr lang="en-US" dirty="0">
                <a:latin typeface="Candara" panose="020E0502030303020204" pitchFamily="34" charset="0"/>
              </a:rPr>
              <a:t>If concerns  - schedule joint 9 month visit, consider referral to PCIT or other therapy</a:t>
            </a:r>
          </a:p>
        </p:txBody>
      </p:sp>
      <p:sp>
        <p:nvSpPr>
          <p:cNvPr id="4" name="TextBox 3"/>
          <p:cNvSpPr txBox="1"/>
          <p:nvPr/>
        </p:nvSpPr>
        <p:spPr>
          <a:xfrm>
            <a:off x="7445828" y="2207105"/>
            <a:ext cx="4497977" cy="1384995"/>
          </a:xfrm>
          <a:prstGeom prst="rect">
            <a:avLst/>
          </a:prstGeom>
          <a:solidFill>
            <a:schemeClr val="bg1"/>
          </a:solidFill>
          <a:ln w="63500">
            <a:solidFill>
              <a:srgbClr val="FF0000"/>
            </a:solidFill>
          </a:ln>
        </p:spPr>
        <p:txBody>
          <a:bodyPr wrap="square" rtlCol="0">
            <a:spAutoFit/>
          </a:bodyPr>
          <a:lstStyle/>
          <a:p>
            <a:r>
              <a:rPr lang="en-US" sz="2800" b="1" dirty="0">
                <a:latin typeface="Candara" panose="020E0502030303020204" pitchFamily="34" charset="0"/>
              </a:rPr>
              <a:t>Pro tip:  Adapt your model of care based on patient and family needs.</a:t>
            </a:r>
          </a:p>
        </p:txBody>
      </p:sp>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2273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But…</a:t>
            </a:r>
          </a:p>
        </p:txBody>
      </p:sp>
      <p:sp>
        <p:nvSpPr>
          <p:cNvPr id="3" name="Content Placeholder 2"/>
          <p:cNvSpPr>
            <a:spLocks noGrp="1"/>
          </p:cNvSpPr>
          <p:nvPr>
            <p:ph idx="1"/>
          </p:nvPr>
        </p:nvSpPr>
        <p:spPr/>
        <p:txBody>
          <a:bodyPr/>
          <a:lstStyle/>
          <a:p>
            <a:pPr marL="0" indent="0" algn="ctr">
              <a:buNone/>
            </a:pPr>
            <a:r>
              <a:rPr lang="en-US" sz="4000" b="1" dirty="0">
                <a:latin typeface="Candara" panose="020E0502030303020204" pitchFamily="34" charset="0"/>
              </a:rPr>
              <a:t>Primary care can’t do it alone.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610" y="2614883"/>
            <a:ext cx="3806780" cy="3806780"/>
          </a:xfrm>
          <a:prstGeom prst="rect">
            <a:avLst/>
          </a:prstGeom>
          <a:ln w="25400">
            <a:solidFill>
              <a:schemeClr val="tx1"/>
            </a:solidFill>
          </a:ln>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6728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Potential Programs that Work</a:t>
            </a: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Some positive parenting / attachment programs have been shown to moderate the effects of parental ACEs on children’s social-emotional development</a:t>
            </a:r>
          </a:p>
          <a:p>
            <a:pPr lvl="1"/>
            <a:r>
              <a:rPr lang="en-US" dirty="0">
                <a:latin typeface="Candara" panose="020E0502030303020204" pitchFamily="34" charset="0"/>
              </a:rPr>
              <a:t>More work needs to be done in examining overall development</a:t>
            </a:r>
          </a:p>
          <a:p>
            <a:r>
              <a:rPr lang="en-US" dirty="0">
                <a:latin typeface="Candara" panose="020E0502030303020204" pitchFamily="34" charset="0"/>
              </a:rPr>
              <a:t>What parents say they want:  parenting classes and support groups</a:t>
            </a:r>
          </a:p>
          <a:p>
            <a:pPr lvl="1"/>
            <a:r>
              <a:rPr lang="en-US" dirty="0">
                <a:latin typeface="Candara" panose="020E0502030303020204" pitchFamily="34" charset="0"/>
              </a:rPr>
              <a:t>How do we make these programs responsive to parents / families who have experienced trauma?</a:t>
            </a:r>
          </a:p>
          <a:p>
            <a:pPr lvl="1"/>
            <a:r>
              <a:rPr lang="en-US" dirty="0">
                <a:latin typeface="Candara" panose="020E0502030303020204" pitchFamily="34" charset="0"/>
              </a:rPr>
              <a:t>How do we make these services available to families in a context that works for them?</a:t>
            </a:r>
          </a:p>
        </p:txBody>
      </p:sp>
      <p:grpSp>
        <p:nvGrpSpPr>
          <p:cNvPr id="4" name="Group 3"/>
          <p:cNvGrpSpPr/>
          <p:nvPr/>
        </p:nvGrpSpPr>
        <p:grpSpPr>
          <a:xfrm>
            <a:off x="0" y="0"/>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5459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Public Health / Community Interventions</a:t>
            </a:r>
          </a:p>
        </p:txBody>
      </p:sp>
      <p:sp>
        <p:nvSpPr>
          <p:cNvPr id="3" name="Content Placeholder 2"/>
          <p:cNvSpPr>
            <a:spLocks noGrp="1"/>
          </p:cNvSpPr>
          <p:nvPr>
            <p:ph idx="1"/>
          </p:nvPr>
        </p:nvSpPr>
        <p:spPr>
          <a:xfrm>
            <a:off x="838200" y="1825624"/>
            <a:ext cx="10515600" cy="4778375"/>
          </a:xfrm>
        </p:spPr>
        <p:txBody>
          <a:bodyPr>
            <a:normAutofit fontScale="85000" lnSpcReduction="20000"/>
          </a:bodyPr>
          <a:lstStyle/>
          <a:p>
            <a:r>
              <a:rPr lang="en-US" dirty="0">
                <a:latin typeface="Candara" panose="020E0502030303020204" pitchFamily="34" charset="0"/>
              </a:rPr>
              <a:t>Nurse Family Partnerships and other home visiting programs</a:t>
            </a:r>
          </a:p>
          <a:p>
            <a:pPr lvl="1"/>
            <a:r>
              <a:rPr lang="en-US" dirty="0">
                <a:latin typeface="Candara" panose="020E0502030303020204" pitchFamily="34" charset="0"/>
              </a:rPr>
              <a:t>2 home visits in the first year shown to reduce child abuse by 50%</a:t>
            </a:r>
          </a:p>
          <a:p>
            <a:r>
              <a:rPr lang="en-US" dirty="0">
                <a:latin typeface="Candara" panose="020E0502030303020204" pitchFamily="34" charset="0"/>
              </a:rPr>
              <a:t>Community Referral Agencies</a:t>
            </a:r>
          </a:p>
          <a:p>
            <a:pPr lvl="1"/>
            <a:r>
              <a:rPr lang="en-US" dirty="0">
                <a:latin typeface="Candara" panose="020E0502030303020204" pitchFamily="34" charset="0"/>
              </a:rPr>
              <a:t>211 Info</a:t>
            </a:r>
          </a:p>
          <a:p>
            <a:pPr lvl="1"/>
            <a:r>
              <a:rPr lang="en-US" dirty="0">
                <a:latin typeface="Candara" panose="020E0502030303020204" pitchFamily="34" charset="0"/>
              </a:rPr>
              <a:t>Help Me Grow</a:t>
            </a:r>
          </a:p>
          <a:p>
            <a:r>
              <a:rPr lang="en-US" dirty="0">
                <a:latin typeface="Candara" panose="020E0502030303020204" pitchFamily="34" charset="0"/>
              </a:rPr>
              <a:t>Early Intervention / Early Childhood Special Education</a:t>
            </a:r>
          </a:p>
          <a:p>
            <a:pPr lvl="1"/>
            <a:r>
              <a:rPr lang="en-US" dirty="0">
                <a:latin typeface="Candara" panose="020E0502030303020204" pitchFamily="34" charset="0"/>
              </a:rPr>
              <a:t>Parent coaching model to improve interactions between parent and child</a:t>
            </a:r>
          </a:p>
          <a:p>
            <a:pPr lvl="1"/>
            <a:r>
              <a:rPr lang="en-US" dirty="0">
                <a:latin typeface="Candara" panose="020E0502030303020204" pitchFamily="34" charset="0"/>
              </a:rPr>
              <a:t>Some states include family risks as qualifying diagnoses – Illinois uses maternal depression as a qualifying diagnosis for EI</a:t>
            </a:r>
          </a:p>
          <a:p>
            <a:r>
              <a:rPr lang="en-US" dirty="0">
                <a:latin typeface="Candara" panose="020E0502030303020204" pitchFamily="34" charset="0"/>
              </a:rPr>
              <a:t>Mother-Baby Dyad Interventions</a:t>
            </a:r>
          </a:p>
          <a:p>
            <a:r>
              <a:rPr lang="en-US" dirty="0">
                <a:latin typeface="Candara" panose="020E0502030303020204" pitchFamily="34" charset="0"/>
              </a:rPr>
              <a:t>Mentoring programs (Big Brother / Big Sister Programs, Boys &amp; Girls Clubs, etc.)</a:t>
            </a:r>
          </a:p>
          <a:p>
            <a:r>
              <a:rPr lang="en-US" dirty="0">
                <a:latin typeface="Candara" panose="020E0502030303020204" pitchFamily="34" charset="0"/>
              </a:rPr>
              <a:t>Trauma-Informed Schools:  major work being done in implementing trauma-informed discipline, resilience programs within school systems with great success.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515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09849" cy="1325563"/>
          </a:xfrm>
        </p:spPr>
        <p:txBody>
          <a:bodyPr/>
          <a:lstStyle/>
          <a:p>
            <a:r>
              <a:rPr lang="en-US" b="1" dirty="0">
                <a:latin typeface="Candara" panose="020E0502030303020204" pitchFamily="34" charset="0"/>
              </a:rPr>
              <a:t>Parenting Interventions with Good Evidence</a:t>
            </a:r>
          </a:p>
        </p:txBody>
      </p:sp>
      <p:sp>
        <p:nvSpPr>
          <p:cNvPr id="3" name="Content Placeholder 2"/>
          <p:cNvSpPr>
            <a:spLocks noGrp="1"/>
          </p:cNvSpPr>
          <p:nvPr>
            <p:ph idx="1"/>
          </p:nvPr>
        </p:nvSpPr>
        <p:spPr/>
        <p:txBody>
          <a:bodyPr>
            <a:normAutofit fontScale="92500" lnSpcReduction="20000"/>
          </a:bodyPr>
          <a:lstStyle/>
          <a:p>
            <a:r>
              <a:rPr lang="en-US" dirty="0">
                <a:latin typeface="Candara" panose="020E0502030303020204" pitchFamily="34" charset="0"/>
              </a:rPr>
              <a:t>Triple P</a:t>
            </a:r>
          </a:p>
          <a:p>
            <a:r>
              <a:rPr lang="en-US" dirty="0">
                <a:latin typeface="Candara" panose="020E0502030303020204" pitchFamily="34" charset="0"/>
              </a:rPr>
              <a:t>Parent-Child Interaction Therapy (PCIT)</a:t>
            </a:r>
          </a:p>
          <a:p>
            <a:r>
              <a:rPr lang="en-US" dirty="0">
                <a:latin typeface="Candara" panose="020E0502030303020204" pitchFamily="34" charset="0"/>
              </a:rPr>
              <a:t>Attachment and </a:t>
            </a:r>
            <a:r>
              <a:rPr lang="en-US" dirty="0" err="1">
                <a:latin typeface="Candara" panose="020E0502030303020204" pitchFamily="34" charset="0"/>
              </a:rPr>
              <a:t>Biobehavioral</a:t>
            </a:r>
            <a:r>
              <a:rPr lang="en-US" dirty="0">
                <a:latin typeface="Candara" panose="020E0502030303020204" pitchFamily="34" charset="0"/>
              </a:rPr>
              <a:t> Catch-up (ABC)</a:t>
            </a:r>
          </a:p>
          <a:p>
            <a:r>
              <a:rPr lang="en-US" dirty="0">
                <a:latin typeface="Candara" panose="020E0502030303020204" pitchFamily="34" charset="0"/>
              </a:rPr>
              <a:t>Child-Parent Psychotherapy (CPP)</a:t>
            </a:r>
          </a:p>
          <a:p>
            <a:r>
              <a:rPr lang="en-US" dirty="0">
                <a:latin typeface="Candara" panose="020E0502030303020204" pitchFamily="34" charset="0"/>
              </a:rPr>
              <a:t>Child First</a:t>
            </a:r>
          </a:p>
          <a:p>
            <a:r>
              <a:rPr lang="en-US" dirty="0">
                <a:latin typeface="Candara" panose="020E0502030303020204" pitchFamily="34" charset="0"/>
              </a:rPr>
              <a:t>Promoting First Relationships (PFR)</a:t>
            </a:r>
          </a:p>
          <a:p>
            <a:r>
              <a:rPr lang="en-US" dirty="0">
                <a:latin typeface="Candara" panose="020E0502030303020204" pitchFamily="34" charset="0"/>
              </a:rPr>
              <a:t>Family Check-up</a:t>
            </a:r>
          </a:p>
          <a:p>
            <a:r>
              <a:rPr lang="en-US" dirty="0">
                <a:latin typeface="Candara" panose="020E0502030303020204" pitchFamily="34" charset="0"/>
              </a:rPr>
              <a:t>Safe Care</a:t>
            </a:r>
          </a:p>
          <a:p>
            <a:r>
              <a:rPr lang="en-US" dirty="0">
                <a:latin typeface="Candara" panose="020E0502030303020204" pitchFamily="34" charset="0"/>
              </a:rPr>
              <a:t>The Incredible Years</a:t>
            </a:r>
          </a:p>
          <a:p>
            <a:r>
              <a:rPr lang="en-US" dirty="0">
                <a:latin typeface="Candara" panose="020E0502030303020204" pitchFamily="34" charset="0"/>
              </a:rPr>
              <a:t>Circle of Security</a:t>
            </a:r>
          </a:p>
          <a:p>
            <a:pPr marL="3657600" lvl="8" indent="0">
              <a:buNone/>
            </a:pPr>
            <a:r>
              <a:rPr lang="en-US" dirty="0">
                <a:latin typeface="Candara" panose="020E0502030303020204" pitchFamily="34" charset="0"/>
              </a:rPr>
              <a:t>From David Willis, MD (used with permission)</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568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What was missing…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8958" y="1825625"/>
            <a:ext cx="6387921" cy="4351338"/>
          </a:xfrm>
        </p:spPr>
      </p:pic>
      <p:sp>
        <p:nvSpPr>
          <p:cNvPr id="5" name="TextBox 4"/>
          <p:cNvSpPr txBox="1"/>
          <p:nvPr/>
        </p:nvSpPr>
        <p:spPr>
          <a:xfrm>
            <a:off x="8860665" y="901521"/>
            <a:ext cx="2112135" cy="369332"/>
          </a:xfrm>
          <a:prstGeom prst="rect">
            <a:avLst/>
          </a:prstGeom>
          <a:noFill/>
        </p:spPr>
        <p:txBody>
          <a:bodyPr wrap="square" rtlCol="0">
            <a:spAutoFit/>
          </a:bodyPr>
          <a:lstStyle/>
          <a:p>
            <a:r>
              <a:rPr lang="en-US" dirty="0">
                <a:latin typeface="Candara" panose="020E0502030303020204" pitchFamily="34" charset="0"/>
              </a:rPr>
              <a:t>Who do we screen?</a:t>
            </a:r>
          </a:p>
        </p:txBody>
      </p:sp>
      <p:sp>
        <p:nvSpPr>
          <p:cNvPr id="6" name="TextBox 5"/>
          <p:cNvSpPr txBox="1"/>
          <p:nvPr/>
        </p:nvSpPr>
        <p:spPr>
          <a:xfrm>
            <a:off x="504423" y="2051552"/>
            <a:ext cx="2112135" cy="646331"/>
          </a:xfrm>
          <a:prstGeom prst="rect">
            <a:avLst/>
          </a:prstGeom>
          <a:noFill/>
        </p:spPr>
        <p:txBody>
          <a:bodyPr wrap="square" rtlCol="0">
            <a:spAutoFit/>
          </a:bodyPr>
          <a:lstStyle/>
          <a:p>
            <a:r>
              <a:rPr lang="en-US" dirty="0">
                <a:latin typeface="Candara" panose="020E0502030303020204" pitchFamily="34" charset="0"/>
              </a:rPr>
              <a:t>Do we screen once, or multiple times?</a:t>
            </a:r>
          </a:p>
        </p:txBody>
      </p:sp>
      <p:sp>
        <p:nvSpPr>
          <p:cNvPr id="7" name="TextBox 6"/>
          <p:cNvSpPr txBox="1"/>
          <p:nvPr/>
        </p:nvSpPr>
        <p:spPr>
          <a:xfrm>
            <a:off x="9577589" y="3705080"/>
            <a:ext cx="2180822" cy="369332"/>
          </a:xfrm>
          <a:prstGeom prst="rect">
            <a:avLst/>
          </a:prstGeom>
          <a:noFill/>
        </p:spPr>
        <p:txBody>
          <a:bodyPr wrap="square" rtlCol="0">
            <a:spAutoFit/>
          </a:bodyPr>
          <a:lstStyle/>
          <a:p>
            <a:r>
              <a:rPr lang="en-US" dirty="0">
                <a:latin typeface="Candara" panose="020E0502030303020204" pitchFamily="34" charset="0"/>
              </a:rPr>
              <a:t>When do we screen?</a:t>
            </a:r>
          </a:p>
        </p:txBody>
      </p:sp>
      <p:sp>
        <p:nvSpPr>
          <p:cNvPr id="8" name="TextBox 7"/>
          <p:cNvSpPr txBox="1"/>
          <p:nvPr/>
        </p:nvSpPr>
        <p:spPr>
          <a:xfrm>
            <a:off x="656823" y="5389808"/>
            <a:ext cx="2331076" cy="369332"/>
          </a:xfrm>
          <a:prstGeom prst="rect">
            <a:avLst/>
          </a:prstGeom>
          <a:noFill/>
        </p:spPr>
        <p:txBody>
          <a:bodyPr wrap="square" rtlCol="0">
            <a:spAutoFit/>
          </a:bodyPr>
          <a:lstStyle/>
          <a:p>
            <a:r>
              <a:rPr lang="en-US" dirty="0">
                <a:latin typeface="Candara" panose="020E0502030303020204" pitchFamily="34" charset="0"/>
              </a:rPr>
              <a:t>What tool do we use?</a:t>
            </a:r>
          </a:p>
        </p:txBody>
      </p:sp>
      <p:sp>
        <p:nvSpPr>
          <p:cNvPr id="9" name="TextBox 8"/>
          <p:cNvSpPr txBox="1"/>
          <p:nvPr/>
        </p:nvSpPr>
        <p:spPr>
          <a:xfrm>
            <a:off x="6246254" y="6176963"/>
            <a:ext cx="5107546" cy="461665"/>
          </a:xfrm>
          <a:prstGeom prst="rect">
            <a:avLst/>
          </a:prstGeom>
          <a:noFill/>
        </p:spPr>
        <p:txBody>
          <a:bodyPr wrap="square" rtlCol="0">
            <a:spAutoFit/>
          </a:bodyPr>
          <a:lstStyle/>
          <a:p>
            <a:r>
              <a:rPr lang="en-US" sz="2400" b="1" dirty="0">
                <a:latin typeface="Candara" panose="020E0502030303020204" pitchFamily="34" charset="0"/>
              </a:rPr>
              <a:t>WHAT DO WE DO IF WE FIND IT???</a:t>
            </a:r>
          </a:p>
        </p:txBody>
      </p:sp>
      <p:grpSp>
        <p:nvGrpSpPr>
          <p:cNvPr id="10" name="Group 9"/>
          <p:cNvGrpSpPr/>
          <p:nvPr/>
        </p:nvGrpSpPr>
        <p:grpSpPr>
          <a:xfrm>
            <a:off x="0" y="-4696"/>
            <a:ext cx="472225" cy="6862696"/>
            <a:chOff x="0" y="-4696"/>
            <a:chExt cx="472225" cy="6862696"/>
          </a:xfrm>
        </p:grpSpPr>
        <p:sp>
          <p:nvSpPr>
            <p:cNvPr id="11" name="Rectangle 10"/>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769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Looking to the future…</a:t>
            </a:r>
          </a:p>
        </p:txBody>
      </p:sp>
      <p:sp>
        <p:nvSpPr>
          <p:cNvPr id="3" name="Text Placeholder 2"/>
          <p:cNvSpPr>
            <a:spLocks noGrp="1"/>
          </p:cNvSpPr>
          <p:nvPr>
            <p:ph type="body" idx="1"/>
          </p:nvPr>
        </p:nvSpPr>
        <p:spPr/>
        <p:txBody>
          <a:bodyPr/>
          <a:lstStyle/>
          <a:p>
            <a:r>
              <a:rPr lang="en-US" dirty="0">
                <a:latin typeface="Candara" panose="020E0502030303020204" pitchFamily="34" charset="0"/>
              </a:rPr>
              <a:t>The 50,000 foot view</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619" y="647114"/>
            <a:ext cx="3157025" cy="3157025"/>
          </a:xfrm>
          <a:prstGeom prst="rect">
            <a:avLst/>
          </a:prstGeom>
        </p:spPr>
      </p:pic>
    </p:spTree>
    <p:extLst>
      <p:ext uri="{BB962C8B-B14F-4D97-AF65-F5344CB8AC3E}">
        <p14:creationId xmlns:p14="http://schemas.microsoft.com/office/powerpoint/2010/main" val="4066649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Kindergarten Readiness</a:t>
            </a:r>
          </a:p>
        </p:txBody>
      </p:sp>
      <p:pic>
        <p:nvPicPr>
          <p:cNvPr id="5122" name="Picture 2" descr="C:\Users\gillesrj\Downloads\iStock_000038546718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905000"/>
            <a:ext cx="5334000" cy="36452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0919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10578"/>
            <a:ext cx="10515600" cy="1325563"/>
          </a:xfrm>
        </p:spPr>
        <p:txBody>
          <a:bodyPr>
            <a:normAutofit/>
          </a:bodyPr>
          <a:lstStyle/>
          <a:p>
            <a:r>
              <a:rPr lang="en-US" sz="2800" b="1" dirty="0">
                <a:latin typeface="Candara" panose="020E0502030303020204" pitchFamily="34" charset="0"/>
              </a:rPr>
              <a:t>Stories that still need to be told…our next research questions:</a:t>
            </a:r>
          </a:p>
        </p:txBody>
      </p:sp>
      <p:sp>
        <p:nvSpPr>
          <p:cNvPr id="14" name="Block Arc 13"/>
          <p:cNvSpPr/>
          <p:nvPr/>
        </p:nvSpPr>
        <p:spPr>
          <a:xfrm>
            <a:off x="-5170451" y="-56536"/>
            <a:ext cx="7152920" cy="7152920"/>
          </a:xfrm>
          <a:prstGeom prst="blockArc">
            <a:avLst>
              <a:gd name="adj1" fmla="val 18900000"/>
              <a:gd name="adj2" fmla="val 2700000"/>
              <a:gd name="adj3" fmla="val 302"/>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437094" y="1259973"/>
            <a:ext cx="9841774" cy="840432"/>
          </a:xfrm>
          <a:custGeom>
            <a:avLst/>
            <a:gdLst>
              <a:gd name="connsiteX0" fmla="*/ 0 w 9841774"/>
              <a:gd name="connsiteY0" fmla="*/ 0 h 840432"/>
              <a:gd name="connsiteX1" fmla="*/ 9841774 w 9841774"/>
              <a:gd name="connsiteY1" fmla="*/ 0 h 840432"/>
              <a:gd name="connsiteX2" fmla="*/ 9841774 w 9841774"/>
              <a:gd name="connsiteY2" fmla="*/ 840432 h 840432"/>
              <a:gd name="connsiteX3" fmla="*/ 0 w 9841774"/>
              <a:gd name="connsiteY3" fmla="*/ 840432 h 840432"/>
              <a:gd name="connsiteX4" fmla="*/ 0 w 9841774"/>
              <a:gd name="connsiteY4" fmla="*/ 0 h 84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40432">
                <a:moveTo>
                  <a:pt x="0" y="0"/>
                </a:moveTo>
                <a:lnTo>
                  <a:pt x="9841774" y="0"/>
                </a:lnTo>
                <a:lnTo>
                  <a:pt x="9841774" y="840432"/>
                </a:lnTo>
                <a:lnTo>
                  <a:pt x="0" y="84043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What role does parental resilience play in buffering their child’s developmental risk?</a:t>
            </a:r>
            <a:endParaRPr lang="en-US" sz="1700" dirty="0">
              <a:solidFill>
                <a:prstClr val="white"/>
              </a:solidFill>
            </a:endParaRPr>
          </a:p>
        </p:txBody>
      </p:sp>
      <p:sp>
        <p:nvSpPr>
          <p:cNvPr id="16" name="Oval 15"/>
          <p:cNvSpPr/>
          <p:nvPr/>
        </p:nvSpPr>
        <p:spPr>
          <a:xfrm>
            <a:off x="926146" y="1169241"/>
            <a:ext cx="1021897" cy="1021897"/>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905796" y="2497920"/>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Does the conversation about trauma (and the process of assessing parental ACEs) mediate developmental risk?</a:t>
            </a:r>
          </a:p>
        </p:txBody>
      </p:sp>
      <p:sp>
        <p:nvSpPr>
          <p:cNvPr id="18" name="Oval 17"/>
          <p:cNvSpPr/>
          <p:nvPr/>
        </p:nvSpPr>
        <p:spPr>
          <a:xfrm>
            <a:off x="1394847" y="2395730"/>
            <a:ext cx="1021897" cy="1021897"/>
          </a:xfrm>
          <a:prstGeom prst="ellipse">
            <a:avLst/>
          </a:prstGeom>
        </p:spPr>
        <p:style>
          <a:lnRef idx="2">
            <a:schemeClr val="accent5">
              <a:hueOff val="-2451115"/>
              <a:satOff val="-3409"/>
              <a:lumOff val="-130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905796" y="3724409"/>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Can a primary care provider intervene?  Specifically, can a PCP teach attachment / attunement interventions in the course of a well visit to reduce developmental risk and improve parental resilience?</a:t>
            </a:r>
          </a:p>
        </p:txBody>
      </p:sp>
      <p:sp>
        <p:nvSpPr>
          <p:cNvPr id="20" name="Oval 19"/>
          <p:cNvSpPr/>
          <p:nvPr/>
        </p:nvSpPr>
        <p:spPr>
          <a:xfrm>
            <a:off x="1394847" y="3622220"/>
            <a:ext cx="1021897" cy="1021897"/>
          </a:xfrm>
          <a:prstGeom prst="ellipse">
            <a:avLst/>
          </a:prstGeom>
        </p:spPr>
        <p:style>
          <a:lnRef idx="2">
            <a:schemeClr val="accent5">
              <a:hueOff val="-4902230"/>
              <a:satOff val="-6819"/>
              <a:lumOff val="-26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1437094" y="4950898"/>
            <a:ext cx="9841774" cy="817517"/>
          </a:xfrm>
          <a:custGeom>
            <a:avLst/>
            <a:gdLst>
              <a:gd name="connsiteX0" fmla="*/ 0 w 9841774"/>
              <a:gd name="connsiteY0" fmla="*/ 0 h 817517"/>
              <a:gd name="connsiteX1" fmla="*/ 9841774 w 9841774"/>
              <a:gd name="connsiteY1" fmla="*/ 0 h 817517"/>
              <a:gd name="connsiteX2" fmla="*/ 9841774 w 9841774"/>
              <a:gd name="connsiteY2" fmla="*/ 817517 h 817517"/>
              <a:gd name="connsiteX3" fmla="*/ 0 w 9841774"/>
              <a:gd name="connsiteY3" fmla="*/ 817517 h 817517"/>
              <a:gd name="connsiteX4" fmla="*/ 0 w 9841774"/>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17517">
                <a:moveTo>
                  <a:pt x="0" y="0"/>
                </a:moveTo>
                <a:lnTo>
                  <a:pt x="9841774" y="0"/>
                </a:lnTo>
                <a:lnTo>
                  <a:pt x="9841774" y="817517"/>
                </a:lnTo>
                <a:lnTo>
                  <a:pt x="0" y="817517"/>
                </a:lnTo>
                <a:lnTo>
                  <a:pt x="0" y="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How does the conversation about toxic stress change the relationship between parents and their pediatrician?</a:t>
            </a:r>
          </a:p>
        </p:txBody>
      </p:sp>
      <p:sp>
        <p:nvSpPr>
          <p:cNvPr id="22" name="Oval 21"/>
          <p:cNvSpPr/>
          <p:nvPr/>
        </p:nvSpPr>
        <p:spPr>
          <a:xfrm>
            <a:off x="926146" y="4848709"/>
            <a:ext cx="1021897" cy="1021897"/>
          </a:xfrm>
          <a:prstGeom prst="ellipse">
            <a:avLst/>
          </a:prstGeom>
        </p:spPr>
        <p:style>
          <a:lnRef idx="2">
            <a:schemeClr val="accent5">
              <a:hueOff val="-7353344"/>
              <a:satOff val="-10228"/>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250576" y="1334436"/>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1</a:t>
            </a:r>
          </a:p>
        </p:txBody>
      </p:sp>
      <p:sp>
        <p:nvSpPr>
          <p:cNvPr id="6" name="TextBox 5"/>
          <p:cNvSpPr txBox="1"/>
          <p:nvPr/>
        </p:nvSpPr>
        <p:spPr>
          <a:xfrm>
            <a:off x="1721223" y="2581836"/>
            <a:ext cx="40341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2</a:t>
            </a:r>
          </a:p>
        </p:txBody>
      </p:sp>
      <p:sp>
        <p:nvSpPr>
          <p:cNvPr id="7" name="TextBox 6"/>
          <p:cNvSpPr txBox="1"/>
          <p:nvPr/>
        </p:nvSpPr>
        <p:spPr>
          <a:xfrm>
            <a:off x="1707776" y="3792071"/>
            <a:ext cx="53788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3</a:t>
            </a:r>
          </a:p>
        </p:txBody>
      </p:sp>
      <p:sp>
        <p:nvSpPr>
          <p:cNvPr id="8" name="TextBox 7"/>
          <p:cNvSpPr txBox="1"/>
          <p:nvPr/>
        </p:nvSpPr>
        <p:spPr>
          <a:xfrm>
            <a:off x="1196788" y="5042647"/>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4</a:t>
            </a:r>
          </a:p>
        </p:txBody>
      </p:sp>
      <p:grpSp>
        <p:nvGrpSpPr>
          <p:cNvPr id="9" name="Group 8"/>
          <p:cNvGrpSpPr/>
          <p:nvPr/>
        </p:nvGrpSpPr>
        <p:grpSpPr>
          <a:xfrm>
            <a:off x="0" y="-4696"/>
            <a:ext cx="472225" cy="6862696"/>
            <a:chOff x="0" y="-4696"/>
            <a:chExt cx="472225" cy="6862696"/>
          </a:xfrm>
        </p:grpSpPr>
        <p:sp>
          <p:nvSpPr>
            <p:cNvPr id="10" name="Rectangle 9"/>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512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Implications for primary care:</a:t>
            </a:r>
            <a:br>
              <a:rPr lang="en-US" b="1" dirty="0">
                <a:latin typeface="Candara" panose="020E0502030303020204" pitchFamily="34" charset="0"/>
              </a:rPr>
            </a:br>
            <a:r>
              <a:rPr lang="en-US" b="1" dirty="0">
                <a:latin typeface="Candara" panose="020E0502030303020204" pitchFamily="34" charset="0"/>
              </a:rPr>
              <a:t>The thoughts that keep me up at night…</a:t>
            </a:r>
          </a:p>
        </p:txBody>
      </p:sp>
      <p:sp>
        <p:nvSpPr>
          <p:cNvPr id="3" name="Content Placeholder 2"/>
          <p:cNvSpPr>
            <a:spLocks noGrp="1"/>
          </p:cNvSpPr>
          <p:nvPr>
            <p:ph idx="1"/>
          </p:nvPr>
        </p:nvSpPr>
        <p:spPr/>
        <p:txBody>
          <a:bodyPr>
            <a:normAutofit fontScale="92500" lnSpcReduction="10000"/>
          </a:bodyPr>
          <a:lstStyle/>
          <a:p>
            <a:r>
              <a:rPr lang="en-US" dirty="0">
                <a:latin typeface="Candara" panose="020E0502030303020204" pitchFamily="34" charset="0"/>
              </a:rPr>
              <a:t>How does our approach to developmental surveillance, promotion and screening change?</a:t>
            </a:r>
          </a:p>
          <a:p>
            <a:pPr lvl="1"/>
            <a:r>
              <a:rPr lang="en-US" dirty="0">
                <a:latin typeface="Candara" panose="020E0502030303020204" pitchFamily="34" charset="0"/>
              </a:rPr>
              <a:t>Screening alone is insufficient…</a:t>
            </a:r>
          </a:p>
          <a:p>
            <a:pPr lvl="1"/>
            <a:r>
              <a:rPr lang="en-US" dirty="0">
                <a:latin typeface="Candara" panose="020E0502030303020204" pitchFamily="34" charset="0"/>
              </a:rPr>
              <a:t>How do we best bolster our developmental promotion efforts?  Can this be tailored based on family risk?</a:t>
            </a:r>
          </a:p>
          <a:p>
            <a:pPr lvl="1"/>
            <a:r>
              <a:rPr lang="en-US" dirty="0">
                <a:latin typeface="Candara" panose="020E0502030303020204" pitchFamily="34" charset="0"/>
              </a:rPr>
              <a:t>How do we perceive, treat, follow up with families who miss well visits, early intervention intakes, etc.?</a:t>
            </a:r>
          </a:p>
          <a:p>
            <a:r>
              <a:rPr lang="en-US" dirty="0">
                <a:latin typeface="Candara" panose="020E0502030303020204" pitchFamily="34" charset="0"/>
              </a:rPr>
              <a:t>How do we best assess, promote, and repair (when necessary) attachment in practice?</a:t>
            </a:r>
          </a:p>
          <a:p>
            <a:r>
              <a:rPr lang="en-US" dirty="0">
                <a:latin typeface="Candara" panose="020E0502030303020204" pitchFamily="34" charset="0"/>
              </a:rPr>
              <a:t>At what points do we formally assess / screen for social emotional delays…and what do we do with those results, given the paucity of resources?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9572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How else can we apply these learnings to prevention?</a:t>
            </a:r>
          </a:p>
        </p:txBody>
      </p:sp>
      <p:sp>
        <p:nvSpPr>
          <p:cNvPr id="3" name="Content Placeholder 2"/>
          <p:cNvSpPr>
            <a:spLocks noGrp="1"/>
          </p:cNvSpPr>
          <p:nvPr>
            <p:ph idx="1"/>
          </p:nvPr>
        </p:nvSpPr>
        <p:spPr/>
        <p:txBody>
          <a:bodyPr/>
          <a:lstStyle/>
          <a:p>
            <a:r>
              <a:rPr lang="en-US" dirty="0">
                <a:latin typeface="Candara" panose="020E0502030303020204" pitchFamily="34" charset="0"/>
              </a:rPr>
              <a:t>Given what we know about risks to development and mental / behavioral health:</a:t>
            </a:r>
          </a:p>
          <a:p>
            <a:pPr lvl="1"/>
            <a:r>
              <a:rPr lang="en-US" dirty="0">
                <a:latin typeface="Candara" panose="020E0502030303020204" pitchFamily="34" charset="0"/>
              </a:rPr>
              <a:t>How does primary care, with the support of our mental health colleagues, approach mental health prevention?</a:t>
            </a:r>
          </a:p>
          <a:p>
            <a:pPr lvl="1"/>
            <a:r>
              <a:rPr lang="en-US" dirty="0">
                <a:latin typeface="Candara" panose="020E0502030303020204" pitchFamily="34" charset="0"/>
              </a:rPr>
              <a:t>What is the role of mental health in promoting and supporting social emotional development?</a:t>
            </a:r>
          </a:p>
          <a:p>
            <a:pPr lvl="1"/>
            <a:r>
              <a:rPr lang="en-US" dirty="0">
                <a:latin typeface="Candara" panose="020E0502030303020204" pitchFamily="34" charset="0"/>
              </a:rPr>
              <a:t>Can we transform primary care enough to be able to promote Kindergarten readiness as a cross-sector, multidisciplinary effort?</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5786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Ultimate (short term) Outcome</a:t>
            </a:r>
          </a:p>
        </p:txBody>
      </p:sp>
      <p:sp>
        <p:nvSpPr>
          <p:cNvPr id="3" name="Content Placeholder 2"/>
          <p:cNvSpPr>
            <a:spLocks noGrp="1"/>
          </p:cNvSpPr>
          <p:nvPr>
            <p:ph idx="1"/>
          </p:nvPr>
        </p:nvSpPr>
        <p:spPr/>
        <p:txBody>
          <a:bodyPr/>
          <a:lstStyle/>
          <a:p>
            <a:endParaRPr lang="en-US" dirty="0"/>
          </a:p>
          <a:p>
            <a:endParaRPr lang="en-US" dirty="0"/>
          </a:p>
          <a:p>
            <a:r>
              <a:rPr lang="en-US" dirty="0">
                <a:latin typeface="Candara" panose="020E0502030303020204" pitchFamily="34" charset="0"/>
              </a:rPr>
              <a:t>How do we use our knowledge of ACEs in children and in parents to support and promote Kindergarten Readiness?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50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future…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795" y="1690688"/>
            <a:ext cx="6476410" cy="4351338"/>
          </a:xfrm>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0938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From Nadine Burke-Harris:  Where do you want to be in 30 years?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9543" y="2192964"/>
            <a:ext cx="5112913" cy="3834685"/>
          </a:xfrm>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1594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gillesrj\AppData\Local\Microsoft\Windows\Temporary Internet Files\Content.IE5\MAJ93DGW\ju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6248400" cy="46863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8955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Selected References</a:t>
            </a:r>
          </a:p>
        </p:txBody>
      </p:sp>
      <p:sp>
        <p:nvSpPr>
          <p:cNvPr id="3" name="Content Placeholder 2"/>
          <p:cNvSpPr>
            <a:spLocks noGrp="1"/>
          </p:cNvSpPr>
          <p:nvPr>
            <p:ph idx="1"/>
          </p:nvPr>
        </p:nvSpPr>
        <p:spPr>
          <a:xfrm>
            <a:off x="838200" y="1690688"/>
            <a:ext cx="10515600" cy="4927826"/>
          </a:xfrm>
        </p:spPr>
        <p:txBody>
          <a:bodyPr>
            <a:normAutofit fontScale="40000" lnSpcReduction="20000"/>
          </a:bodyPr>
          <a:lstStyle/>
          <a:p>
            <a:r>
              <a:rPr lang="en-US" dirty="0" err="1">
                <a:latin typeface="Candara" panose="020E0502030303020204" pitchFamily="34" charset="0"/>
              </a:rPr>
              <a:t>Felitti</a:t>
            </a:r>
            <a:r>
              <a:rPr lang="en-US" dirty="0">
                <a:latin typeface="Candara" panose="020E0502030303020204" pitchFamily="34" charset="0"/>
              </a:rPr>
              <a:t>, V. J., </a:t>
            </a:r>
            <a:r>
              <a:rPr lang="en-US" dirty="0" err="1">
                <a:latin typeface="Candara" panose="020E0502030303020204" pitchFamily="34" charset="0"/>
              </a:rPr>
              <a:t>Anda</a:t>
            </a:r>
            <a:r>
              <a:rPr lang="en-US" dirty="0">
                <a:latin typeface="Candara" panose="020E0502030303020204" pitchFamily="34" charset="0"/>
              </a:rPr>
              <a:t>, R. F., </a:t>
            </a:r>
            <a:r>
              <a:rPr lang="en-US" dirty="0" err="1">
                <a:latin typeface="Candara" panose="020E0502030303020204" pitchFamily="34" charset="0"/>
              </a:rPr>
              <a:t>Nordenberg</a:t>
            </a:r>
            <a:r>
              <a:rPr lang="en-US" dirty="0">
                <a:latin typeface="Candara" panose="020E0502030303020204" pitchFamily="34" charset="0"/>
              </a:rPr>
              <a:t>, D., Williamson, D. F., Spitz, A. M., Edwards, V., Koss, M., Marks, J. S. (1998). Relationship of Childhood Abuse and Household Dysfunction to Many of the Leading Causes of Death in Adults. </a:t>
            </a:r>
            <a:r>
              <a:rPr lang="en-US" i="1" dirty="0">
                <a:latin typeface="Candara" panose="020E0502030303020204" pitchFamily="34" charset="0"/>
              </a:rPr>
              <a:t>American Journal of Preventive Medicine,</a:t>
            </a:r>
            <a:r>
              <a:rPr lang="en-US" dirty="0">
                <a:latin typeface="Candara" panose="020E0502030303020204" pitchFamily="34" charset="0"/>
              </a:rPr>
              <a:t> </a:t>
            </a:r>
            <a:r>
              <a:rPr lang="en-US" i="1" dirty="0">
                <a:latin typeface="Candara" panose="020E0502030303020204" pitchFamily="34" charset="0"/>
              </a:rPr>
              <a:t>14</a:t>
            </a:r>
            <a:r>
              <a:rPr lang="en-US" dirty="0">
                <a:latin typeface="Candara" panose="020E0502030303020204" pitchFamily="34" charset="0"/>
              </a:rPr>
              <a:t>(4), 245-258. doi:10.1016/s0749-3797(98)00017-8</a:t>
            </a:r>
          </a:p>
          <a:p>
            <a:r>
              <a:rPr lang="en-US" dirty="0" err="1">
                <a:latin typeface="Candara" panose="020E0502030303020204" pitchFamily="34" charset="0"/>
              </a:rPr>
              <a:t>Folger</a:t>
            </a:r>
            <a:r>
              <a:rPr lang="en-US" dirty="0">
                <a:latin typeface="Candara" panose="020E0502030303020204" pitchFamily="34" charset="0"/>
              </a:rPr>
              <a:t> AT, </a:t>
            </a:r>
            <a:r>
              <a:rPr lang="en-US" dirty="0" err="1">
                <a:latin typeface="Candara" panose="020E0502030303020204" pitchFamily="34" charset="0"/>
              </a:rPr>
              <a:t>Eismann</a:t>
            </a:r>
            <a:r>
              <a:rPr lang="en-US" dirty="0">
                <a:latin typeface="Candara" panose="020E0502030303020204" pitchFamily="34" charset="0"/>
              </a:rPr>
              <a:t> EA, Stephenson NB, Shapiro RA, </a:t>
            </a:r>
            <a:r>
              <a:rPr lang="en-US" dirty="0" err="1">
                <a:latin typeface="Candara" panose="020E0502030303020204" pitchFamily="34" charset="0"/>
              </a:rPr>
              <a:t>Macaluso</a:t>
            </a:r>
            <a:r>
              <a:rPr lang="en-US" dirty="0">
                <a:latin typeface="Candara" panose="020E0502030303020204" pitchFamily="34" charset="0"/>
              </a:rPr>
              <a:t> M, </a:t>
            </a:r>
            <a:r>
              <a:rPr lang="en-US" dirty="0" err="1">
                <a:latin typeface="Candara" panose="020E0502030303020204" pitchFamily="34" charset="0"/>
              </a:rPr>
              <a:t>Brownrigg</a:t>
            </a:r>
            <a:r>
              <a:rPr lang="en-US" dirty="0">
                <a:latin typeface="Candara" panose="020E0502030303020204" pitchFamily="34" charset="0"/>
              </a:rPr>
              <a:t> ME, Gillespie RJ.  Parental Adverse Childhood Experiences and Offspring Development at 2 Years of Age. Pediatrics. 2018;141(4):e20172826.</a:t>
            </a:r>
          </a:p>
          <a:p>
            <a:r>
              <a:rPr lang="en-US" dirty="0" err="1">
                <a:latin typeface="Candara" panose="020E0502030303020204" pitchFamily="34" charset="0"/>
              </a:rPr>
              <a:t>Folger</a:t>
            </a:r>
            <a:r>
              <a:rPr lang="en-US" dirty="0">
                <a:latin typeface="Candara" panose="020E0502030303020204" pitchFamily="34" charset="0"/>
              </a:rPr>
              <a:t> AT, Putnam KT, Putnam FW, </a:t>
            </a:r>
            <a:r>
              <a:rPr lang="en-US" dirty="0" err="1">
                <a:latin typeface="Candara" panose="020E0502030303020204" pitchFamily="34" charset="0"/>
              </a:rPr>
              <a:t>Peugh</a:t>
            </a:r>
            <a:r>
              <a:rPr lang="en-US" dirty="0">
                <a:latin typeface="Candara" panose="020E0502030303020204" pitchFamily="34" charset="0"/>
              </a:rPr>
              <a:t> JL, </a:t>
            </a:r>
            <a:r>
              <a:rPr lang="en-US" dirty="0" err="1">
                <a:latin typeface="Candara" panose="020E0502030303020204" pitchFamily="34" charset="0"/>
              </a:rPr>
              <a:t>Eismann</a:t>
            </a:r>
            <a:r>
              <a:rPr lang="en-US" dirty="0">
                <a:latin typeface="Candara" panose="020E0502030303020204" pitchFamily="34" charset="0"/>
              </a:rPr>
              <a:t> EA, Sa T, Shapiro RA, Van </a:t>
            </a:r>
            <a:r>
              <a:rPr lang="en-US" dirty="0" err="1">
                <a:latin typeface="Candara" panose="020E0502030303020204" pitchFamily="34" charset="0"/>
              </a:rPr>
              <a:t>Ginkel</a:t>
            </a:r>
            <a:r>
              <a:rPr lang="en-US" dirty="0">
                <a:latin typeface="Candara" panose="020E0502030303020204" pitchFamily="34" charset="0"/>
              </a:rPr>
              <a:t> JB, </a:t>
            </a:r>
            <a:r>
              <a:rPr lang="en-US" dirty="0" err="1">
                <a:latin typeface="Candara" panose="020E0502030303020204" pitchFamily="34" charset="0"/>
              </a:rPr>
              <a:t>Ammerman</a:t>
            </a:r>
            <a:r>
              <a:rPr lang="en-US" dirty="0">
                <a:latin typeface="Candara" panose="020E0502030303020204" pitchFamily="34" charset="0"/>
              </a:rPr>
              <a:t> RT.  Maternal Interpersonal Trauma and Child Social-Emotional Development:  An Intergenerational Effect. (2017)  </a:t>
            </a:r>
            <a:r>
              <a:rPr lang="en-US" dirty="0" err="1">
                <a:latin typeface="Candara" panose="020E0502030303020204" pitchFamily="34" charset="0"/>
              </a:rPr>
              <a:t>Paed</a:t>
            </a:r>
            <a:r>
              <a:rPr lang="en-US" dirty="0">
                <a:latin typeface="Candara" panose="020E0502030303020204" pitchFamily="34" charset="0"/>
              </a:rPr>
              <a:t> and Perinatal </a:t>
            </a:r>
            <a:r>
              <a:rPr lang="en-US" dirty="0" err="1">
                <a:latin typeface="Candara" panose="020E0502030303020204" pitchFamily="34" charset="0"/>
              </a:rPr>
              <a:t>Epidemiol</a:t>
            </a:r>
            <a:r>
              <a:rPr lang="en-US" dirty="0">
                <a:latin typeface="Candara" panose="020E0502030303020204" pitchFamily="34" charset="0"/>
              </a:rPr>
              <a:t>.  </a:t>
            </a:r>
          </a:p>
          <a:p>
            <a:r>
              <a:rPr lang="en-US" dirty="0">
                <a:latin typeface="Candara" panose="020E0502030303020204" pitchFamily="34" charset="0"/>
              </a:rPr>
              <a:t>Garner AS, </a:t>
            </a:r>
            <a:r>
              <a:rPr lang="en-US" dirty="0" err="1">
                <a:latin typeface="Candara" panose="020E0502030303020204" pitchFamily="34" charset="0"/>
              </a:rPr>
              <a:t>Shonkoff</a:t>
            </a:r>
            <a:r>
              <a:rPr lang="en-US" dirty="0">
                <a:latin typeface="Candara" panose="020E0502030303020204" pitchFamily="34" charset="0"/>
              </a:rPr>
              <a:t> JP, et al.  Committee on Psychosocial Aspects of Child and Family Health, Committee on Early Childhood, Adoption and Dependent Care, and Section on Developmental and Behavioral Pediatrics.  Early Childhood Adversity, Toxic Stress, and the Role of the Pediatrician: Translating Developmental Science Into Lifelong Health.  (2012).  Pediatrics 129 (1) e224.</a:t>
            </a:r>
          </a:p>
          <a:p>
            <a:r>
              <a:rPr lang="en-US" dirty="0">
                <a:latin typeface="Candara" panose="020E0502030303020204" pitchFamily="34" charset="0"/>
              </a:rPr>
              <a:t>Gillespie, R.J., </a:t>
            </a:r>
            <a:r>
              <a:rPr lang="en-US" dirty="0" err="1">
                <a:latin typeface="Candara" panose="020E0502030303020204" pitchFamily="34" charset="0"/>
              </a:rPr>
              <a:t>Folger</a:t>
            </a:r>
            <a:r>
              <a:rPr lang="en-US" dirty="0">
                <a:latin typeface="Candara" panose="020E0502030303020204" pitchFamily="34" charset="0"/>
              </a:rPr>
              <a:t> A.T.  Feasibility of Assessing Parental ACEs in Pediatric Primary Care:  Implications for Practice-Based Implementation.  (2017)  </a:t>
            </a:r>
            <a:r>
              <a:rPr lang="en-US" i="1" dirty="0" err="1">
                <a:latin typeface="Candara" panose="020E0502030303020204" pitchFamily="34" charset="0"/>
              </a:rPr>
              <a:t>Journ</a:t>
            </a:r>
            <a:r>
              <a:rPr lang="en-US" i="1" dirty="0">
                <a:latin typeface="Candara" panose="020E0502030303020204" pitchFamily="34" charset="0"/>
              </a:rPr>
              <a:t> Child </a:t>
            </a:r>
            <a:r>
              <a:rPr lang="en-US" i="1" dirty="0" err="1">
                <a:latin typeface="Candara" panose="020E0502030303020204" pitchFamily="34" charset="0"/>
              </a:rPr>
              <a:t>Adol</a:t>
            </a:r>
            <a:r>
              <a:rPr lang="en-US" i="1" dirty="0">
                <a:latin typeface="Candara" panose="020E0502030303020204" pitchFamily="34" charset="0"/>
              </a:rPr>
              <a:t> Trauma</a:t>
            </a:r>
            <a:r>
              <a:rPr lang="en-US" dirty="0">
                <a:latin typeface="Candara" panose="020E0502030303020204" pitchFamily="34" charset="0"/>
              </a:rPr>
              <a:t>.  DOI 10.1007/s40653-017-0138-z.</a:t>
            </a:r>
          </a:p>
          <a:p>
            <a:r>
              <a:rPr lang="en-US" dirty="0">
                <a:latin typeface="Candara" panose="020E0502030303020204" pitchFamily="34" charset="0"/>
              </a:rPr>
              <a:t>Ginsburg, K.  Building Resilience in Children and Teens.  2014, American Academy of Pediatrics Press.</a:t>
            </a:r>
          </a:p>
          <a:p>
            <a:r>
              <a:rPr lang="en-US">
                <a:latin typeface="Candara" panose="020E0502030303020204" pitchFamily="34" charset="0"/>
              </a:rPr>
              <a:t>Jimenez</a:t>
            </a:r>
            <a:r>
              <a:rPr lang="en-US" dirty="0">
                <a:latin typeface="Candara" panose="020E0502030303020204" pitchFamily="34" charset="0"/>
              </a:rPr>
              <a:t>, M. E., Wade, R., Lin, Y., Morrow, L. M., &amp; </a:t>
            </a:r>
            <a:r>
              <a:rPr lang="en-US" dirty="0" err="1">
                <a:latin typeface="Candara" panose="020E0502030303020204" pitchFamily="34" charset="0"/>
              </a:rPr>
              <a:t>Reichman</a:t>
            </a:r>
            <a:r>
              <a:rPr lang="en-US" dirty="0">
                <a:latin typeface="Candara" panose="020E0502030303020204" pitchFamily="34" charset="0"/>
              </a:rPr>
              <a:t>, N. E. (2016). Adverse Experiences in Early Childhood and Kindergarten Outcomes. </a:t>
            </a:r>
            <a:r>
              <a:rPr lang="en-US" i="1" dirty="0">
                <a:latin typeface="Candara" panose="020E0502030303020204" pitchFamily="34" charset="0"/>
              </a:rPr>
              <a:t>Pediatrics,</a:t>
            </a:r>
            <a:r>
              <a:rPr lang="en-US" dirty="0">
                <a:latin typeface="Candara" panose="020E0502030303020204" pitchFamily="34" charset="0"/>
              </a:rPr>
              <a:t> </a:t>
            </a:r>
            <a:r>
              <a:rPr lang="en-US" i="1" dirty="0">
                <a:latin typeface="Candara" panose="020E0502030303020204" pitchFamily="34" charset="0"/>
              </a:rPr>
              <a:t>137</a:t>
            </a:r>
            <a:r>
              <a:rPr lang="en-US" dirty="0">
                <a:latin typeface="Candara" panose="020E0502030303020204" pitchFamily="34" charset="0"/>
              </a:rPr>
              <a:t>(2). doi:10.1542/peds.2015-1839</a:t>
            </a:r>
          </a:p>
          <a:p>
            <a:r>
              <a:rPr lang="en-US" dirty="0"/>
              <a:t>Kim, P., Evans, G. W., </a:t>
            </a:r>
            <a:r>
              <a:rPr lang="en-US" dirty="0" err="1"/>
              <a:t>Angstadt</a:t>
            </a:r>
            <a:r>
              <a:rPr lang="en-US" dirty="0"/>
              <a:t>, M., Ho, S., </a:t>
            </a:r>
            <a:r>
              <a:rPr lang="en-US" dirty="0" err="1"/>
              <a:t>Sripada</a:t>
            </a:r>
            <a:r>
              <a:rPr lang="en-US" dirty="0"/>
              <a:t>, C., Swain, J. E., </a:t>
            </a:r>
            <a:r>
              <a:rPr lang="en-US" dirty="0" err="1"/>
              <a:t>Liberzon</a:t>
            </a:r>
            <a:r>
              <a:rPr lang="en-US" dirty="0"/>
              <a:t>, I., &amp; Phan, K. L. (in press). Effects of Childhood Poverty and Chronic Stress on Emotion Regulatory Brain Function in Adulthood, The Proceedings of the National Academy of Sciences of the United States of America (PNAS).</a:t>
            </a:r>
          </a:p>
          <a:p>
            <a:r>
              <a:rPr lang="en-US" dirty="0" err="1">
                <a:latin typeface="Candara" panose="020E0502030303020204" pitchFamily="34" charset="0"/>
              </a:rPr>
              <a:t>Lomanowska</a:t>
            </a:r>
            <a:r>
              <a:rPr lang="en-US" dirty="0">
                <a:latin typeface="Candara" panose="020E0502030303020204" pitchFamily="34" charset="0"/>
              </a:rPr>
              <a:t>, A., </a:t>
            </a:r>
            <a:r>
              <a:rPr lang="en-US" dirty="0" err="1">
                <a:latin typeface="Candara" panose="020E0502030303020204" pitchFamily="34" charset="0"/>
              </a:rPr>
              <a:t>Boivin</a:t>
            </a:r>
            <a:r>
              <a:rPr lang="en-US" dirty="0">
                <a:latin typeface="Candara" panose="020E0502030303020204" pitchFamily="34" charset="0"/>
              </a:rPr>
              <a:t>, M., </a:t>
            </a:r>
            <a:r>
              <a:rPr lang="en-US" dirty="0" err="1">
                <a:latin typeface="Candara" panose="020E0502030303020204" pitchFamily="34" charset="0"/>
              </a:rPr>
              <a:t>Hertzman</a:t>
            </a:r>
            <a:r>
              <a:rPr lang="en-US" dirty="0">
                <a:latin typeface="Candara" panose="020E0502030303020204" pitchFamily="34" charset="0"/>
              </a:rPr>
              <a:t>, C., &amp; Fleming, A. (2015). Parenting begets parenting: A neurobiological perspective on early adversity and the transmission of parenting styles across generations. </a:t>
            </a:r>
            <a:r>
              <a:rPr lang="en-US" i="1" dirty="0">
                <a:latin typeface="Candara" panose="020E0502030303020204" pitchFamily="34" charset="0"/>
              </a:rPr>
              <a:t>Neuroscience</a:t>
            </a:r>
            <a:r>
              <a:rPr lang="en-US" dirty="0">
                <a:latin typeface="Candara" panose="020E0502030303020204" pitchFamily="34" charset="0"/>
              </a:rPr>
              <a:t>. doi:10.1016/j.neuroscience.2015.09.029</a:t>
            </a:r>
          </a:p>
          <a:p>
            <a:r>
              <a:rPr lang="en-US" dirty="0">
                <a:latin typeface="Candara" panose="020E0502030303020204" pitchFamily="34" charset="0"/>
              </a:rPr>
              <a:t>Noble, K.G., Houston S.M., et al.  (2015).  Family Income, Parental Education and brain structure in children and adolescents.  </a:t>
            </a:r>
            <a:r>
              <a:rPr lang="en-US" i="1" dirty="0">
                <a:latin typeface="Candara" panose="020E0502030303020204" pitchFamily="34" charset="0"/>
              </a:rPr>
              <a:t>Nature Neuroscience</a:t>
            </a:r>
            <a:r>
              <a:rPr lang="en-US" dirty="0">
                <a:latin typeface="Candara" panose="020E0502030303020204" pitchFamily="34" charset="0"/>
              </a:rPr>
              <a:t>.  18:  773-778.</a:t>
            </a:r>
          </a:p>
          <a:p>
            <a:r>
              <a:rPr lang="en-US" dirty="0" err="1">
                <a:latin typeface="Candara" panose="020E0502030303020204" pitchFamily="34" charset="0"/>
              </a:rPr>
              <a:t>Randell</a:t>
            </a:r>
            <a:r>
              <a:rPr lang="en-US" dirty="0">
                <a:latin typeface="Candara" panose="020E0502030303020204" pitchFamily="34" charset="0"/>
              </a:rPr>
              <a:t>, K. A., O’Malley, D., &amp; Dowd, M. D. (2015). Association of Parental Adverse Childhood Experiences and Current Child Adversity. </a:t>
            </a:r>
            <a:r>
              <a:rPr lang="en-US" i="1" dirty="0">
                <a:latin typeface="Candara" panose="020E0502030303020204" pitchFamily="34" charset="0"/>
              </a:rPr>
              <a:t>JAMA Pediatrics JAMA </a:t>
            </a:r>
            <a:r>
              <a:rPr lang="en-US" i="1" dirty="0" err="1">
                <a:latin typeface="Candara" panose="020E0502030303020204" pitchFamily="34" charset="0"/>
              </a:rPr>
              <a:t>Pediatr</a:t>
            </a:r>
            <a:r>
              <a:rPr lang="en-US" i="1" dirty="0">
                <a:latin typeface="Candara" panose="020E0502030303020204" pitchFamily="34" charset="0"/>
              </a:rPr>
              <a:t>,</a:t>
            </a:r>
            <a:r>
              <a:rPr lang="en-US" dirty="0">
                <a:latin typeface="Candara" panose="020E0502030303020204" pitchFamily="34" charset="0"/>
              </a:rPr>
              <a:t> </a:t>
            </a:r>
            <a:r>
              <a:rPr lang="en-US" i="1" dirty="0">
                <a:latin typeface="Candara" panose="020E0502030303020204" pitchFamily="34" charset="0"/>
              </a:rPr>
              <a:t>169</a:t>
            </a:r>
            <a:r>
              <a:rPr lang="en-US" dirty="0">
                <a:latin typeface="Candara" panose="020E0502030303020204" pitchFamily="34" charset="0"/>
              </a:rPr>
              <a:t>(8), 786. doi:10.1001/jamapediatrics.2015.0269</a:t>
            </a:r>
          </a:p>
          <a:p>
            <a:r>
              <a:rPr lang="en-US" dirty="0" err="1">
                <a:latin typeface="Candara" panose="020E0502030303020204" pitchFamily="34" charset="0"/>
              </a:rPr>
              <a:t>Traub</a:t>
            </a:r>
            <a:r>
              <a:rPr lang="en-US" dirty="0">
                <a:latin typeface="Candara" panose="020E0502030303020204" pitchFamily="34" charset="0"/>
              </a:rPr>
              <a:t> F, Boynton-Jarrett R.  (2017).  Modifiable Resilience Factors to Childhood Adversity for Clinical Pediatric Practice.  </a:t>
            </a:r>
            <a:r>
              <a:rPr lang="en-US" i="1" dirty="0">
                <a:latin typeface="Candara" panose="020E0502030303020204" pitchFamily="34" charset="0"/>
              </a:rPr>
              <a:t>Pediatrics</a:t>
            </a:r>
            <a:r>
              <a:rPr lang="en-US" dirty="0">
                <a:latin typeface="Candara" panose="020E0502030303020204" pitchFamily="34" charset="0"/>
              </a:rPr>
              <a:t>.  139(5):  e20162569.</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848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1707" y="553792"/>
            <a:ext cx="7867904" cy="5900928"/>
          </a:xfrm>
        </p:spPr>
      </p:pic>
      <p:grpSp>
        <p:nvGrpSpPr>
          <p:cNvPr id="3" name="Group 2"/>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7519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10578"/>
            <a:ext cx="10515600" cy="1325563"/>
          </a:xfrm>
        </p:spPr>
        <p:txBody>
          <a:bodyPr>
            <a:normAutofit/>
          </a:bodyPr>
          <a:lstStyle/>
          <a:p>
            <a:r>
              <a:rPr lang="en-US" sz="3200" b="1" dirty="0">
                <a:latin typeface="Candara" panose="020E0502030303020204" pitchFamily="34" charset="0"/>
              </a:rPr>
              <a:t>Stories from the literature – why parent trauma matters….</a:t>
            </a:r>
          </a:p>
        </p:txBody>
      </p:sp>
      <p:sp>
        <p:nvSpPr>
          <p:cNvPr id="14" name="Block Arc 13"/>
          <p:cNvSpPr/>
          <p:nvPr/>
        </p:nvSpPr>
        <p:spPr>
          <a:xfrm>
            <a:off x="-5170451" y="-56536"/>
            <a:ext cx="7152920" cy="7152920"/>
          </a:xfrm>
          <a:prstGeom prst="blockArc">
            <a:avLst>
              <a:gd name="adj1" fmla="val 18900000"/>
              <a:gd name="adj2" fmla="val 2700000"/>
              <a:gd name="adj3" fmla="val 302"/>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437094" y="1259973"/>
            <a:ext cx="9841774" cy="840432"/>
          </a:xfrm>
          <a:custGeom>
            <a:avLst/>
            <a:gdLst>
              <a:gd name="connsiteX0" fmla="*/ 0 w 9841774"/>
              <a:gd name="connsiteY0" fmla="*/ 0 h 840432"/>
              <a:gd name="connsiteX1" fmla="*/ 9841774 w 9841774"/>
              <a:gd name="connsiteY1" fmla="*/ 0 h 840432"/>
              <a:gd name="connsiteX2" fmla="*/ 9841774 w 9841774"/>
              <a:gd name="connsiteY2" fmla="*/ 840432 h 840432"/>
              <a:gd name="connsiteX3" fmla="*/ 0 w 9841774"/>
              <a:gd name="connsiteY3" fmla="*/ 840432 h 840432"/>
              <a:gd name="connsiteX4" fmla="*/ 0 w 9841774"/>
              <a:gd name="connsiteY4" fmla="*/ 0 h 84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40432">
                <a:moveTo>
                  <a:pt x="0" y="0"/>
                </a:moveTo>
                <a:lnTo>
                  <a:pt x="9841774" y="0"/>
                </a:lnTo>
                <a:lnTo>
                  <a:pt x="9841774" y="840432"/>
                </a:lnTo>
                <a:lnTo>
                  <a:pt x="0" y="84043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Correlations exist between parent ACE scores and child’s ACE score…the more ACEs a parent experiences, the more ACEs the child is likely to experience</a:t>
            </a:r>
            <a:r>
              <a:rPr lang="en-US" sz="1700" dirty="0">
                <a:solidFill>
                  <a:prstClr val="white"/>
                </a:solidFill>
              </a:rPr>
              <a:t>.</a:t>
            </a:r>
          </a:p>
        </p:txBody>
      </p:sp>
      <p:sp>
        <p:nvSpPr>
          <p:cNvPr id="16" name="Oval 15"/>
          <p:cNvSpPr/>
          <p:nvPr/>
        </p:nvSpPr>
        <p:spPr>
          <a:xfrm>
            <a:off x="926146" y="1169241"/>
            <a:ext cx="1021897" cy="1021897"/>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905796" y="2497920"/>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Parenting styles are at least in part inherited:  if a parent experienced harsh parenting, they are more likely to engage in harsh parenting styles themselves.</a:t>
            </a:r>
          </a:p>
        </p:txBody>
      </p:sp>
      <p:sp>
        <p:nvSpPr>
          <p:cNvPr id="18" name="Oval 17"/>
          <p:cNvSpPr/>
          <p:nvPr/>
        </p:nvSpPr>
        <p:spPr>
          <a:xfrm>
            <a:off x="1394847" y="2395730"/>
            <a:ext cx="1021897" cy="1021897"/>
          </a:xfrm>
          <a:prstGeom prst="ellipse">
            <a:avLst/>
          </a:prstGeom>
        </p:spPr>
        <p:style>
          <a:lnRef idx="2">
            <a:schemeClr val="accent5">
              <a:hueOff val="-2451115"/>
              <a:satOff val="-3409"/>
              <a:lumOff val="-130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905796" y="3724409"/>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Parents have new brain growth in the first six months after their child’s birth – in both the amygdala (emotional center) and frontal cortex (logical center) UNLESS they are experiencing stress, which impairs frontal cortex development.</a:t>
            </a:r>
          </a:p>
        </p:txBody>
      </p:sp>
      <p:sp>
        <p:nvSpPr>
          <p:cNvPr id="20" name="Oval 19"/>
          <p:cNvSpPr/>
          <p:nvPr/>
        </p:nvSpPr>
        <p:spPr>
          <a:xfrm>
            <a:off x="1394847" y="3622220"/>
            <a:ext cx="1021897" cy="1021897"/>
          </a:xfrm>
          <a:prstGeom prst="ellipse">
            <a:avLst/>
          </a:prstGeom>
        </p:spPr>
        <p:style>
          <a:lnRef idx="2">
            <a:schemeClr val="accent5">
              <a:hueOff val="-4902230"/>
              <a:satOff val="-6819"/>
              <a:lumOff val="-26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1437094" y="4950898"/>
            <a:ext cx="9841774" cy="817517"/>
          </a:xfrm>
          <a:custGeom>
            <a:avLst/>
            <a:gdLst>
              <a:gd name="connsiteX0" fmla="*/ 0 w 9841774"/>
              <a:gd name="connsiteY0" fmla="*/ 0 h 817517"/>
              <a:gd name="connsiteX1" fmla="*/ 9841774 w 9841774"/>
              <a:gd name="connsiteY1" fmla="*/ 0 h 817517"/>
              <a:gd name="connsiteX2" fmla="*/ 9841774 w 9841774"/>
              <a:gd name="connsiteY2" fmla="*/ 817517 h 817517"/>
              <a:gd name="connsiteX3" fmla="*/ 0 w 9841774"/>
              <a:gd name="connsiteY3" fmla="*/ 817517 h 817517"/>
              <a:gd name="connsiteX4" fmla="*/ 0 w 9841774"/>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17517">
                <a:moveTo>
                  <a:pt x="0" y="0"/>
                </a:moveTo>
                <a:lnTo>
                  <a:pt x="9841774" y="0"/>
                </a:lnTo>
                <a:lnTo>
                  <a:pt x="9841774" y="817517"/>
                </a:lnTo>
                <a:lnTo>
                  <a:pt x="0" y="817517"/>
                </a:lnTo>
                <a:lnTo>
                  <a:pt x="0" y="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Children who have experienced three or more ACEs before entering Kindergarten have lower readiness scores:  literacy, language and math skills are lower – and rates of behavioral problems are higher.</a:t>
            </a:r>
          </a:p>
        </p:txBody>
      </p:sp>
      <p:sp>
        <p:nvSpPr>
          <p:cNvPr id="22" name="Oval 21"/>
          <p:cNvSpPr/>
          <p:nvPr/>
        </p:nvSpPr>
        <p:spPr>
          <a:xfrm>
            <a:off x="926146" y="4848709"/>
            <a:ext cx="1021897" cy="1021897"/>
          </a:xfrm>
          <a:prstGeom prst="ellipse">
            <a:avLst/>
          </a:prstGeom>
        </p:spPr>
        <p:style>
          <a:lnRef idx="2">
            <a:schemeClr val="accent5">
              <a:hueOff val="-7353344"/>
              <a:satOff val="-10228"/>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250576" y="1334436"/>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1</a:t>
            </a:r>
          </a:p>
        </p:txBody>
      </p:sp>
      <p:sp>
        <p:nvSpPr>
          <p:cNvPr id="6" name="TextBox 5"/>
          <p:cNvSpPr txBox="1"/>
          <p:nvPr/>
        </p:nvSpPr>
        <p:spPr>
          <a:xfrm>
            <a:off x="1721223" y="2581836"/>
            <a:ext cx="40341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2</a:t>
            </a:r>
          </a:p>
        </p:txBody>
      </p:sp>
      <p:sp>
        <p:nvSpPr>
          <p:cNvPr id="7" name="TextBox 6"/>
          <p:cNvSpPr txBox="1"/>
          <p:nvPr/>
        </p:nvSpPr>
        <p:spPr>
          <a:xfrm>
            <a:off x="1707776" y="3792071"/>
            <a:ext cx="53788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3</a:t>
            </a:r>
          </a:p>
        </p:txBody>
      </p:sp>
      <p:sp>
        <p:nvSpPr>
          <p:cNvPr id="8" name="TextBox 7"/>
          <p:cNvSpPr txBox="1"/>
          <p:nvPr/>
        </p:nvSpPr>
        <p:spPr>
          <a:xfrm>
            <a:off x="1196788" y="5042647"/>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4</a:t>
            </a:r>
          </a:p>
        </p:txBody>
      </p:sp>
      <p:grpSp>
        <p:nvGrpSpPr>
          <p:cNvPr id="9" name="Group 8"/>
          <p:cNvGrpSpPr/>
          <p:nvPr/>
        </p:nvGrpSpPr>
        <p:grpSpPr>
          <a:xfrm>
            <a:off x="0" y="-4696"/>
            <a:ext cx="472225" cy="6862696"/>
            <a:chOff x="0" y="-4696"/>
            <a:chExt cx="472225" cy="6862696"/>
          </a:xfrm>
        </p:grpSpPr>
        <p:sp>
          <p:nvSpPr>
            <p:cNvPr id="10" name="Rectangle 9"/>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551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Lessons from the Field…What Pioneering Practices Have Taught Us</a:t>
            </a:r>
          </a:p>
        </p:txBody>
      </p:sp>
      <p:sp>
        <p:nvSpPr>
          <p:cNvPr id="3" name="Content Placeholder 2"/>
          <p:cNvSpPr>
            <a:spLocks noGrp="1"/>
          </p:cNvSpPr>
          <p:nvPr>
            <p:ph idx="1"/>
          </p:nvPr>
        </p:nvSpPr>
        <p:spPr/>
        <p:txBody>
          <a:bodyPr>
            <a:normAutofit lnSpcReduction="10000"/>
          </a:bodyPr>
          <a:lstStyle/>
          <a:p>
            <a:r>
              <a:rPr lang="en-US" dirty="0">
                <a:latin typeface="Candara" panose="020E0502030303020204" pitchFamily="34" charset="0"/>
              </a:rPr>
              <a:t>Screening in practice is feasible.</a:t>
            </a:r>
          </a:p>
          <a:p>
            <a:pPr lvl="1"/>
            <a:r>
              <a:rPr lang="en-US" dirty="0">
                <a:latin typeface="Candara" panose="020E0502030303020204" pitchFamily="34" charset="0"/>
              </a:rPr>
              <a:t>Doesn’t take as long as you would think.</a:t>
            </a:r>
          </a:p>
          <a:p>
            <a:pPr lvl="1"/>
            <a:r>
              <a:rPr lang="en-US" dirty="0">
                <a:latin typeface="Candara" panose="020E0502030303020204" pitchFamily="34" charset="0"/>
              </a:rPr>
              <a:t>Usually doesn’t change the immediate plan when a patient discloses trauma.</a:t>
            </a:r>
          </a:p>
          <a:p>
            <a:r>
              <a:rPr lang="en-US" dirty="0">
                <a:latin typeface="Candara" panose="020E0502030303020204" pitchFamily="34" charset="0"/>
              </a:rPr>
              <a:t>Patients and parents appreciate being asked.</a:t>
            </a:r>
          </a:p>
          <a:p>
            <a:pPr lvl="1"/>
            <a:r>
              <a:rPr lang="en-US" dirty="0">
                <a:latin typeface="Candara" panose="020E0502030303020204" pitchFamily="34" charset="0"/>
              </a:rPr>
              <a:t>They see the importance to their health.</a:t>
            </a:r>
          </a:p>
          <a:p>
            <a:pPr lvl="1"/>
            <a:r>
              <a:rPr lang="en-US" dirty="0">
                <a:latin typeface="Candara" panose="020E0502030303020204" pitchFamily="34" charset="0"/>
              </a:rPr>
              <a:t>They appreciate the conversation…and don’t mind the results being recorded in their records.</a:t>
            </a:r>
          </a:p>
          <a:p>
            <a:r>
              <a:rPr lang="en-US" dirty="0">
                <a:latin typeface="Candara" panose="020E0502030303020204" pitchFamily="34" charset="0"/>
              </a:rPr>
              <a:t>Parents look to pediatricians for guidance.</a:t>
            </a:r>
          </a:p>
          <a:p>
            <a:pPr lvl="1"/>
            <a:r>
              <a:rPr lang="en-US" dirty="0">
                <a:latin typeface="Candara" panose="020E0502030303020204" pitchFamily="34" charset="0"/>
              </a:rPr>
              <a:t>Parents see pediatricians as trusted change agents.</a:t>
            </a:r>
          </a:p>
          <a:p>
            <a:pPr lvl="1"/>
            <a:r>
              <a:rPr lang="en-US" dirty="0">
                <a:latin typeface="Candara" panose="020E0502030303020204" pitchFamily="34" charset="0"/>
              </a:rPr>
              <a:t>We are viewed as a bridge to needed resources.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6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5001</Words>
  <Application>Microsoft Macintosh PowerPoint</Application>
  <PresentationFormat>Widescreen</PresentationFormat>
  <Paragraphs>557</Paragraphs>
  <Slides>69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Calibri</vt:lpstr>
      <vt:lpstr>Calibri Light</vt:lpstr>
      <vt:lpstr>Candara</vt:lpstr>
      <vt:lpstr>Times New Roman</vt:lpstr>
      <vt:lpstr>Office Theme</vt:lpstr>
      <vt:lpstr>1_Office Theme</vt:lpstr>
      <vt:lpstr>Parental ACEs and Pediatrics: Transforming Well Care</vt:lpstr>
      <vt:lpstr>Disclosures</vt:lpstr>
      <vt:lpstr>Objectives</vt:lpstr>
      <vt:lpstr>Background</vt:lpstr>
      <vt:lpstr>A Word from the American Academy of Pediatrics…</vt:lpstr>
      <vt:lpstr>What was missing…</vt:lpstr>
      <vt:lpstr>PowerPoint Presentation</vt:lpstr>
      <vt:lpstr>Stories from the literature – why parent trauma matters….</vt:lpstr>
      <vt:lpstr>Lessons from the Field…What Pioneering Practices Have Taught Us</vt:lpstr>
      <vt:lpstr>Our Process </vt:lpstr>
      <vt:lpstr>The assumption</vt:lpstr>
      <vt:lpstr>The Theory…</vt:lpstr>
      <vt:lpstr>And thinking further…</vt:lpstr>
      <vt:lpstr>Case Study:  The Children’s Clinic</vt:lpstr>
      <vt:lpstr>How do I Find it?  Our First Step</vt:lpstr>
      <vt:lpstr>Initial Goals</vt:lpstr>
      <vt:lpstr>Adjusted risk for suspected developmental delay</vt:lpstr>
      <vt:lpstr>Domain-specific developmental risk by Maternal ACE exposure</vt:lpstr>
      <vt:lpstr>Dose response relationship between Maternal ACE and risk for suspected developmental delay</vt:lpstr>
      <vt:lpstr>Parental ACEs and Behavioral Outcomes</vt:lpstr>
      <vt:lpstr>Parental ACEs and Health Outcomes</vt:lpstr>
      <vt:lpstr>Parental ACEs and Utilization Patterns</vt:lpstr>
      <vt:lpstr>Stories from the literature – why parent trauma matters…</vt:lpstr>
      <vt:lpstr>What it’s been like</vt:lpstr>
      <vt:lpstr>Disclaimer…</vt:lpstr>
      <vt:lpstr>The Angry Mom</vt:lpstr>
      <vt:lpstr>Understanding Developmental Stages</vt:lpstr>
      <vt:lpstr>Punchlines</vt:lpstr>
      <vt:lpstr>The worst clinical visit I’ve ever had…</vt:lpstr>
      <vt:lpstr>After the shock wore off…</vt:lpstr>
      <vt:lpstr>“It's hard to get enough of something that almost works.” - V. Fellitti</vt:lpstr>
      <vt:lpstr>And the next visit?</vt:lpstr>
      <vt:lpstr>The Quietly Failing Teen</vt:lpstr>
      <vt:lpstr>What if…</vt:lpstr>
      <vt:lpstr>Factors in Resiliency:  The 7 C’s</vt:lpstr>
      <vt:lpstr>Addressing Some of the 7 C’s</vt:lpstr>
      <vt:lpstr>Punchlines</vt:lpstr>
      <vt:lpstr>So now what?</vt:lpstr>
      <vt:lpstr>Altering our view of screening tools</vt:lpstr>
      <vt:lpstr>Screening Tools and Recommendations</vt:lpstr>
      <vt:lpstr>Integrated Screening Model</vt:lpstr>
      <vt:lpstr>Expanding on the purpose of screening tools</vt:lpstr>
      <vt:lpstr>PowerPoint Presentation</vt:lpstr>
      <vt:lpstr>Public Health Approach to ACE Assessments</vt:lpstr>
      <vt:lpstr>Our Integrated Response</vt:lpstr>
      <vt:lpstr>PowerPoint Presentation</vt:lpstr>
      <vt:lpstr>Redefining Our Role &amp; Goal:  Understanding the “Righting Reflex”</vt:lpstr>
      <vt:lpstr>Creating a Culture of Safety…and a Space to Heal</vt:lpstr>
      <vt:lpstr>Initiating the Conversation to Help Patients Understand their own Experiences</vt:lpstr>
      <vt:lpstr>Universal Resilience Interventions</vt:lpstr>
      <vt:lpstr>Resilience Curriculum</vt:lpstr>
      <vt:lpstr>Circle of Support…an example</vt:lpstr>
      <vt:lpstr>Another Example:  Self-Care</vt:lpstr>
      <vt:lpstr>Expanding our Assessment for Kids at Risk</vt:lpstr>
      <vt:lpstr>Expanded workflow / clinical response</vt:lpstr>
      <vt:lpstr>But…</vt:lpstr>
      <vt:lpstr>Potential Programs that Work</vt:lpstr>
      <vt:lpstr>Public Health / Community Interventions</vt:lpstr>
      <vt:lpstr>Parenting Interventions with Good Evidence</vt:lpstr>
      <vt:lpstr>Looking to the future…</vt:lpstr>
      <vt:lpstr>Kindergarten Readiness</vt:lpstr>
      <vt:lpstr>Stories that still need to be told…our next research questions:</vt:lpstr>
      <vt:lpstr>Implications for primary care: The thoughts that keep me up at night…</vt:lpstr>
      <vt:lpstr>How else can we apply these learnings to prevention?</vt:lpstr>
      <vt:lpstr>The Ultimate (short term) Outcome</vt:lpstr>
      <vt:lpstr>The future…</vt:lpstr>
      <vt:lpstr>From Nadine Burke-Harris:  Where do you want to be in 30 years?</vt:lpstr>
      <vt:lpstr>PowerPoint Presentation</vt:lpstr>
      <vt:lpstr>Selected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RJ Gillespie</dc:creator>
  <cp:lastModifiedBy>Janelle Kistler</cp:lastModifiedBy>
  <cp:revision>7</cp:revision>
  <dcterms:created xsi:type="dcterms:W3CDTF">2020-02-26T03:38:05Z</dcterms:created>
  <dcterms:modified xsi:type="dcterms:W3CDTF">2020-02-27T04:13:04Z</dcterms:modified>
</cp:coreProperties>
</file>