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16"/>
  </p:notesMasterIdLst>
  <p:sldIdLst>
    <p:sldId id="256" r:id="rId2"/>
    <p:sldId id="269" r:id="rId3"/>
    <p:sldId id="257" r:id="rId4"/>
    <p:sldId id="262" r:id="rId5"/>
    <p:sldId id="258" r:id="rId6"/>
    <p:sldId id="259" r:id="rId7"/>
    <p:sldId id="264" r:id="rId8"/>
    <p:sldId id="260" r:id="rId9"/>
    <p:sldId id="265" r:id="rId10"/>
    <p:sldId id="263" r:id="rId11"/>
    <p:sldId id="261" r:id="rId12"/>
    <p:sldId id="266" r:id="rId13"/>
    <p:sldId id="267" r:id="rId14"/>
    <p:sldId id="268" r:id="rId15"/>
  </p:sldIdLst>
  <p:sldSz cx="9144000" cy="6858000" type="screen4x3"/>
  <p:notesSz cx="6858000" cy="9144000"/>
  <p:defaultText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927"/>
    <p:restoredTop sz="69508" autoAdjust="0"/>
  </p:normalViewPr>
  <p:slideViewPr>
    <p:cSldViewPr>
      <p:cViewPr varScale="1">
        <p:scale>
          <a:sx n="76" d="100"/>
          <a:sy n="76" d="100"/>
        </p:scale>
        <p:origin x="2832" y="19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_tradnl"/>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D00DA44-4A8B-4460-9E41-C887C0A89BCC}" type="datetimeFigureOut">
              <a:rPr lang="es-ES_tradnl" smtClean="0"/>
              <a:t>29/2/20</a:t>
            </a:fld>
            <a:endParaRPr lang="es-ES_tradnl"/>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_tradnl"/>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_tradnl"/>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_tradnl"/>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3FB4C17-9262-441C-A4F3-4B6492DEAF24}" type="slidenum">
              <a:rPr lang="es-ES_tradnl" smtClean="0"/>
              <a:t>‹#›</a:t>
            </a:fld>
            <a:endParaRPr lang="es-ES_tradnl"/>
          </a:p>
        </p:txBody>
      </p:sp>
    </p:spTree>
    <p:extLst>
      <p:ext uri="{BB962C8B-B14F-4D97-AF65-F5344CB8AC3E}">
        <p14:creationId xmlns:p14="http://schemas.microsoft.com/office/powerpoint/2010/main" val="28314727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a:t>Civil war</a:t>
            </a:r>
            <a:r>
              <a:rPr lang="en-US" baseline="0" dirty="0"/>
              <a:t>: resulted in thousands of civilian deaths, the destruction of entire villages, and the forced separation of thousands of children from their families</a:t>
            </a:r>
          </a:p>
          <a:p>
            <a:r>
              <a:rPr lang="en-US" b="1" baseline="0" dirty="0"/>
              <a:t>Disappeared children</a:t>
            </a:r>
            <a:r>
              <a:rPr lang="en-US" baseline="0" dirty="0"/>
              <a:t>: missing or abducted children during the war. Many of these children were placed in “Residential Institutions” (orphanages), placed in legal or de facto adoption. Fostering or Appropriation.  Instances of child trafficking. Some grew up in a military base—introduce story of Mauricio and </a:t>
            </a:r>
            <a:r>
              <a:rPr lang="en-US" baseline="0" dirty="0" err="1"/>
              <a:t>Amilcar</a:t>
            </a:r>
            <a:r>
              <a:rPr lang="en-US" baseline="0" dirty="0"/>
              <a:t>. </a:t>
            </a:r>
          </a:p>
          <a:p>
            <a:r>
              <a:rPr lang="en-US" baseline="0" dirty="0"/>
              <a:t>1994 families of the missing children founded the NGO </a:t>
            </a:r>
            <a:r>
              <a:rPr lang="en-US" baseline="0" dirty="0" err="1"/>
              <a:t>Asociacion</a:t>
            </a:r>
            <a:r>
              <a:rPr lang="en-US" baseline="0" dirty="0"/>
              <a:t> Pro-</a:t>
            </a:r>
            <a:r>
              <a:rPr lang="en-US" baseline="0" dirty="0" err="1"/>
              <a:t>Busqueda</a:t>
            </a:r>
            <a:r>
              <a:rPr lang="en-US" baseline="0" dirty="0"/>
              <a:t> de </a:t>
            </a:r>
            <a:r>
              <a:rPr lang="en-US" baseline="0" dirty="0" err="1"/>
              <a:t>Niñas</a:t>
            </a:r>
            <a:r>
              <a:rPr lang="en-US" baseline="0" dirty="0"/>
              <a:t> y </a:t>
            </a:r>
            <a:r>
              <a:rPr lang="en-US" baseline="0" dirty="0" err="1"/>
              <a:t>Niños</a:t>
            </a:r>
            <a:r>
              <a:rPr lang="en-US" baseline="0" dirty="0"/>
              <a:t> </a:t>
            </a:r>
            <a:r>
              <a:rPr lang="en-US" baseline="0" dirty="0" err="1"/>
              <a:t>Desaparecidos</a:t>
            </a:r>
            <a:r>
              <a:rPr lang="en-US" baseline="0" dirty="0"/>
              <a:t> (Association for the search of disappeared children). Through this organization, the lead author of the Prior Study was able to do field work. </a:t>
            </a:r>
          </a:p>
          <a:p>
            <a:r>
              <a:rPr lang="en-US" b="1" baseline="0" dirty="0"/>
              <a:t>Prior study </a:t>
            </a:r>
            <a:r>
              <a:rPr lang="en-US" baseline="0" dirty="0"/>
              <a:t>conducted between 2005-2009 in El Salvador. Focused on “identifying themes representative of the disappeared youths’ experiences with family separation and reunification.”</a:t>
            </a:r>
            <a:endParaRPr lang="es-ES_tradnl" dirty="0"/>
          </a:p>
        </p:txBody>
      </p:sp>
      <p:sp>
        <p:nvSpPr>
          <p:cNvPr id="4" name="Slide Number Placeholder 3"/>
          <p:cNvSpPr>
            <a:spLocks noGrp="1"/>
          </p:cNvSpPr>
          <p:nvPr>
            <p:ph type="sldNum" sz="quarter" idx="10"/>
          </p:nvPr>
        </p:nvSpPr>
        <p:spPr/>
        <p:txBody>
          <a:bodyPr/>
          <a:lstStyle/>
          <a:p>
            <a:fld id="{43FB4C17-9262-441C-A4F3-4B6492DEAF24}" type="slidenum">
              <a:rPr lang="es-ES_tradnl" smtClean="0"/>
              <a:t>3</a:t>
            </a:fld>
            <a:endParaRPr lang="es-ES_tradnl"/>
          </a:p>
        </p:txBody>
      </p:sp>
    </p:spTree>
    <p:extLst>
      <p:ext uri="{BB962C8B-B14F-4D97-AF65-F5344CB8AC3E}">
        <p14:creationId xmlns:p14="http://schemas.microsoft.com/office/powerpoint/2010/main" val="17490884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Pre-Disappearance:</a:t>
            </a:r>
            <a:r>
              <a:rPr lang="en-US" b="1" baseline="0" dirty="0"/>
              <a:t> </a:t>
            </a:r>
            <a:r>
              <a:rPr lang="en-US" b="0" baseline="0" dirty="0"/>
              <a:t>period before being separated. Usually highlights memories of a happier time as well as struggling through the war</a:t>
            </a:r>
          </a:p>
          <a:p>
            <a:r>
              <a:rPr lang="en-US" b="1" baseline="0" dirty="0"/>
              <a:t>Disappearance: </a:t>
            </a:r>
            <a:r>
              <a:rPr lang="en-US" b="0" baseline="0" dirty="0"/>
              <a:t>circumstances, the event, ripped away from family. Military raids, military forcibly taking away, parents placing children in orphanages to dedicate themselves to guerrilla, inability to care for child due to poverty</a:t>
            </a:r>
            <a:endParaRPr lang="en-US" b="1" baseline="0" dirty="0"/>
          </a:p>
          <a:p>
            <a:r>
              <a:rPr lang="en-US" b="1" baseline="0" dirty="0"/>
              <a:t>Separation: </a:t>
            </a:r>
            <a:r>
              <a:rPr lang="en-US" b="0" baseline="0" dirty="0"/>
              <a:t>the long term period of being separated. At this stage, “the youth has reached a relatively stable living arrangement” away from their biological parents or family (adoption, orphanage) Some faced continued separation—moving among several settings.</a:t>
            </a:r>
          </a:p>
          <a:p>
            <a:r>
              <a:rPr lang="en-US" b="1" baseline="0" dirty="0"/>
              <a:t>Searching:</a:t>
            </a:r>
            <a:r>
              <a:rPr lang="en-US" b="0" baseline="0" dirty="0"/>
              <a:t> Refers to “the desire to find’s one relatives or at least a willingness to be found”. Can be described as a turning point—away from separation toward reunion. </a:t>
            </a:r>
          </a:p>
          <a:p>
            <a:r>
              <a:rPr lang="en-US" b="1" baseline="0" dirty="0"/>
              <a:t>Reunion:</a:t>
            </a:r>
            <a:r>
              <a:rPr lang="en-US" b="0" baseline="0" dirty="0"/>
              <a:t> Festive atmosphere, emotional, challenging . “mirrors the disappearance in the sense that youth were thrust out of the family structures that they had created during the separation period” </a:t>
            </a:r>
          </a:p>
          <a:p>
            <a:r>
              <a:rPr lang="en-US" b="1" baseline="0" dirty="0"/>
              <a:t>Reunification: </a:t>
            </a:r>
            <a:r>
              <a:rPr lang="en-US" b="0" baseline="0" dirty="0"/>
              <a:t>long-term process, usually ongoing. Building a new family structure, reconstructing sense of identity</a:t>
            </a:r>
            <a:endParaRPr lang="es-ES_tradnl" b="1" dirty="0"/>
          </a:p>
        </p:txBody>
      </p:sp>
      <p:sp>
        <p:nvSpPr>
          <p:cNvPr id="4" name="Slide Number Placeholder 3"/>
          <p:cNvSpPr>
            <a:spLocks noGrp="1"/>
          </p:cNvSpPr>
          <p:nvPr>
            <p:ph type="sldNum" sz="quarter" idx="10"/>
          </p:nvPr>
        </p:nvSpPr>
        <p:spPr/>
        <p:txBody>
          <a:bodyPr/>
          <a:lstStyle/>
          <a:p>
            <a:fld id="{43FB4C17-9262-441C-A4F3-4B6492DEAF24}" type="slidenum">
              <a:rPr lang="es-ES_tradnl" smtClean="0"/>
              <a:t>4</a:t>
            </a:fld>
            <a:endParaRPr lang="es-ES_tradnl"/>
          </a:p>
        </p:txBody>
      </p:sp>
    </p:spTree>
    <p:extLst>
      <p:ext uri="{BB962C8B-B14F-4D97-AF65-F5344CB8AC3E}">
        <p14:creationId xmlns:p14="http://schemas.microsoft.com/office/powerpoint/2010/main" val="15399483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went back to the</a:t>
            </a:r>
            <a:r>
              <a:rPr lang="en-US" baseline="0" dirty="0"/>
              <a:t> interviews! This time we focused on analyzing the interviews of relatives, this included mom, dads, grandparents, aunts, and uncles. </a:t>
            </a:r>
            <a:endParaRPr lang="es-ES_tradnl" dirty="0"/>
          </a:p>
        </p:txBody>
      </p:sp>
      <p:sp>
        <p:nvSpPr>
          <p:cNvPr id="4" name="Slide Number Placeholder 3"/>
          <p:cNvSpPr>
            <a:spLocks noGrp="1"/>
          </p:cNvSpPr>
          <p:nvPr>
            <p:ph type="sldNum" sz="quarter" idx="10"/>
          </p:nvPr>
        </p:nvSpPr>
        <p:spPr/>
        <p:txBody>
          <a:bodyPr/>
          <a:lstStyle/>
          <a:p>
            <a:fld id="{43FB4C17-9262-441C-A4F3-4B6492DEAF24}" type="slidenum">
              <a:rPr lang="es-ES_tradnl" smtClean="0"/>
              <a:t>6</a:t>
            </a:fld>
            <a:endParaRPr lang="es-ES_tradnl"/>
          </a:p>
        </p:txBody>
      </p:sp>
    </p:spTree>
    <p:extLst>
      <p:ext uri="{BB962C8B-B14F-4D97-AF65-F5344CB8AC3E}">
        <p14:creationId xmlns:p14="http://schemas.microsoft.com/office/powerpoint/2010/main" val="31034952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reading and coding all interviews with the original 6 phases,</a:t>
            </a:r>
            <a:r>
              <a:rPr lang="en-US" baseline="0" dirty="0"/>
              <a:t> we found 4 emergent codes that cut across interviews.</a:t>
            </a:r>
          </a:p>
          <a:p>
            <a:r>
              <a:rPr lang="en-US" b="1" baseline="0" dirty="0"/>
              <a:t>Resiliency: </a:t>
            </a:r>
            <a:r>
              <a:rPr lang="en-US" b="0" baseline="0" dirty="0"/>
              <a:t>both in terms of surviving the war and in their search for their missing children</a:t>
            </a:r>
          </a:p>
          <a:p>
            <a:r>
              <a:rPr lang="en-US" b="1" baseline="0" dirty="0"/>
              <a:t>Faith: </a:t>
            </a:r>
            <a:r>
              <a:rPr lang="en-US" b="0" baseline="0" dirty="0"/>
              <a:t>invocation of God, faith in finding their children</a:t>
            </a:r>
          </a:p>
          <a:p>
            <a:r>
              <a:rPr lang="en-US" b="1" baseline="0" dirty="0"/>
              <a:t>Hopefulness vs. Despair:</a:t>
            </a:r>
            <a:r>
              <a:rPr lang="en-US" b="0" baseline="0" dirty="0"/>
              <a:t> game of tug-a-war. Emotions altered in some, while others had one. </a:t>
            </a:r>
          </a:p>
          <a:p>
            <a:r>
              <a:rPr lang="en-US" b="1" baseline="0" dirty="0"/>
              <a:t>Peace of Mind:</a:t>
            </a:r>
            <a:r>
              <a:rPr lang="en-US" b="0" baseline="0" dirty="0"/>
              <a:t> Usually achieved after reunion. Closure to that “ambiguous loss” </a:t>
            </a:r>
            <a:endParaRPr lang="es-ES_tradnl" b="1" dirty="0"/>
          </a:p>
        </p:txBody>
      </p:sp>
      <p:sp>
        <p:nvSpPr>
          <p:cNvPr id="4" name="Slide Number Placeholder 3"/>
          <p:cNvSpPr>
            <a:spLocks noGrp="1"/>
          </p:cNvSpPr>
          <p:nvPr>
            <p:ph type="sldNum" sz="quarter" idx="10"/>
          </p:nvPr>
        </p:nvSpPr>
        <p:spPr/>
        <p:txBody>
          <a:bodyPr/>
          <a:lstStyle/>
          <a:p>
            <a:fld id="{43FB4C17-9262-441C-A4F3-4B6492DEAF24}" type="slidenum">
              <a:rPr lang="es-ES_tradnl" smtClean="0"/>
              <a:t>7</a:t>
            </a:fld>
            <a:endParaRPr lang="es-ES_tradnl"/>
          </a:p>
        </p:txBody>
      </p:sp>
    </p:spTree>
    <p:extLst>
      <p:ext uri="{BB962C8B-B14F-4D97-AF65-F5344CB8AC3E}">
        <p14:creationId xmlns:p14="http://schemas.microsoft.com/office/powerpoint/2010/main" val="20054655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Plan: </a:t>
            </a:r>
            <a:r>
              <a:rPr lang="en-US" b="0" dirty="0"/>
              <a:t>go</a:t>
            </a:r>
            <a:r>
              <a:rPr lang="en-US" b="0" baseline="0" dirty="0"/>
              <a:t> over the phases in each scenario; highlight differences and similarities </a:t>
            </a:r>
            <a:endParaRPr lang="es-ES_tradnl" b="1" dirty="0"/>
          </a:p>
        </p:txBody>
      </p:sp>
      <p:sp>
        <p:nvSpPr>
          <p:cNvPr id="4" name="Slide Number Placeholder 3"/>
          <p:cNvSpPr>
            <a:spLocks noGrp="1"/>
          </p:cNvSpPr>
          <p:nvPr>
            <p:ph type="sldNum" sz="quarter" idx="10"/>
          </p:nvPr>
        </p:nvSpPr>
        <p:spPr/>
        <p:txBody>
          <a:bodyPr/>
          <a:lstStyle/>
          <a:p>
            <a:fld id="{43FB4C17-9262-441C-A4F3-4B6492DEAF24}" type="slidenum">
              <a:rPr lang="es-ES_tradnl" smtClean="0"/>
              <a:t>8</a:t>
            </a:fld>
            <a:endParaRPr lang="es-ES_tradnl"/>
          </a:p>
        </p:txBody>
      </p:sp>
    </p:spTree>
    <p:extLst>
      <p:ext uri="{BB962C8B-B14F-4D97-AF65-F5344CB8AC3E}">
        <p14:creationId xmlns:p14="http://schemas.microsoft.com/office/powerpoint/2010/main" val="33310677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Recall bias: memories of</a:t>
            </a:r>
            <a:r>
              <a:rPr lang="en-US" baseline="0" dirty="0"/>
              <a:t> pre-war, war, and reunion; asked to recall traumatic experiences and events that happened years prior</a:t>
            </a:r>
          </a:p>
          <a:p>
            <a:r>
              <a:rPr lang="en-US" baseline="0" dirty="0"/>
              <a:t>Sample size: small, and also selected from one org. Did not include outside cases, like those in the US</a:t>
            </a:r>
          </a:p>
          <a:p>
            <a:r>
              <a:rPr lang="en-US" dirty="0"/>
              <a:t>Generalizability:</a:t>
            </a:r>
            <a:r>
              <a:rPr lang="en-US" baseline="0" dirty="0"/>
              <a:t> Research happened in the 80’s and the sample was from families connected to Pro-</a:t>
            </a:r>
            <a:r>
              <a:rPr lang="en-US" baseline="0" dirty="0" err="1"/>
              <a:t>Busqueda</a:t>
            </a:r>
            <a:r>
              <a:rPr lang="en-US" baseline="0" dirty="0"/>
              <a:t> in El Salvador. Extreme example.</a:t>
            </a:r>
            <a:endParaRPr lang="es-ES_tradnl" dirty="0"/>
          </a:p>
        </p:txBody>
      </p:sp>
      <p:sp>
        <p:nvSpPr>
          <p:cNvPr id="4" name="Slide Number Placeholder 3"/>
          <p:cNvSpPr>
            <a:spLocks noGrp="1"/>
          </p:cNvSpPr>
          <p:nvPr>
            <p:ph type="sldNum" sz="quarter" idx="10"/>
          </p:nvPr>
        </p:nvSpPr>
        <p:spPr/>
        <p:txBody>
          <a:bodyPr/>
          <a:lstStyle/>
          <a:p>
            <a:fld id="{43FB4C17-9262-441C-A4F3-4B6492DEAF24}" type="slidenum">
              <a:rPr lang="es-ES_tradnl" smtClean="0"/>
              <a:t>10</a:t>
            </a:fld>
            <a:endParaRPr lang="es-ES_tradnl"/>
          </a:p>
        </p:txBody>
      </p:sp>
    </p:spTree>
    <p:extLst>
      <p:ext uri="{BB962C8B-B14F-4D97-AF65-F5344CB8AC3E}">
        <p14:creationId xmlns:p14="http://schemas.microsoft.com/office/powerpoint/2010/main" val="31925035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Comment on each</a:t>
            </a:r>
            <a:endParaRPr lang="es-ES_tradnl" dirty="0"/>
          </a:p>
        </p:txBody>
      </p:sp>
      <p:sp>
        <p:nvSpPr>
          <p:cNvPr id="4" name="Slide Number Placeholder 3"/>
          <p:cNvSpPr>
            <a:spLocks noGrp="1"/>
          </p:cNvSpPr>
          <p:nvPr>
            <p:ph type="sldNum" sz="quarter" idx="10"/>
          </p:nvPr>
        </p:nvSpPr>
        <p:spPr/>
        <p:txBody>
          <a:bodyPr/>
          <a:lstStyle/>
          <a:p>
            <a:fld id="{43FB4C17-9262-441C-A4F3-4B6492DEAF24}" type="slidenum">
              <a:rPr lang="es-ES_tradnl" smtClean="0"/>
              <a:t>12</a:t>
            </a:fld>
            <a:endParaRPr lang="es-ES_tradnl"/>
          </a:p>
        </p:txBody>
      </p:sp>
    </p:spTree>
    <p:extLst>
      <p:ext uri="{BB962C8B-B14F-4D97-AF65-F5344CB8AC3E}">
        <p14:creationId xmlns:p14="http://schemas.microsoft.com/office/powerpoint/2010/main" val="8017511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of</a:t>
            </a:r>
            <a:r>
              <a:rPr lang="en-US" baseline="0" dirty="0"/>
              <a:t> 2/8, there has now been 435 solved cases</a:t>
            </a:r>
            <a:endParaRPr lang="es-ES_tradnl" dirty="0"/>
          </a:p>
        </p:txBody>
      </p:sp>
      <p:sp>
        <p:nvSpPr>
          <p:cNvPr id="4" name="Slide Number Placeholder 3"/>
          <p:cNvSpPr>
            <a:spLocks noGrp="1"/>
          </p:cNvSpPr>
          <p:nvPr>
            <p:ph type="sldNum" sz="quarter" idx="10"/>
          </p:nvPr>
        </p:nvSpPr>
        <p:spPr/>
        <p:txBody>
          <a:bodyPr/>
          <a:lstStyle/>
          <a:p>
            <a:fld id="{43FB4C17-9262-441C-A4F3-4B6492DEAF24}" type="slidenum">
              <a:rPr lang="es-ES_tradnl" smtClean="0"/>
              <a:t>13</a:t>
            </a:fld>
            <a:endParaRPr lang="es-ES_tradnl"/>
          </a:p>
        </p:txBody>
      </p:sp>
    </p:spTree>
    <p:extLst>
      <p:ext uri="{BB962C8B-B14F-4D97-AF65-F5344CB8AC3E}">
        <p14:creationId xmlns:p14="http://schemas.microsoft.com/office/powerpoint/2010/main" val="1475120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a:t>Click to edit Master title style</a:t>
            </a:r>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FCBE423C-7D04-4DCD-9E33-ADB88B5B60EA}" type="datetimeFigureOut">
              <a:rPr lang="es-ES_tradnl" smtClean="0"/>
              <a:t>29/2/20</a:t>
            </a:fld>
            <a:endParaRPr lang="es-ES_tradnl"/>
          </a:p>
        </p:txBody>
      </p:sp>
      <p:sp>
        <p:nvSpPr>
          <p:cNvPr id="19" name="Footer Placeholder 18"/>
          <p:cNvSpPr>
            <a:spLocks noGrp="1"/>
          </p:cNvSpPr>
          <p:nvPr>
            <p:ph type="ftr" sz="quarter" idx="11"/>
          </p:nvPr>
        </p:nvSpPr>
        <p:spPr/>
        <p:txBody>
          <a:bodyPr/>
          <a:lstStyle/>
          <a:p>
            <a:endParaRPr lang="es-ES_tradnl"/>
          </a:p>
        </p:txBody>
      </p:sp>
      <p:sp>
        <p:nvSpPr>
          <p:cNvPr id="27" name="Slide Number Placeholder 26"/>
          <p:cNvSpPr>
            <a:spLocks noGrp="1"/>
          </p:cNvSpPr>
          <p:nvPr>
            <p:ph type="sldNum" sz="quarter" idx="12"/>
          </p:nvPr>
        </p:nvSpPr>
        <p:spPr/>
        <p:txBody>
          <a:bodyPr/>
          <a:lstStyle/>
          <a:p>
            <a:fld id="{CD1D28BC-E7E8-4FCC-8734-6C8483F34344}" type="slidenum">
              <a:rPr lang="es-ES_tradnl" smtClean="0"/>
              <a:t>‹#›</a:t>
            </a:fld>
            <a:endParaRPr lang="es-ES_tradnl"/>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CBE423C-7D04-4DCD-9E33-ADB88B5B60EA}" type="datetimeFigureOut">
              <a:rPr lang="es-ES_tradnl" smtClean="0"/>
              <a:t>29/2/20</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CD1D28BC-E7E8-4FCC-8734-6C8483F34344}" type="slidenum">
              <a:rPr lang="es-ES_tradnl" smtClean="0"/>
              <a:t>‹#›</a:t>
            </a:fld>
            <a:endParaRPr lang="es-ES_trad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CBE423C-7D04-4DCD-9E33-ADB88B5B60EA}" type="datetimeFigureOut">
              <a:rPr lang="es-ES_tradnl" smtClean="0"/>
              <a:t>29/2/20</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CD1D28BC-E7E8-4FCC-8734-6C8483F34344}" type="slidenum">
              <a:rPr lang="es-ES_tradnl" smtClean="0"/>
              <a:t>‹#›</a:t>
            </a:fld>
            <a:endParaRPr lang="es-ES_trad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CBE423C-7D04-4DCD-9E33-ADB88B5B60EA}" type="datetimeFigureOut">
              <a:rPr lang="es-ES_tradnl" smtClean="0"/>
              <a:t>29/2/20</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CD1D28BC-E7E8-4FCC-8734-6C8483F34344}" type="slidenum">
              <a:rPr lang="es-ES_tradnl" smtClean="0"/>
              <a:t>‹#›</a:t>
            </a:fld>
            <a:endParaRPr lang="es-ES_trad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a:t>Click to edit Master title style</a:t>
            </a:r>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FCBE423C-7D04-4DCD-9E33-ADB88B5B60EA}" type="datetimeFigureOut">
              <a:rPr lang="es-ES_tradnl" smtClean="0"/>
              <a:t>29/2/20</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CD1D28BC-E7E8-4FCC-8734-6C8483F34344}" type="slidenum">
              <a:rPr lang="es-ES_tradnl" smtClean="0"/>
              <a:t>‹#›</a:t>
            </a:fld>
            <a:endParaRPr lang="es-ES_tradnl"/>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FCBE423C-7D04-4DCD-9E33-ADB88B5B60EA}" type="datetimeFigureOut">
              <a:rPr lang="es-ES_tradnl" smtClean="0"/>
              <a:t>29/2/20</a:t>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CD1D28BC-E7E8-4FCC-8734-6C8483F34344}" type="slidenum">
              <a:rPr lang="es-ES_tradnl" smtClean="0"/>
              <a:t>‹#›</a:t>
            </a:fld>
            <a:endParaRPr lang="es-ES_trad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FCBE423C-7D04-4DCD-9E33-ADB88B5B60EA}" type="datetimeFigureOut">
              <a:rPr lang="es-ES_tradnl" smtClean="0"/>
              <a:t>29/2/20</a:t>
            </a:fld>
            <a:endParaRPr lang="es-ES_tradnl"/>
          </a:p>
        </p:txBody>
      </p:sp>
      <p:sp>
        <p:nvSpPr>
          <p:cNvPr id="8" name="Footer Placeholder 7"/>
          <p:cNvSpPr>
            <a:spLocks noGrp="1"/>
          </p:cNvSpPr>
          <p:nvPr>
            <p:ph type="ftr" sz="quarter" idx="11"/>
          </p:nvPr>
        </p:nvSpPr>
        <p:spPr/>
        <p:txBody>
          <a:bodyPr/>
          <a:lstStyle/>
          <a:p>
            <a:endParaRPr lang="es-ES_tradnl"/>
          </a:p>
        </p:txBody>
      </p:sp>
      <p:sp>
        <p:nvSpPr>
          <p:cNvPr id="9" name="Slide Number Placeholder 8"/>
          <p:cNvSpPr>
            <a:spLocks noGrp="1"/>
          </p:cNvSpPr>
          <p:nvPr>
            <p:ph type="sldNum" sz="quarter" idx="12"/>
          </p:nvPr>
        </p:nvSpPr>
        <p:spPr/>
        <p:txBody>
          <a:bodyPr/>
          <a:lstStyle/>
          <a:p>
            <a:fld id="{CD1D28BC-E7E8-4FCC-8734-6C8483F34344}" type="slidenum">
              <a:rPr lang="es-ES_tradnl" smtClean="0"/>
              <a:t>‹#›</a:t>
            </a:fld>
            <a:endParaRPr lang="es-ES_trad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a:t>Click to edit Master title style</a:t>
            </a:r>
          </a:p>
        </p:txBody>
      </p:sp>
      <p:sp>
        <p:nvSpPr>
          <p:cNvPr id="7" name="Date Placeholder 6"/>
          <p:cNvSpPr>
            <a:spLocks noGrp="1"/>
          </p:cNvSpPr>
          <p:nvPr>
            <p:ph type="dt" sz="half" idx="10"/>
          </p:nvPr>
        </p:nvSpPr>
        <p:spPr/>
        <p:txBody>
          <a:bodyPr/>
          <a:lstStyle/>
          <a:p>
            <a:fld id="{FCBE423C-7D04-4DCD-9E33-ADB88B5B60EA}" type="datetimeFigureOut">
              <a:rPr lang="es-ES_tradnl" smtClean="0"/>
              <a:t>29/2/20</a:t>
            </a:fld>
            <a:endParaRPr lang="es-ES_tradnl"/>
          </a:p>
        </p:txBody>
      </p:sp>
      <p:sp>
        <p:nvSpPr>
          <p:cNvPr id="8" name="Slide Number Placeholder 7"/>
          <p:cNvSpPr>
            <a:spLocks noGrp="1"/>
          </p:cNvSpPr>
          <p:nvPr>
            <p:ph type="sldNum" sz="quarter" idx="11"/>
          </p:nvPr>
        </p:nvSpPr>
        <p:spPr/>
        <p:txBody>
          <a:bodyPr/>
          <a:lstStyle/>
          <a:p>
            <a:fld id="{CD1D28BC-E7E8-4FCC-8734-6C8483F34344}" type="slidenum">
              <a:rPr lang="es-ES_tradnl" smtClean="0"/>
              <a:t>‹#›</a:t>
            </a:fld>
            <a:endParaRPr lang="es-ES_tradnl"/>
          </a:p>
        </p:txBody>
      </p:sp>
      <p:sp>
        <p:nvSpPr>
          <p:cNvPr id="9" name="Footer Placeholder 8"/>
          <p:cNvSpPr>
            <a:spLocks noGrp="1"/>
          </p:cNvSpPr>
          <p:nvPr>
            <p:ph type="ftr" sz="quarter" idx="12"/>
          </p:nvPr>
        </p:nvSpPr>
        <p:spPr/>
        <p:txBody>
          <a:bodyPr/>
          <a:lstStyle/>
          <a:p>
            <a:endParaRPr lang="es-ES_trad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BE423C-7D04-4DCD-9E33-ADB88B5B60EA}" type="datetimeFigureOut">
              <a:rPr lang="es-ES_tradnl" smtClean="0"/>
              <a:t>29/2/20</a:t>
            </a:fld>
            <a:endParaRPr lang="es-ES_tradnl"/>
          </a:p>
        </p:txBody>
      </p:sp>
      <p:sp>
        <p:nvSpPr>
          <p:cNvPr id="3" name="Footer Placeholder 2"/>
          <p:cNvSpPr>
            <a:spLocks noGrp="1"/>
          </p:cNvSpPr>
          <p:nvPr>
            <p:ph type="ftr" sz="quarter" idx="11"/>
          </p:nvPr>
        </p:nvSpPr>
        <p:spPr/>
        <p:txBody>
          <a:bodyPr/>
          <a:lstStyle/>
          <a:p>
            <a:endParaRPr lang="es-ES_tradnl"/>
          </a:p>
        </p:txBody>
      </p:sp>
      <p:sp>
        <p:nvSpPr>
          <p:cNvPr id="4" name="Slide Number Placeholder 3"/>
          <p:cNvSpPr>
            <a:spLocks noGrp="1"/>
          </p:cNvSpPr>
          <p:nvPr>
            <p:ph type="sldNum" sz="quarter" idx="12"/>
          </p:nvPr>
        </p:nvSpPr>
        <p:spPr/>
        <p:txBody>
          <a:bodyPr/>
          <a:lstStyle/>
          <a:p>
            <a:fld id="{CD1D28BC-E7E8-4FCC-8734-6C8483F34344}" type="slidenum">
              <a:rPr lang="es-ES_tradnl" smtClean="0"/>
              <a:t>‹#›</a:t>
            </a:fld>
            <a:endParaRPr lang="es-ES_trad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a:t>Click to edit Master title style</a:t>
            </a:r>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FCBE423C-7D04-4DCD-9E33-ADB88B5B60EA}" type="datetimeFigureOut">
              <a:rPr lang="es-ES_tradnl" smtClean="0"/>
              <a:t>29/2/20</a:t>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a:xfrm>
            <a:off x="8156448" y="6422064"/>
            <a:ext cx="762000" cy="365125"/>
          </a:xfrm>
        </p:spPr>
        <p:txBody>
          <a:bodyPr/>
          <a:lstStyle/>
          <a:p>
            <a:fld id="{CD1D28BC-E7E8-4FCC-8734-6C8483F34344}" type="slidenum">
              <a:rPr lang="es-ES_tradnl" smtClean="0"/>
              <a:t>‹#›</a:t>
            </a:fld>
            <a:endParaRPr lang="es-ES_trad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a:t>Click to edit Master title style</a:t>
            </a:r>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FCBE423C-7D04-4DCD-9E33-ADB88B5B60EA}" type="datetimeFigureOut">
              <a:rPr lang="es-ES_tradnl" smtClean="0"/>
              <a:t>29/2/20</a:t>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CD1D28BC-E7E8-4FCC-8734-6C8483F34344}" type="slidenum">
              <a:rPr lang="es-ES_tradnl" smtClean="0"/>
              <a:t>‹#›</a:t>
            </a:fld>
            <a:endParaRPr lang="es-ES_trad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a:t>Click to edit Master title style</a:t>
            </a:r>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FCBE423C-7D04-4DCD-9E33-ADB88B5B60EA}" type="datetimeFigureOut">
              <a:rPr lang="es-ES_tradnl" smtClean="0"/>
              <a:t>29/2/20</a:t>
            </a:fld>
            <a:endParaRPr lang="es-ES_tradnl"/>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s-ES_tradnl"/>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CD1D28BC-E7E8-4FCC-8734-6C8483F34344}" type="slidenum">
              <a:rPr lang="es-ES_tradnl" smtClean="0"/>
              <a:t>‹#›</a:t>
            </a:fld>
            <a:endParaRPr lang="es-ES_tradnl"/>
          </a:p>
        </p:txBody>
      </p:sp>
    </p:spTree>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hyperlink" Target="mailto:ebarnert@ucla.mednet.edu"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953126"/>
            <a:ext cx="8077200" cy="2209800"/>
          </a:xfrm>
        </p:spPr>
        <p:txBody>
          <a:bodyPr>
            <a:noAutofit/>
          </a:bodyPr>
          <a:lstStyle/>
          <a:p>
            <a:pPr algn="ctr"/>
            <a:r>
              <a:rPr lang="en-US" sz="3200" b="1" dirty="0">
                <a:solidFill>
                  <a:schemeClr val="tx1"/>
                </a:solidFill>
              </a:rPr>
              <a:t>Family Separation and Reunification from the Perspectives of Adult Family Members of the “Disappeared” Children of El Salvador </a:t>
            </a:r>
            <a:endParaRPr lang="es-ES_tradnl" sz="3200" dirty="0">
              <a:solidFill>
                <a:schemeClr val="tx1"/>
              </a:solidFill>
            </a:endParaRPr>
          </a:p>
        </p:txBody>
      </p:sp>
      <p:sp>
        <p:nvSpPr>
          <p:cNvPr id="3" name="Subtitle 2"/>
          <p:cNvSpPr>
            <a:spLocks noGrp="1"/>
          </p:cNvSpPr>
          <p:nvPr>
            <p:ph type="subTitle" idx="1"/>
          </p:nvPr>
        </p:nvSpPr>
        <p:spPr>
          <a:xfrm>
            <a:off x="914400" y="4267200"/>
            <a:ext cx="8153400" cy="1524000"/>
          </a:xfrm>
        </p:spPr>
        <p:txBody>
          <a:bodyPr>
            <a:normAutofit/>
          </a:bodyPr>
          <a:lstStyle/>
          <a:p>
            <a:endParaRPr lang="en-US" sz="2800" dirty="0">
              <a:solidFill>
                <a:schemeClr val="tx1"/>
              </a:solidFill>
            </a:endParaRPr>
          </a:p>
          <a:p>
            <a:pPr algn="ctr"/>
            <a:r>
              <a:rPr lang="en-US" sz="2800" dirty="0"/>
              <a:t>Elizabeth Barnert MD, MPH, MS</a:t>
            </a:r>
            <a:endParaRPr lang="es-ES_tradnl" sz="2800" dirty="0"/>
          </a:p>
          <a:p>
            <a:pPr algn="ctr"/>
            <a:r>
              <a:rPr lang="es-ES_tradnl" sz="2800" dirty="0"/>
              <a:t>  </a:t>
            </a:r>
            <a:r>
              <a:rPr lang="es-ES_tradnl" sz="2800" dirty="0" err="1"/>
              <a:t>Department</a:t>
            </a:r>
            <a:r>
              <a:rPr lang="es-ES_tradnl" sz="2800" dirty="0"/>
              <a:t> of </a:t>
            </a:r>
            <a:r>
              <a:rPr lang="es-ES_tradnl" sz="2800" dirty="0" err="1"/>
              <a:t>Pediatrics</a:t>
            </a:r>
            <a:r>
              <a:rPr lang="es-ES_tradnl" sz="2800" dirty="0"/>
              <a:t>, UCLA	</a:t>
            </a:r>
            <a:endParaRPr lang="en-US" sz="2800" baseline="30000" dirty="0"/>
          </a:p>
        </p:txBody>
      </p:sp>
      <p:pic>
        <p:nvPicPr>
          <p:cNvPr id="5" name="Imagen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7315200" y="185939"/>
            <a:ext cx="1447800" cy="1562956"/>
          </a:xfrm>
          <a:prstGeom prst="rect">
            <a:avLst/>
          </a:prstGeom>
          <a:solidFill>
            <a:schemeClr val="accent1"/>
          </a:solidFill>
          <a:ln/>
          <a:extLst>
            <a:ext uri="{91240B29-F687-4F45-9708-019B960494DF}">
              <a14:hiddenLine xmlns:a14="http://schemas.microsoft.com/office/drawing/2010/main" w="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8" name="Picture 10618" descr="ucla-se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55341"/>
            <a:ext cx="1889764" cy="1889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980931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Limitations</a:t>
            </a:r>
            <a:endParaRPr lang="es-ES_tradnl" dirty="0"/>
          </a:p>
        </p:txBody>
      </p:sp>
      <p:sp>
        <p:nvSpPr>
          <p:cNvPr id="3" name="Content Placeholder 2"/>
          <p:cNvSpPr>
            <a:spLocks noGrp="1"/>
          </p:cNvSpPr>
          <p:nvPr>
            <p:ph idx="1"/>
          </p:nvPr>
        </p:nvSpPr>
        <p:spPr/>
        <p:txBody>
          <a:bodyPr/>
          <a:lstStyle/>
          <a:p>
            <a:r>
              <a:rPr lang="en-US" dirty="0"/>
              <a:t>Recall bias </a:t>
            </a:r>
          </a:p>
          <a:p>
            <a:r>
              <a:rPr lang="en-US" dirty="0"/>
              <a:t>Sample size</a:t>
            </a:r>
          </a:p>
          <a:p>
            <a:pPr lvl="1"/>
            <a:r>
              <a:rPr lang="en-US" dirty="0"/>
              <a:t>Adoptive Parents</a:t>
            </a:r>
          </a:p>
          <a:p>
            <a:r>
              <a:rPr lang="en-US" dirty="0"/>
              <a:t> Limited generalizability</a:t>
            </a:r>
            <a:endParaRPr lang="es-ES_tradnl" dirty="0"/>
          </a:p>
        </p:txBody>
      </p:sp>
    </p:spTree>
    <p:extLst>
      <p:ext uri="{BB962C8B-B14F-4D97-AF65-F5344CB8AC3E}">
        <p14:creationId xmlns:p14="http://schemas.microsoft.com/office/powerpoint/2010/main" val="33519652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a:t>
            </a:r>
            <a:endParaRPr lang="es-ES_tradnl" dirty="0"/>
          </a:p>
        </p:txBody>
      </p:sp>
      <p:sp>
        <p:nvSpPr>
          <p:cNvPr id="3" name="Content Placeholder 2"/>
          <p:cNvSpPr>
            <a:spLocks noGrp="1"/>
          </p:cNvSpPr>
          <p:nvPr>
            <p:ph idx="1"/>
          </p:nvPr>
        </p:nvSpPr>
        <p:spPr/>
        <p:txBody>
          <a:bodyPr/>
          <a:lstStyle/>
          <a:p>
            <a:r>
              <a:rPr lang="en-US" dirty="0"/>
              <a:t>For family members of the disappeared, separation and reunification was a challenging, painful, long-term process</a:t>
            </a:r>
          </a:p>
          <a:p>
            <a:r>
              <a:rPr lang="en-US" dirty="0"/>
              <a:t>Whenever possible, prevention of family separation is warranted </a:t>
            </a:r>
          </a:p>
          <a:p>
            <a:r>
              <a:rPr lang="en-US" dirty="0"/>
              <a:t>Continued psycho-social supports during separation and reunification may enhance family members’ well-being</a:t>
            </a:r>
            <a:endParaRPr lang="es-ES_tradnl" dirty="0"/>
          </a:p>
        </p:txBody>
      </p:sp>
    </p:spTree>
    <p:extLst>
      <p:ext uri="{BB962C8B-B14F-4D97-AF65-F5344CB8AC3E}">
        <p14:creationId xmlns:p14="http://schemas.microsoft.com/office/powerpoint/2010/main" val="27126158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a:t>
            </a:r>
            <a:endParaRPr lang="es-ES_tradnl" dirty="0"/>
          </a:p>
        </p:txBody>
      </p:sp>
      <p:sp>
        <p:nvSpPr>
          <p:cNvPr id="3" name="Content Placeholder 2"/>
          <p:cNvSpPr>
            <a:spLocks noGrp="1"/>
          </p:cNvSpPr>
          <p:nvPr>
            <p:ph idx="1"/>
          </p:nvPr>
        </p:nvSpPr>
        <p:spPr/>
        <p:txBody>
          <a:bodyPr>
            <a:normAutofit/>
          </a:bodyPr>
          <a:lstStyle/>
          <a:p>
            <a:r>
              <a:rPr lang="en-US" altLang="es-ES_tradnl" dirty="0">
                <a:latin typeface="Arial" pitchFamily="34" charset="0"/>
                <a:cs typeface="Arial" pitchFamily="34" charset="0"/>
              </a:rPr>
              <a:t>Separation of children from their biological parents through:</a:t>
            </a:r>
          </a:p>
          <a:p>
            <a:pPr lvl="1"/>
            <a:r>
              <a:rPr lang="en-US" altLang="es-ES_tradnl" dirty="0">
                <a:latin typeface="Arial" pitchFamily="34" charset="0"/>
                <a:cs typeface="Arial" pitchFamily="34" charset="0"/>
              </a:rPr>
              <a:t>Immigration</a:t>
            </a:r>
          </a:p>
          <a:p>
            <a:pPr lvl="1"/>
            <a:r>
              <a:rPr lang="en-US" altLang="es-ES_tradnl" dirty="0">
                <a:latin typeface="Arial" pitchFamily="34" charset="0"/>
                <a:cs typeface="Arial" pitchFamily="34" charset="0"/>
              </a:rPr>
              <a:t>Incarceration</a:t>
            </a:r>
          </a:p>
          <a:p>
            <a:pPr lvl="1"/>
            <a:r>
              <a:rPr lang="en-US" altLang="es-ES_tradnl" dirty="0">
                <a:latin typeface="Arial" pitchFamily="34" charset="0"/>
                <a:cs typeface="Arial" pitchFamily="34" charset="0"/>
              </a:rPr>
              <a:t>Foster Care</a:t>
            </a:r>
          </a:p>
          <a:p>
            <a:pPr lvl="1"/>
            <a:r>
              <a:rPr lang="en-US" altLang="es-ES_tradnl" dirty="0">
                <a:latin typeface="Arial" pitchFamily="34" charset="0"/>
                <a:cs typeface="Arial" pitchFamily="34" charset="0"/>
              </a:rPr>
              <a:t>War</a:t>
            </a:r>
          </a:p>
          <a:p>
            <a:endParaRPr lang="en-US" altLang="es-ES_tradnl" dirty="0">
              <a:latin typeface="Arial" pitchFamily="34" charset="0"/>
              <a:cs typeface="Arial"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4724400"/>
            <a:ext cx="2286000"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7999" y="4724400"/>
            <a:ext cx="2549433" cy="15491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000" y="4722610"/>
            <a:ext cx="2276475" cy="1550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50367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Acknowledgements  </a:t>
            </a:r>
            <a:endParaRPr lang="es-ES_tradnl" dirty="0"/>
          </a:p>
        </p:txBody>
      </p:sp>
      <p:sp>
        <p:nvSpPr>
          <p:cNvPr id="3" name="Content Placeholder 2"/>
          <p:cNvSpPr>
            <a:spLocks noGrp="1"/>
          </p:cNvSpPr>
          <p:nvPr>
            <p:ph sz="half" idx="1"/>
          </p:nvPr>
        </p:nvSpPr>
        <p:spPr>
          <a:xfrm>
            <a:off x="457200" y="1219200"/>
            <a:ext cx="6324600" cy="5410200"/>
          </a:xfrm>
        </p:spPr>
        <p:txBody>
          <a:bodyPr>
            <a:normAutofit/>
          </a:bodyPr>
          <a:lstStyle/>
          <a:p>
            <a:r>
              <a:rPr lang="en-US" dirty="0">
                <a:latin typeface="+mj-lt"/>
              </a:rPr>
              <a:t>Co-authors: Nathalie Lopez BS; Philippe </a:t>
            </a:r>
            <a:r>
              <a:rPr lang="en-US" dirty="0" err="1">
                <a:latin typeface="+mj-lt"/>
              </a:rPr>
              <a:t>Bourgous</a:t>
            </a:r>
            <a:r>
              <a:rPr lang="en-US" dirty="0">
                <a:latin typeface="+mj-lt"/>
              </a:rPr>
              <a:t> PhD; </a:t>
            </a:r>
            <a:r>
              <a:rPr lang="en-US" dirty="0" err="1">
                <a:latin typeface="+mj-lt"/>
              </a:rPr>
              <a:t>Gery</a:t>
            </a:r>
            <a:r>
              <a:rPr lang="en-US" dirty="0">
                <a:latin typeface="+mj-lt"/>
              </a:rPr>
              <a:t> Ryan, PhD; </a:t>
            </a:r>
            <a:r>
              <a:rPr lang="en-US">
                <a:latin typeface="+mj-lt"/>
              </a:rPr>
              <a:t>Paul Chung</a:t>
            </a:r>
            <a:r>
              <a:rPr lang="en-US" dirty="0">
                <a:latin typeface="+mj-lt"/>
              </a:rPr>
              <a:t>, MD, MS; </a:t>
            </a:r>
            <a:r>
              <a:rPr lang="en-US">
                <a:latin typeface="+mj-lt"/>
              </a:rPr>
              <a:t>Eric Stover, MA </a:t>
            </a:r>
            <a:endParaRPr lang="es-ES_tradnl" dirty="0">
              <a:latin typeface="+mj-lt"/>
            </a:endParaRPr>
          </a:p>
          <a:p>
            <a:r>
              <a:rPr lang="es-ES_tradnl" altLang="es-ES_tradnl" dirty="0">
                <a:latin typeface="+mj-lt"/>
                <a:ea typeface="Osaka" pitchFamily="-84" charset="-128"/>
              </a:rPr>
              <a:t>Asociación Pro-Búsqueda</a:t>
            </a:r>
          </a:p>
          <a:p>
            <a:r>
              <a:rPr lang="en-US" dirty="0">
                <a:latin typeface="+mj-lt"/>
                <a:ea typeface="Osaka" pitchFamily="-84" charset="-128"/>
              </a:rPr>
              <a:t>UC Berkley Human Rights Center</a:t>
            </a:r>
          </a:p>
          <a:p>
            <a:r>
              <a:rPr lang="en-US" dirty="0">
                <a:latin typeface="+mj-lt"/>
                <a:ea typeface="Osaka" pitchFamily="-84" charset="-128"/>
              </a:rPr>
              <a:t>UCLA Children’s Discovery and Innovation Institute (CDI)</a:t>
            </a:r>
          </a:p>
          <a:p>
            <a:endParaRPr lang="en-US" dirty="0">
              <a:latin typeface="+mj-lt"/>
              <a:ea typeface="Osaka" pitchFamily="-84" charset="-128"/>
            </a:endParaRPr>
          </a:p>
          <a:p>
            <a:endParaRPr lang="en-US" dirty="0">
              <a:latin typeface="+mj-lt"/>
              <a:ea typeface="Osaka" pitchFamily="-84" charset="-128"/>
            </a:endParaRPr>
          </a:p>
          <a:p>
            <a:endParaRPr lang="en-US" dirty="0">
              <a:latin typeface="+mj-lt"/>
              <a:ea typeface="Osaka" pitchFamily="-84" charset="-128"/>
            </a:endParaRPr>
          </a:p>
          <a:p>
            <a:r>
              <a:rPr lang="en-US" dirty="0">
                <a:latin typeface="+mj-lt"/>
                <a:ea typeface="Osaka" pitchFamily="-84" charset="-128"/>
              </a:rPr>
              <a:t>Contact: </a:t>
            </a:r>
            <a:r>
              <a:rPr lang="en-US" dirty="0">
                <a:latin typeface="+mj-lt"/>
                <a:ea typeface="Osaka" pitchFamily="-84" charset="-128"/>
                <a:hlinkClick r:id="rId3"/>
              </a:rPr>
              <a:t>ebarnert@ucla.mednet.edu</a:t>
            </a:r>
            <a:r>
              <a:rPr lang="en-US" dirty="0">
                <a:latin typeface="+mj-lt"/>
                <a:ea typeface="Osaka" pitchFamily="-84" charset="-128"/>
              </a:rPr>
              <a:t>	</a:t>
            </a:r>
            <a:endParaRPr lang="es-ES_tradnl" dirty="0">
              <a:latin typeface="+mj-lt"/>
            </a:endParaRPr>
          </a:p>
        </p:txBody>
      </p:sp>
      <p:pic>
        <p:nvPicPr>
          <p:cNvPr id="5" name="Imagen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a:xfrm>
            <a:off x="7315200" y="685800"/>
            <a:ext cx="1341128" cy="1447800"/>
          </a:xfrm>
          <a:prstGeom prst="rect">
            <a:avLst/>
          </a:prstGeom>
          <a:solidFill>
            <a:schemeClr val="accent1"/>
          </a:solidFill>
          <a:ln/>
          <a:extLst>
            <a:ext uri="{91240B29-F687-4F45-9708-019B960494DF}">
              <a14:hiddenLine xmlns:a14="http://schemas.microsoft.com/office/drawing/2010/main" w="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4" name="AutoShape 4" descr="Image result for pro busqueda el salvado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_tradnl"/>
          </a:p>
        </p:txBody>
      </p:sp>
      <p:sp>
        <p:nvSpPr>
          <p:cNvPr id="6" name="AutoShape 6" descr="Image result for pro busqueda el salvado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_tradnl"/>
          </a:p>
        </p:txBody>
      </p:sp>
      <p:sp>
        <p:nvSpPr>
          <p:cNvPr id="7" name="AutoShape 8" descr="Image result for uc berkeley human rights cente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_tradnl"/>
          </a:p>
        </p:txBody>
      </p:sp>
      <p:pic>
        <p:nvPicPr>
          <p:cNvPr id="1034" name="Picture 10"/>
          <p:cNvPicPr>
            <a:picLocks noGrp="1" noChangeAspect="1" noChangeArrowheads="1"/>
          </p:cNvPicPr>
          <p:nvPr>
            <p:ph sz="half" idx="2"/>
          </p:nvPr>
        </p:nvPicPr>
        <p:blipFill>
          <a:blip r:embed="rId5">
            <a:extLst>
              <a:ext uri="{28A0092B-C50C-407E-A947-70E740481C1C}">
                <a14:useLocalDpi xmlns:a14="http://schemas.microsoft.com/office/drawing/2010/main" val="0"/>
              </a:ext>
            </a:extLst>
          </a:blip>
          <a:srcRect/>
          <a:stretch>
            <a:fillRect/>
          </a:stretch>
        </p:blipFill>
        <p:spPr bwMode="auto">
          <a:xfrm>
            <a:off x="7106653" y="2286000"/>
            <a:ext cx="2057400" cy="205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5"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81625" y="4495800"/>
            <a:ext cx="3762375" cy="1209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925730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a:bodyPr>
          <a:lstStyle/>
          <a:p>
            <a:pPr marL="0" indent="0" algn="ctr">
              <a:buNone/>
            </a:pPr>
            <a:endParaRPr lang="en-US" sz="9600" dirty="0"/>
          </a:p>
          <a:p>
            <a:pPr marL="0" indent="0" algn="ctr">
              <a:buNone/>
            </a:pPr>
            <a:r>
              <a:rPr lang="en-US" sz="9600" dirty="0"/>
              <a:t>Thank You</a:t>
            </a:r>
            <a:endParaRPr lang="es-ES_tradnl" sz="9600" dirty="0"/>
          </a:p>
        </p:txBody>
      </p:sp>
    </p:spTree>
    <p:extLst>
      <p:ext uri="{BB962C8B-B14F-4D97-AF65-F5344CB8AC3E}">
        <p14:creationId xmlns:p14="http://schemas.microsoft.com/office/powerpoint/2010/main" val="38220672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I have no conflicts of interest to disclose.</a:t>
            </a:r>
          </a:p>
        </p:txBody>
      </p:sp>
    </p:spTree>
    <p:extLst>
      <p:ext uri="{BB962C8B-B14F-4D97-AF65-F5344CB8AC3E}">
        <p14:creationId xmlns:p14="http://schemas.microsoft.com/office/powerpoint/2010/main" val="21302959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a:t>
            </a:r>
            <a:endParaRPr lang="es-ES_tradnl" dirty="0"/>
          </a:p>
        </p:txBody>
      </p:sp>
      <p:sp>
        <p:nvSpPr>
          <p:cNvPr id="3" name="Content Placeholder 2"/>
          <p:cNvSpPr>
            <a:spLocks noGrp="1"/>
          </p:cNvSpPr>
          <p:nvPr>
            <p:ph idx="1"/>
          </p:nvPr>
        </p:nvSpPr>
        <p:spPr/>
        <p:txBody>
          <a:bodyPr>
            <a:normAutofit/>
          </a:bodyPr>
          <a:lstStyle/>
          <a:p>
            <a:r>
              <a:rPr lang="en-US" dirty="0"/>
              <a:t>Civil war (1980-1992)</a:t>
            </a:r>
          </a:p>
          <a:p>
            <a:r>
              <a:rPr lang="en-US" dirty="0"/>
              <a:t>Disappeared children</a:t>
            </a:r>
          </a:p>
          <a:p>
            <a:r>
              <a:rPr lang="en-US" dirty="0"/>
              <a:t>Prior study:</a:t>
            </a:r>
          </a:p>
          <a:p>
            <a:pPr lvl="1"/>
            <a:r>
              <a:rPr lang="en-US" dirty="0"/>
              <a:t>Analyzed the family separation and reunification process of 26 individuals (ages 24-34) who underwent separation as children and reunification as adolescents </a:t>
            </a:r>
          </a:p>
          <a:p>
            <a:pPr lvl="1"/>
            <a:r>
              <a:rPr lang="en-US" dirty="0"/>
              <a:t>Found that the process could be categorized into 6 phases</a:t>
            </a:r>
            <a:endParaRPr lang="es-ES_tradnl" dirty="0"/>
          </a:p>
        </p:txBody>
      </p:sp>
      <p:pic>
        <p:nvPicPr>
          <p:cNvPr id="2050" name="Picture 2" descr="Pic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457200"/>
            <a:ext cx="3219450" cy="2114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33261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 Phases of Reunification </a:t>
            </a:r>
            <a:endParaRPr lang="es-ES_tradnl" dirty="0"/>
          </a:p>
        </p:txBody>
      </p:sp>
      <p:sp>
        <p:nvSpPr>
          <p:cNvPr id="3" name="Content Placeholder 2"/>
          <p:cNvSpPr>
            <a:spLocks noGrp="1"/>
          </p:cNvSpPr>
          <p:nvPr>
            <p:ph idx="1"/>
          </p:nvPr>
        </p:nvSpPr>
        <p:spPr/>
        <p:txBody>
          <a:bodyPr/>
          <a:lstStyle/>
          <a:p>
            <a:r>
              <a:rPr lang="en-US" dirty="0"/>
              <a:t>Pre-disappearance</a:t>
            </a:r>
          </a:p>
          <a:p>
            <a:r>
              <a:rPr lang="en-US" dirty="0"/>
              <a:t>Disappearance</a:t>
            </a:r>
          </a:p>
          <a:p>
            <a:r>
              <a:rPr lang="en-US" dirty="0"/>
              <a:t>Separation</a:t>
            </a:r>
          </a:p>
          <a:p>
            <a:r>
              <a:rPr lang="en-US" dirty="0"/>
              <a:t>Searching</a:t>
            </a:r>
          </a:p>
          <a:p>
            <a:r>
              <a:rPr lang="en-US" dirty="0"/>
              <a:t>Reunion</a:t>
            </a:r>
          </a:p>
          <a:p>
            <a:r>
              <a:rPr lang="en-US" dirty="0"/>
              <a:t>Reunification</a:t>
            </a:r>
          </a:p>
          <a:p>
            <a:pPr marL="0" indent="0">
              <a:buNone/>
            </a:pPr>
            <a:endParaRPr lang="es-ES_tradnl" dirty="0"/>
          </a:p>
        </p:txBody>
      </p:sp>
    </p:spTree>
    <p:extLst>
      <p:ext uri="{BB962C8B-B14F-4D97-AF65-F5344CB8AC3E}">
        <p14:creationId xmlns:p14="http://schemas.microsoft.com/office/powerpoint/2010/main" val="24782636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a:t>
            </a:r>
            <a:endParaRPr lang="es-ES_tradnl" dirty="0"/>
          </a:p>
        </p:txBody>
      </p:sp>
      <p:sp>
        <p:nvSpPr>
          <p:cNvPr id="3" name="Content Placeholder 2"/>
          <p:cNvSpPr>
            <a:spLocks noGrp="1"/>
          </p:cNvSpPr>
          <p:nvPr>
            <p:ph idx="1"/>
          </p:nvPr>
        </p:nvSpPr>
        <p:spPr/>
        <p:txBody>
          <a:bodyPr/>
          <a:lstStyle/>
          <a:p>
            <a:r>
              <a:rPr lang="en-US" dirty="0"/>
              <a:t>To explore the process of family separation and reunification from the perspectives of adult family members of “disappeared” children</a:t>
            </a:r>
            <a:endParaRPr lang="es-ES_tradnl" dirty="0"/>
          </a:p>
          <a:p>
            <a:endParaRPr lang="es-ES_tradnl" dirty="0"/>
          </a:p>
        </p:txBody>
      </p:sp>
      <p:pic>
        <p:nvPicPr>
          <p:cNvPr id="4" name="Picture 8" descr="IMGP335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6600" y="4114800"/>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036" descr="andrea0001"/>
          <p:cNvPicPr>
            <a:picLocks noChangeAspect="1" noChangeArrowheads="1"/>
          </p:cNvPicPr>
          <p:nvPr/>
        </p:nvPicPr>
        <p:blipFill>
          <a:blip r:embed="rId3" cstate="print">
            <a:extLst>
              <a:ext uri="{28A0092B-C50C-407E-A947-70E740481C1C}">
                <a14:useLocalDpi xmlns:a14="http://schemas.microsoft.com/office/drawing/2010/main" val="0"/>
              </a:ext>
            </a:extLst>
          </a:blip>
          <a:srcRect l="1086"/>
          <a:stretch>
            <a:fillRect/>
          </a:stretch>
        </p:blipFill>
        <p:spPr bwMode="auto">
          <a:xfrm>
            <a:off x="1447800" y="4114801"/>
            <a:ext cx="1744859" cy="2285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28288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Methods</a:t>
            </a:r>
            <a:endParaRPr lang="es-ES_tradnl" dirty="0"/>
          </a:p>
        </p:txBody>
      </p:sp>
      <p:sp>
        <p:nvSpPr>
          <p:cNvPr id="3" name="Content Placeholder 2"/>
          <p:cNvSpPr>
            <a:spLocks noGrp="1"/>
          </p:cNvSpPr>
          <p:nvPr>
            <p:ph idx="1"/>
          </p:nvPr>
        </p:nvSpPr>
        <p:spPr/>
        <p:txBody>
          <a:bodyPr/>
          <a:lstStyle/>
          <a:p>
            <a:r>
              <a:rPr lang="en-US" dirty="0"/>
              <a:t>Semi-structured interviews</a:t>
            </a:r>
          </a:p>
          <a:p>
            <a:r>
              <a:rPr lang="en-US" dirty="0"/>
              <a:t>Conducted in El Salvador</a:t>
            </a:r>
          </a:p>
          <a:p>
            <a:r>
              <a:rPr lang="en-US" dirty="0"/>
              <a:t>Participants: biological family members (n=16) of the youth participants from our previous study and the youths’ adoptive family members (n=4)</a:t>
            </a:r>
            <a:endParaRPr lang="es-ES_tradnl" dirty="0"/>
          </a:p>
        </p:txBody>
      </p:sp>
      <p:pic>
        <p:nvPicPr>
          <p:cNvPr id="4" name="Picture 2" descr="Image result for el salvado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0" y="304800"/>
            <a:ext cx="3276600" cy="1771092"/>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4724400"/>
            <a:ext cx="3151208"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96815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Methods</a:t>
            </a:r>
            <a:endParaRPr lang="es-ES_tradnl" dirty="0"/>
          </a:p>
        </p:txBody>
      </p:sp>
      <p:sp>
        <p:nvSpPr>
          <p:cNvPr id="3" name="Content Placeholder 2"/>
          <p:cNvSpPr>
            <a:spLocks noGrp="1"/>
          </p:cNvSpPr>
          <p:nvPr>
            <p:ph idx="1"/>
          </p:nvPr>
        </p:nvSpPr>
        <p:spPr/>
        <p:txBody>
          <a:bodyPr>
            <a:normAutofit/>
          </a:bodyPr>
          <a:lstStyle/>
          <a:p>
            <a:pPr marL="0" indent="0">
              <a:buNone/>
            </a:pPr>
            <a:r>
              <a:rPr lang="en-US" dirty="0"/>
              <a:t>Two-staged thematic analysis</a:t>
            </a:r>
          </a:p>
          <a:p>
            <a:pPr marL="914400" lvl="1" indent="-514350">
              <a:buFont typeface="+mj-lt"/>
              <a:buAutoNum type="arabicPeriod"/>
            </a:pPr>
            <a:r>
              <a:rPr lang="en-US" dirty="0"/>
              <a:t> Coded interview transcripts using the 6 phases of separation and reunification</a:t>
            </a:r>
          </a:p>
          <a:p>
            <a:pPr marL="914400" lvl="1" indent="-514350">
              <a:buFont typeface="+mj-lt"/>
              <a:buAutoNum type="arabicPeriod"/>
            </a:pPr>
            <a:r>
              <a:rPr lang="en-US" dirty="0"/>
              <a:t>Coded interview transcripts with 4 emergent codes</a:t>
            </a:r>
          </a:p>
          <a:p>
            <a:pPr lvl="3" indent="-342900">
              <a:buFont typeface="Arial" panose="020B0604020202020204" pitchFamily="34" charset="0"/>
              <a:buChar char="•"/>
            </a:pPr>
            <a:r>
              <a:rPr lang="en-US" sz="2800" dirty="0"/>
              <a:t>Resiliency</a:t>
            </a:r>
          </a:p>
          <a:p>
            <a:pPr lvl="3" indent="-342900">
              <a:buFont typeface="Arial" panose="020B0604020202020204" pitchFamily="34" charset="0"/>
              <a:buChar char="•"/>
            </a:pPr>
            <a:r>
              <a:rPr lang="en-US" sz="2800" dirty="0"/>
              <a:t>Faith</a:t>
            </a:r>
          </a:p>
          <a:p>
            <a:pPr lvl="3" indent="-342900">
              <a:buFont typeface="Arial" panose="020B0604020202020204" pitchFamily="34" charset="0"/>
              <a:buChar char="•"/>
            </a:pPr>
            <a:r>
              <a:rPr lang="en-US" sz="2800" dirty="0"/>
              <a:t>Hopefulness vs. Despair</a:t>
            </a:r>
          </a:p>
          <a:p>
            <a:pPr lvl="3" indent="-342900">
              <a:buFont typeface="Arial" panose="020B0604020202020204" pitchFamily="34" charset="0"/>
              <a:buChar char="•"/>
            </a:pPr>
            <a:r>
              <a:rPr lang="en-US" sz="2800" dirty="0"/>
              <a:t>Peace of Mind (“</a:t>
            </a:r>
            <a:r>
              <a:rPr lang="en-US" sz="2800" dirty="0" err="1"/>
              <a:t>Tranquilidad</a:t>
            </a:r>
            <a:r>
              <a:rPr lang="en-US" sz="2800" dirty="0"/>
              <a:t>”) </a:t>
            </a:r>
          </a:p>
          <a:p>
            <a:pPr marL="914400" lvl="1" indent="-514350">
              <a:buFont typeface="+mj-lt"/>
              <a:buAutoNum type="arabicPeriod"/>
            </a:pPr>
            <a:endParaRPr lang="en-US" dirty="0"/>
          </a:p>
        </p:txBody>
      </p:sp>
    </p:spTree>
    <p:extLst>
      <p:ext uri="{BB962C8B-B14F-4D97-AF65-F5344CB8AC3E}">
        <p14:creationId xmlns:p14="http://schemas.microsoft.com/office/powerpoint/2010/main" val="12498269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Results</a:t>
            </a:r>
            <a:endParaRPr lang="es-ES_tradnl" dirty="0"/>
          </a:p>
        </p:txBody>
      </p:sp>
      <p:sp>
        <p:nvSpPr>
          <p:cNvPr id="3" name="Content Placeholder 2"/>
          <p:cNvSpPr>
            <a:spLocks noGrp="1"/>
          </p:cNvSpPr>
          <p:nvPr>
            <p:ph idx="1"/>
          </p:nvPr>
        </p:nvSpPr>
        <p:spPr/>
        <p:txBody>
          <a:bodyPr/>
          <a:lstStyle/>
          <a:p>
            <a:r>
              <a:rPr lang="en-US" dirty="0"/>
              <a:t>Circumstances of a child’s disappearance influenced biological family’s pathway through the 6 phases </a:t>
            </a:r>
          </a:p>
          <a:p>
            <a:pPr lvl="1"/>
            <a:r>
              <a:rPr lang="en-US" dirty="0"/>
              <a:t>Separation during raids</a:t>
            </a:r>
          </a:p>
          <a:p>
            <a:pPr lvl="1"/>
            <a:r>
              <a:rPr lang="en-US" dirty="0"/>
              <a:t>Giving up the child </a:t>
            </a:r>
          </a:p>
          <a:p>
            <a:pPr lvl="2"/>
            <a:r>
              <a:rPr lang="en-US" dirty="0"/>
              <a:t>Parents’ military involvement</a:t>
            </a:r>
          </a:p>
          <a:p>
            <a:pPr lvl="2"/>
            <a:r>
              <a:rPr lang="en-US" dirty="0"/>
              <a:t>Poverty/Adoption</a:t>
            </a:r>
            <a:endParaRPr lang="es-ES_tradnl" dirty="0"/>
          </a:p>
        </p:txBody>
      </p:sp>
    </p:spTree>
    <p:extLst>
      <p:ext uri="{BB962C8B-B14F-4D97-AF65-F5344CB8AC3E}">
        <p14:creationId xmlns:p14="http://schemas.microsoft.com/office/powerpoint/2010/main" val="36527825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Reunion and Reunification</a:t>
            </a:r>
            <a:endParaRPr lang="es-ES_tradnl" dirty="0"/>
          </a:p>
        </p:txBody>
      </p:sp>
      <p:sp>
        <p:nvSpPr>
          <p:cNvPr id="3" name="Content Placeholder 2"/>
          <p:cNvSpPr>
            <a:spLocks noGrp="1"/>
          </p:cNvSpPr>
          <p:nvPr>
            <p:ph idx="1"/>
          </p:nvPr>
        </p:nvSpPr>
        <p:spPr/>
        <p:txBody>
          <a:bodyPr>
            <a:normAutofit lnSpcReduction="10000"/>
          </a:bodyPr>
          <a:lstStyle/>
          <a:p>
            <a:r>
              <a:rPr lang="en-US" dirty="0"/>
              <a:t>Reunion event elicited joy and closure, but reunification was extremely challenging</a:t>
            </a:r>
          </a:p>
          <a:p>
            <a:r>
              <a:rPr lang="en-US" dirty="0"/>
              <a:t>Adult relatives struggled to gain trust, acceptance, and recognition from their “disappeared” child</a:t>
            </a:r>
          </a:p>
          <a:p>
            <a:r>
              <a:rPr lang="en-US" dirty="0"/>
              <a:t>Acceptance from the adoptive families eased reunification, though many adoptive relatives feared losing their adoptive children </a:t>
            </a:r>
            <a:endParaRPr lang="es-ES_tradnl" dirty="0"/>
          </a:p>
        </p:txBody>
      </p:sp>
    </p:spTree>
    <p:extLst>
      <p:ext uri="{BB962C8B-B14F-4D97-AF65-F5344CB8AC3E}">
        <p14:creationId xmlns:p14="http://schemas.microsoft.com/office/powerpoint/2010/main" val="4158951439"/>
      </p:ext>
    </p:extLst>
  </p:cSld>
  <p:clrMapOvr>
    <a:masterClrMapping/>
  </p:clrMapOvr>
</p:sld>
</file>

<file path=ppt/theme/theme1.xml><?xml version="1.0" encoding="utf-8"?>
<a:theme xmlns:a="http://schemas.openxmlformats.org/drawingml/2006/main" name="Technic">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799</TotalTime>
  <Words>957</Words>
  <Application>Microsoft Macintosh PowerPoint</Application>
  <PresentationFormat>On-screen Show (4:3)</PresentationFormat>
  <Paragraphs>98</Paragraphs>
  <Slides>14</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Franklin Gothic Book</vt:lpstr>
      <vt:lpstr>Wingdings 2</vt:lpstr>
      <vt:lpstr>Technic</vt:lpstr>
      <vt:lpstr>Family Separation and Reunification from the Perspectives of Adult Family Members of the “Disappeared” Children of El Salvador </vt:lpstr>
      <vt:lpstr>PowerPoint Presentation</vt:lpstr>
      <vt:lpstr>Background</vt:lpstr>
      <vt:lpstr>6 Phases of Reunification </vt:lpstr>
      <vt:lpstr>Objective</vt:lpstr>
      <vt:lpstr>Methods</vt:lpstr>
      <vt:lpstr>Methods</vt:lpstr>
      <vt:lpstr>Results</vt:lpstr>
      <vt:lpstr>Reunion and Reunification</vt:lpstr>
      <vt:lpstr>Limitations</vt:lpstr>
      <vt:lpstr>Conclusion</vt:lpstr>
      <vt:lpstr>Application</vt:lpstr>
      <vt:lpstr>Acknowledgements  </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Family Separation and Reunification from the Perspectives of Adult Family Members of the “Disappeared” Children of El Salvador</dc:title>
  <dc:creator>Lopez, Nathalie</dc:creator>
  <cp:lastModifiedBy>Janelle Kistler</cp:lastModifiedBy>
  <cp:revision>56</cp:revision>
  <dcterms:created xsi:type="dcterms:W3CDTF">2017-02-03T16:34:57Z</dcterms:created>
  <dcterms:modified xsi:type="dcterms:W3CDTF">2020-02-29T18:40:49Z</dcterms:modified>
</cp:coreProperties>
</file>