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1"/>
  </p:notesMasterIdLst>
  <p:sldIdLst>
    <p:sldId id="256" r:id="rId2"/>
    <p:sldId id="257" r:id="rId3"/>
    <p:sldId id="258" r:id="rId4"/>
    <p:sldId id="299" r:id="rId5"/>
    <p:sldId id="269" r:id="rId6"/>
    <p:sldId id="293" r:id="rId7"/>
    <p:sldId id="302" r:id="rId8"/>
    <p:sldId id="298" r:id="rId9"/>
    <p:sldId id="294" r:id="rId10"/>
    <p:sldId id="271" r:id="rId11"/>
    <p:sldId id="295" r:id="rId12"/>
    <p:sldId id="296" r:id="rId13"/>
    <p:sldId id="297" r:id="rId14"/>
    <p:sldId id="300" r:id="rId15"/>
    <p:sldId id="273" r:id="rId16"/>
    <p:sldId id="505" r:id="rId17"/>
    <p:sldId id="275" r:id="rId18"/>
    <p:sldId id="270" r:id="rId19"/>
    <p:sldId id="264" r:id="rId20"/>
    <p:sldId id="305" r:id="rId21"/>
    <p:sldId id="309" r:id="rId22"/>
    <p:sldId id="311" r:id="rId23"/>
    <p:sldId id="310" r:id="rId24"/>
    <p:sldId id="506" r:id="rId25"/>
    <p:sldId id="507" r:id="rId26"/>
    <p:sldId id="265" r:id="rId27"/>
    <p:sldId id="306" r:id="rId28"/>
    <p:sldId id="303" r:id="rId29"/>
    <p:sldId id="307" r:id="rId30"/>
    <p:sldId id="304" r:id="rId31"/>
    <p:sldId id="312" r:id="rId32"/>
    <p:sldId id="266" r:id="rId33"/>
    <p:sldId id="267" r:id="rId34"/>
    <p:sldId id="268" r:id="rId35"/>
    <p:sldId id="292" r:id="rId36"/>
    <p:sldId id="259" r:id="rId37"/>
    <p:sldId id="504" r:id="rId38"/>
    <p:sldId id="301" r:id="rId39"/>
    <p:sldId id="276" r:id="rId40"/>
    <p:sldId id="277" r:id="rId41"/>
    <p:sldId id="278" r:id="rId42"/>
    <p:sldId id="260" r:id="rId43"/>
    <p:sldId id="313" r:id="rId44"/>
    <p:sldId id="283" r:id="rId45"/>
    <p:sldId id="284" r:id="rId46"/>
    <p:sldId id="314" r:id="rId47"/>
    <p:sldId id="508" r:id="rId48"/>
    <p:sldId id="509" r:id="rId49"/>
    <p:sldId id="286" r:id="rId50"/>
    <p:sldId id="285" r:id="rId51"/>
    <p:sldId id="315" r:id="rId52"/>
    <p:sldId id="287" r:id="rId53"/>
    <p:sldId id="501" r:id="rId54"/>
    <p:sldId id="316" r:id="rId55"/>
    <p:sldId id="474" r:id="rId56"/>
    <p:sldId id="502" r:id="rId57"/>
    <p:sldId id="510" r:id="rId58"/>
    <p:sldId id="511" r:id="rId59"/>
    <p:sldId id="503"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Writer" initials="SW" lastIdx="1" clrIdx="0">
    <p:extLst>
      <p:ext uri="{19B8F6BF-5375-455C-9EA6-DF929625EA0E}">
        <p15:presenceInfo xmlns:p15="http://schemas.microsoft.com/office/powerpoint/2012/main" userId="4a02f4d21c7554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00"/>
    <a:srgbClr val="FFFFFF"/>
    <a:srgbClr val="FF7C80"/>
    <a:srgbClr val="FF5050"/>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3" d="100"/>
          <a:sy n="113" d="100"/>
        </p:scale>
        <p:origin x="4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pkitten.blogspot.com/2014/10/angry-birds-are-they-on-their-way-to.html" TargetMode="External"/><Relationship Id="rId1" Type="http://schemas.openxmlformats.org/officeDocument/2006/relationships/image" Target="../media/image3.jpg"/><Relationship Id="rId6" Type="http://schemas.openxmlformats.org/officeDocument/2006/relationships/hyperlink" Target="http://sansdosage.blogspot.com/2012/05/i-may-be-pissed-off-but.html" TargetMode="External"/><Relationship Id="rId5" Type="http://schemas.openxmlformats.org/officeDocument/2006/relationships/image" Target="../media/image5.png"/><Relationship Id="rId4" Type="http://schemas.openxmlformats.org/officeDocument/2006/relationships/hyperlink" Target="https://pixabay.com/en/idea-inspiration-invent-2135480/"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png"/></Relationships>
</file>

<file path=ppt/diagrams/_rels/data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pkitten.blogspot.com/2014/10/angry-birds-are-they-on-their-way-to.html" TargetMode="External"/><Relationship Id="rId1" Type="http://schemas.openxmlformats.org/officeDocument/2006/relationships/image" Target="../media/image3.jpg"/><Relationship Id="rId6" Type="http://schemas.openxmlformats.org/officeDocument/2006/relationships/hyperlink" Target="http://sansdosage.blogspot.com/2012/05/i-may-be-pissed-off-but.html" TargetMode="External"/><Relationship Id="rId5" Type="http://schemas.openxmlformats.org/officeDocument/2006/relationships/image" Target="../media/image5.png"/><Relationship Id="rId4" Type="http://schemas.openxmlformats.org/officeDocument/2006/relationships/hyperlink" Target="https://pixabay.com/en/idea-inspiration-invent-2135480/"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ACCD4-E73F-4685-AD06-679556EE484F}" type="doc">
      <dgm:prSet loTypeId="urn:microsoft.com/office/officeart/2005/8/layout/bList2" loCatId="list" qsTypeId="urn:microsoft.com/office/officeart/2005/8/quickstyle/simple3" qsCatId="simple" csTypeId="urn:microsoft.com/office/officeart/2005/8/colors/colorful2" csCatId="colorful" phldr="1"/>
      <dgm:spPr/>
    </dgm:pt>
    <dgm:pt modelId="{E0D0E9BA-2028-428D-B2B0-16960982BF77}">
      <dgm:prSet phldrT="[Text]"/>
      <dgm:spPr/>
      <dgm:t>
        <a:bodyPr/>
        <a:lstStyle/>
        <a:p>
          <a:r>
            <a:rPr lang="en-US" dirty="0"/>
            <a:t>Hostile</a:t>
          </a:r>
        </a:p>
      </dgm:t>
    </dgm:pt>
    <dgm:pt modelId="{3A4A2344-C377-4E7D-87BE-D5DE4AB436A7}" type="parTrans" cxnId="{C66AB8FC-50BE-4149-AF77-E784029D06E4}">
      <dgm:prSet/>
      <dgm:spPr/>
      <dgm:t>
        <a:bodyPr/>
        <a:lstStyle/>
        <a:p>
          <a:endParaRPr lang="en-US"/>
        </a:p>
      </dgm:t>
    </dgm:pt>
    <dgm:pt modelId="{400DFE47-8BA4-402A-85AC-A6CC08D0239E}" type="sibTrans" cxnId="{C66AB8FC-50BE-4149-AF77-E784029D06E4}">
      <dgm:prSet/>
      <dgm:spPr/>
      <dgm:t>
        <a:bodyPr/>
        <a:lstStyle/>
        <a:p>
          <a:endParaRPr lang="en-US"/>
        </a:p>
      </dgm:t>
    </dgm:pt>
    <dgm:pt modelId="{3541E007-D6D3-465C-A612-1A3D2DC56A15}">
      <dgm:prSet phldrT="[Text]"/>
      <dgm:spPr/>
      <dgm:t>
        <a:bodyPr/>
        <a:lstStyle/>
        <a:p>
          <a:r>
            <a:rPr lang="en-US" dirty="0"/>
            <a:t>Instrumental</a:t>
          </a:r>
        </a:p>
      </dgm:t>
    </dgm:pt>
    <dgm:pt modelId="{BEDCDF88-BAEF-4649-A536-EEB002587CAC}" type="parTrans" cxnId="{CC33CBCF-F7D8-45BC-9E14-67ED01CFD8B9}">
      <dgm:prSet/>
      <dgm:spPr/>
      <dgm:t>
        <a:bodyPr/>
        <a:lstStyle/>
        <a:p>
          <a:endParaRPr lang="en-US"/>
        </a:p>
      </dgm:t>
    </dgm:pt>
    <dgm:pt modelId="{7458CD97-DE49-47B9-AACA-D06734EC2F07}" type="sibTrans" cxnId="{CC33CBCF-F7D8-45BC-9E14-67ED01CFD8B9}">
      <dgm:prSet/>
      <dgm:spPr/>
      <dgm:t>
        <a:bodyPr/>
        <a:lstStyle/>
        <a:p>
          <a:endParaRPr lang="en-US"/>
        </a:p>
      </dgm:t>
    </dgm:pt>
    <dgm:pt modelId="{0BC5D746-1FD6-4224-B24F-0A56D2BA01B6}">
      <dgm:prSet phldrT="[Text]"/>
      <dgm:spPr/>
      <dgm:t>
        <a:bodyPr/>
        <a:lstStyle/>
        <a:p>
          <a:r>
            <a:rPr lang="en-US" dirty="0"/>
            <a:t>Affective</a:t>
          </a:r>
        </a:p>
      </dgm:t>
    </dgm:pt>
    <dgm:pt modelId="{5AB3A327-AAF1-4EC4-AD2F-3CE7525D01CC}" type="parTrans" cxnId="{20EEC877-70C9-4B9D-A199-BBD7F1E81771}">
      <dgm:prSet/>
      <dgm:spPr/>
      <dgm:t>
        <a:bodyPr/>
        <a:lstStyle/>
        <a:p>
          <a:endParaRPr lang="en-US"/>
        </a:p>
      </dgm:t>
    </dgm:pt>
    <dgm:pt modelId="{5DC69FB0-003D-4014-ABCA-D76DBE0286AA}" type="sibTrans" cxnId="{20EEC877-70C9-4B9D-A199-BBD7F1E81771}">
      <dgm:prSet/>
      <dgm:spPr/>
      <dgm:t>
        <a:bodyPr/>
        <a:lstStyle/>
        <a:p>
          <a:endParaRPr lang="en-US"/>
        </a:p>
      </dgm:t>
    </dgm:pt>
    <dgm:pt modelId="{464509CA-53D8-4129-AB5B-52B36F80F52C}">
      <dgm:prSet custT="1"/>
      <dgm:spPr/>
      <dgm:t>
        <a:bodyPr/>
        <a:lstStyle/>
        <a:p>
          <a:r>
            <a:rPr lang="en-US" sz="1600" i="1" dirty="0"/>
            <a:t>Proactive</a:t>
          </a:r>
        </a:p>
      </dgm:t>
    </dgm:pt>
    <dgm:pt modelId="{634440F6-42FC-477A-B21A-C132C97C9FBE}" type="parTrans" cxnId="{1D260D70-770B-4D57-9005-786BC3DD1A1A}">
      <dgm:prSet/>
      <dgm:spPr/>
      <dgm:t>
        <a:bodyPr/>
        <a:lstStyle/>
        <a:p>
          <a:endParaRPr lang="en-US"/>
        </a:p>
      </dgm:t>
    </dgm:pt>
    <dgm:pt modelId="{D3FA92F6-874B-4D96-B678-9B1D845952CE}" type="sibTrans" cxnId="{1D260D70-770B-4D57-9005-786BC3DD1A1A}">
      <dgm:prSet/>
      <dgm:spPr/>
      <dgm:t>
        <a:bodyPr/>
        <a:lstStyle/>
        <a:p>
          <a:endParaRPr lang="en-US"/>
        </a:p>
      </dgm:t>
    </dgm:pt>
    <dgm:pt modelId="{3028EF25-2705-4C35-AAC6-401FEC48134A}">
      <dgm:prSet/>
      <dgm:spPr/>
      <dgm:t>
        <a:bodyPr/>
        <a:lstStyle/>
        <a:p>
          <a:endParaRPr lang="en-US" sz="2500" dirty="0"/>
        </a:p>
      </dgm:t>
    </dgm:pt>
    <dgm:pt modelId="{7AF36C58-D5C5-4A68-806B-3125A32A4885}" type="parTrans" cxnId="{EA39504E-9930-49B1-8A5F-9DE7705A8B96}">
      <dgm:prSet/>
      <dgm:spPr/>
      <dgm:t>
        <a:bodyPr/>
        <a:lstStyle/>
        <a:p>
          <a:endParaRPr lang="en-US"/>
        </a:p>
      </dgm:t>
    </dgm:pt>
    <dgm:pt modelId="{941A04D2-A688-487C-A27C-4A2A18B12FB6}" type="sibTrans" cxnId="{EA39504E-9930-49B1-8A5F-9DE7705A8B96}">
      <dgm:prSet/>
      <dgm:spPr/>
      <dgm:t>
        <a:bodyPr/>
        <a:lstStyle/>
        <a:p>
          <a:endParaRPr lang="en-US"/>
        </a:p>
      </dgm:t>
    </dgm:pt>
    <dgm:pt modelId="{9950A044-8838-45BB-B90C-C3113A7C9496}">
      <dgm:prSet custT="1"/>
      <dgm:spPr/>
      <dgm:t>
        <a:bodyPr/>
        <a:lstStyle/>
        <a:p>
          <a:r>
            <a:rPr lang="en-US" sz="1600" i="1" dirty="0"/>
            <a:t>Reactive</a:t>
          </a:r>
        </a:p>
      </dgm:t>
    </dgm:pt>
    <dgm:pt modelId="{D5C77C57-3EBD-4573-B59F-98B465B61E1E}" type="parTrans" cxnId="{127C0EF6-41B8-483D-9BBF-09EB96A9B373}">
      <dgm:prSet/>
      <dgm:spPr/>
      <dgm:t>
        <a:bodyPr/>
        <a:lstStyle/>
        <a:p>
          <a:endParaRPr lang="en-US"/>
        </a:p>
      </dgm:t>
    </dgm:pt>
    <dgm:pt modelId="{EC95AA26-58B0-45B0-AAAE-BE297DA938AE}" type="sibTrans" cxnId="{127C0EF6-41B8-483D-9BBF-09EB96A9B373}">
      <dgm:prSet/>
      <dgm:spPr/>
      <dgm:t>
        <a:bodyPr/>
        <a:lstStyle/>
        <a:p>
          <a:endParaRPr lang="en-US"/>
        </a:p>
      </dgm:t>
    </dgm:pt>
    <dgm:pt modelId="{11F9FC01-E0FB-4283-9326-E0FC257DA5FC}">
      <dgm:prSet custT="1"/>
      <dgm:spPr/>
      <dgm:t>
        <a:bodyPr/>
        <a:lstStyle/>
        <a:p>
          <a:r>
            <a:rPr lang="en-US" sz="1600" i="1" dirty="0"/>
            <a:t>Displaced</a:t>
          </a:r>
        </a:p>
      </dgm:t>
    </dgm:pt>
    <dgm:pt modelId="{C2BC82CD-A552-4DE4-88C1-A51E9CBE479A}" type="parTrans" cxnId="{C111192F-2260-4D54-86C9-987C3C868A70}">
      <dgm:prSet/>
      <dgm:spPr/>
      <dgm:t>
        <a:bodyPr/>
        <a:lstStyle/>
        <a:p>
          <a:endParaRPr lang="en-US"/>
        </a:p>
      </dgm:t>
    </dgm:pt>
    <dgm:pt modelId="{841D71E5-B4C2-4CC9-BD59-195398BC5900}" type="sibTrans" cxnId="{C111192F-2260-4D54-86C9-987C3C868A70}">
      <dgm:prSet/>
      <dgm:spPr/>
      <dgm:t>
        <a:bodyPr/>
        <a:lstStyle/>
        <a:p>
          <a:endParaRPr lang="en-US"/>
        </a:p>
      </dgm:t>
    </dgm:pt>
    <dgm:pt modelId="{CA953BD1-0634-4A55-89CD-D7A5807BF2E0}">
      <dgm:prSet custT="1"/>
      <dgm:spPr/>
      <dgm:t>
        <a:bodyPr/>
        <a:lstStyle/>
        <a:p>
          <a:r>
            <a:rPr lang="en-US" sz="1600" i="1" dirty="0"/>
            <a:t>Pathological</a:t>
          </a:r>
        </a:p>
      </dgm:t>
    </dgm:pt>
    <dgm:pt modelId="{05DBF37A-A161-4105-81C5-FE1B4A289C6D}" type="parTrans" cxnId="{6A2F3984-A2B4-4DFC-9F5A-FD5841F25808}">
      <dgm:prSet/>
      <dgm:spPr/>
      <dgm:t>
        <a:bodyPr/>
        <a:lstStyle/>
        <a:p>
          <a:endParaRPr lang="en-US"/>
        </a:p>
      </dgm:t>
    </dgm:pt>
    <dgm:pt modelId="{7CBA4B93-3040-4796-B174-2974CB6D8BEA}" type="sibTrans" cxnId="{6A2F3984-A2B4-4DFC-9F5A-FD5841F25808}">
      <dgm:prSet/>
      <dgm:spPr/>
      <dgm:t>
        <a:bodyPr/>
        <a:lstStyle/>
        <a:p>
          <a:endParaRPr lang="en-US"/>
        </a:p>
      </dgm:t>
    </dgm:pt>
    <dgm:pt modelId="{AB447260-741E-4019-AFF3-35C22176E100}">
      <dgm:prSet custT="1"/>
      <dgm:spPr/>
      <dgm:t>
        <a:bodyPr/>
        <a:lstStyle/>
        <a:p>
          <a:r>
            <a:rPr lang="en-US" sz="1800" i="1" dirty="0"/>
            <a:t>Physical (Direct)</a:t>
          </a:r>
        </a:p>
      </dgm:t>
    </dgm:pt>
    <dgm:pt modelId="{A5C15C38-D574-4D1D-BB39-47215F23E011}" type="parTrans" cxnId="{E6ADF048-26E1-4E62-ADB6-AA7245B521AF}">
      <dgm:prSet/>
      <dgm:spPr/>
      <dgm:t>
        <a:bodyPr/>
        <a:lstStyle/>
        <a:p>
          <a:endParaRPr lang="en-US"/>
        </a:p>
      </dgm:t>
    </dgm:pt>
    <dgm:pt modelId="{FC0F7A9F-4573-493B-8CA8-D041B2AE43E6}" type="sibTrans" cxnId="{E6ADF048-26E1-4E62-ADB6-AA7245B521AF}">
      <dgm:prSet/>
      <dgm:spPr/>
      <dgm:t>
        <a:bodyPr/>
        <a:lstStyle/>
        <a:p>
          <a:endParaRPr lang="en-US"/>
        </a:p>
      </dgm:t>
    </dgm:pt>
    <dgm:pt modelId="{7CDF97CB-FB2F-4265-9F03-13960BC295F5}">
      <dgm:prSet custT="1"/>
      <dgm:spPr/>
      <dgm:t>
        <a:bodyPr/>
        <a:lstStyle/>
        <a:p>
          <a:r>
            <a:rPr lang="en-US" sz="1800" i="1" dirty="0"/>
            <a:t>Verbal (Indirect)</a:t>
          </a:r>
        </a:p>
      </dgm:t>
    </dgm:pt>
    <dgm:pt modelId="{73134925-4D5D-473F-8EC8-71BCF14D30FF}" type="parTrans" cxnId="{80C0D4D1-CC81-40DF-ABE8-B0FAEDA14B55}">
      <dgm:prSet/>
      <dgm:spPr/>
      <dgm:t>
        <a:bodyPr/>
        <a:lstStyle/>
        <a:p>
          <a:endParaRPr lang="en-US"/>
        </a:p>
      </dgm:t>
    </dgm:pt>
    <dgm:pt modelId="{74061FEC-D49C-4211-84A8-8577D165C5B6}" type="sibTrans" cxnId="{80C0D4D1-CC81-40DF-ABE8-B0FAEDA14B55}">
      <dgm:prSet/>
      <dgm:spPr/>
      <dgm:t>
        <a:bodyPr/>
        <a:lstStyle/>
        <a:p>
          <a:endParaRPr lang="en-US"/>
        </a:p>
      </dgm:t>
    </dgm:pt>
    <dgm:pt modelId="{ABA8EBC6-A486-492A-A0AD-6495958420C7}">
      <dgm:prSet custT="1"/>
      <dgm:spPr/>
      <dgm:t>
        <a:bodyPr/>
        <a:lstStyle/>
        <a:p>
          <a:r>
            <a:rPr lang="en-US" sz="1600" i="1" dirty="0"/>
            <a:t>Vandalism</a:t>
          </a:r>
        </a:p>
      </dgm:t>
    </dgm:pt>
    <dgm:pt modelId="{3E703B9D-1FF8-4081-BB5F-08B161D94B2A}" type="parTrans" cxnId="{F3A9AB1A-B48B-41B4-A876-DAD6A4E2BA4F}">
      <dgm:prSet/>
      <dgm:spPr/>
      <dgm:t>
        <a:bodyPr/>
        <a:lstStyle/>
        <a:p>
          <a:endParaRPr lang="en-US"/>
        </a:p>
      </dgm:t>
    </dgm:pt>
    <dgm:pt modelId="{2B291DD7-BC6C-4BCD-847C-06DDD7A58A23}" type="sibTrans" cxnId="{F3A9AB1A-B48B-41B4-A876-DAD6A4E2BA4F}">
      <dgm:prSet/>
      <dgm:spPr/>
      <dgm:t>
        <a:bodyPr/>
        <a:lstStyle/>
        <a:p>
          <a:endParaRPr lang="en-US"/>
        </a:p>
      </dgm:t>
    </dgm:pt>
    <dgm:pt modelId="{2926643B-FB53-4A06-9BFC-23FC26D51B49}">
      <dgm:prSet custT="1"/>
      <dgm:spPr/>
      <dgm:t>
        <a:bodyPr/>
        <a:lstStyle/>
        <a:p>
          <a:r>
            <a:rPr lang="en-US" sz="1800" i="1" dirty="0"/>
            <a:t>Planned or Cognitive</a:t>
          </a:r>
        </a:p>
      </dgm:t>
    </dgm:pt>
    <dgm:pt modelId="{90881D96-87B7-4CD8-8147-0A683BE6BDE5}" type="parTrans" cxnId="{5F6AB2F5-81C2-4CF2-A5D9-9D8C96C61424}">
      <dgm:prSet/>
      <dgm:spPr/>
      <dgm:t>
        <a:bodyPr/>
        <a:lstStyle/>
        <a:p>
          <a:endParaRPr lang="en-US"/>
        </a:p>
      </dgm:t>
    </dgm:pt>
    <dgm:pt modelId="{0A02E1D6-8D88-436D-A9E8-C9E60E8456BE}" type="sibTrans" cxnId="{5F6AB2F5-81C2-4CF2-A5D9-9D8C96C61424}">
      <dgm:prSet/>
      <dgm:spPr/>
      <dgm:t>
        <a:bodyPr/>
        <a:lstStyle/>
        <a:p>
          <a:endParaRPr lang="en-US"/>
        </a:p>
      </dgm:t>
    </dgm:pt>
    <dgm:pt modelId="{7241EC13-28C3-4523-AC6D-0135B64A19C8}">
      <dgm:prSet custT="1"/>
      <dgm:spPr/>
      <dgm:t>
        <a:bodyPr/>
        <a:lstStyle/>
        <a:p>
          <a:r>
            <a:rPr lang="en-US" sz="1800" i="1" dirty="0"/>
            <a:t>Emotional or Impulsive</a:t>
          </a:r>
        </a:p>
      </dgm:t>
    </dgm:pt>
    <dgm:pt modelId="{F3DEC34B-6944-467F-A3D7-C36666DFD345}" type="parTrans" cxnId="{71502BC2-63A3-4997-BB7F-B09A4BBF2A48}">
      <dgm:prSet/>
      <dgm:spPr/>
      <dgm:t>
        <a:bodyPr/>
        <a:lstStyle/>
        <a:p>
          <a:endParaRPr lang="en-US"/>
        </a:p>
      </dgm:t>
    </dgm:pt>
    <dgm:pt modelId="{34EFDAD4-607B-412D-83F7-5FC0ACFDFEE3}" type="sibTrans" cxnId="{71502BC2-63A3-4997-BB7F-B09A4BBF2A48}">
      <dgm:prSet/>
      <dgm:spPr/>
      <dgm:t>
        <a:bodyPr/>
        <a:lstStyle/>
        <a:p>
          <a:endParaRPr lang="en-US"/>
        </a:p>
      </dgm:t>
    </dgm:pt>
    <dgm:pt modelId="{D7FBB09E-8F28-4FF1-AA88-CD08D9E48CD3}" type="pres">
      <dgm:prSet presAssocID="{45FACCD4-E73F-4685-AD06-679556EE484F}" presName="diagram" presStyleCnt="0">
        <dgm:presLayoutVars>
          <dgm:dir/>
          <dgm:animLvl val="lvl"/>
          <dgm:resizeHandles val="exact"/>
        </dgm:presLayoutVars>
      </dgm:prSet>
      <dgm:spPr/>
    </dgm:pt>
    <dgm:pt modelId="{7676423C-9AFD-494B-BF2E-58B0E82938BC}" type="pres">
      <dgm:prSet presAssocID="{E0D0E9BA-2028-428D-B2B0-16960982BF77}" presName="compNode" presStyleCnt="0"/>
      <dgm:spPr/>
    </dgm:pt>
    <dgm:pt modelId="{E4BB72DA-D95C-426F-AE50-C7CFCC62396A}" type="pres">
      <dgm:prSet presAssocID="{E0D0E9BA-2028-428D-B2B0-16960982BF77}" presName="childRect" presStyleLbl="bgAcc1" presStyleIdx="0" presStyleCnt="3">
        <dgm:presLayoutVars>
          <dgm:bulletEnabled val="1"/>
        </dgm:presLayoutVars>
      </dgm:prSet>
      <dgm:spPr/>
    </dgm:pt>
    <dgm:pt modelId="{0F5B1421-D1A1-4430-9404-43EFBFD4AF0A}" type="pres">
      <dgm:prSet presAssocID="{E0D0E9BA-2028-428D-B2B0-16960982BF77}" presName="parentText" presStyleLbl="node1" presStyleIdx="0" presStyleCnt="0">
        <dgm:presLayoutVars>
          <dgm:chMax val="0"/>
          <dgm:bulletEnabled val="1"/>
        </dgm:presLayoutVars>
      </dgm:prSet>
      <dgm:spPr/>
    </dgm:pt>
    <dgm:pt modelId="{26187095-3339-42ED-A07D-E23F4F9684C9}" type="pres">
      <dgm:prSet presAssocID="{E0D0E9BA-2028-428D-B2B0-16960982BF77}" presName="parentRect" presStyleLbl="alignNode1" presStyleIdx="0" presStyleCnt="3"/>
      <dgm:spPr/>
    </dgm:pt>
    <dgm:pt modelId="{E9268D79-8CF0-4093-8F98-E22B42A5AA66}" type="pres">
      <dgm:prSet presAssocID="{E0D0E9BA-2028-428D-B2B0-16960982BF77}"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000" r="-3000"/>
          </a:stretch>
        </a:blipFill>
      </dgm:spPr>
    </dgm:pt>
    <dgm:pt modelId="{A089E3EA-F6A4-4716-9308-3EB3E3DE3208}" type="pres">
      <dgm:prSet presAssocID="{400DFE47-8BA4-402A-85AC-A6CC08D0239E}" presName="sibTrans" presStyleLbl="sibTrans2D1" presStyleIdx="0" presStyleCnt="0"/>
      <dgm:spPr/>
    </dgm:pt>
    <dgm:pt modelId="{ADE4DA6E-AD8C-4700-A8CE-339576B5DE8A}" type="pres">
      <dgm:prSet presAssocID="{3541E007-D6D3-465C-A612-1A3D2DC56A15}" presName="compNode" presStyleCnt="0"/>
      <dgm:spPr/>
    </dgm:pt>
    <dgm:pt modelId="{55BF2A69-C240-4C24-B3B9-046410F3A6EA}" type="pres">
      <dgm:prSet presAssocID="{3541E007-D6D3-465C-A612-1A3D2DC56A15}" presName="childRect" presStyleLbl="bgAcc1" presStyleIdx="1" presStyleCnt="3">
        <dgm:presLayoutVars>
          <dgm:bulletEnabled val="1"/>
        </dgm:presLayoutVars>
      </dgm:prSet>
      <dgm:spPr/>
    </dgm:pt>
    <dgm:pt modelId="{2ACE290B-5D87-4412-8516-F11B2475D954}" type="pres">
      <dgm:prSet presAssocID="{3541E007-D6D3-465C-A612-1A3D2DC56A15}" presName="parentText" presStyleLbl="node1" presStyleIdx="0" presStyleCnt="0">
        <dgm:presLayoutVars>
          <dgm:chMax val="0"/>
          <dgm:bulletEnabled val="1"/>
        </dgm:presLayoutVars>
      </dgm:prSet>
      <dgm:spPr/>
    </dgm:pt>
    <dgm:pt modelId="{A672C225-346E-4217-B060-A6A458DE22FE}" type="pres">
      <dgm:prSet presAssocID="{3541E007-D6D3-465C-A612-1A3D2DC56A15}" presName="parentRect" presStyleLbl="alignNode1" presStyleIdx="1" presStyleCnt="3"/>
      <dgm:spPr/>
    </dgm:pt>
    <dgm:pt modelId="{088CE4AF-F561-4C00-99E1-FBD9F7B8D080}" type="pres">
      <dgm:prSet presAssocID="{3541E007-D6D3-465C-A612-1A3D2DC56A15}"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1000" b="-11000"/>
          </a:stretch>
        </a:blipFill>
      </dgm:spPr>
    </dgm:pt>
    <dgm:pt modelId="{5BCB94C9-3F81-4F96-BAD1-002A05FC0ABB}" type="pres">
      <dgm:prSet presAssocID="{7458CD97-DE49-47B9-AACA-D06734EC2F07}" presName="sibTrans" presStyleLbl="sibTrans2D1" presStyleIdx="0" presStyleCnt="0"/>
      <dgm:spPr/>
    </dgm:pt>
    <dgm:pt modelId="{D6FCD1F3-DFA3-4DAD-9CF2-EFA272BBA9A1}" type="pres">
      <dgm:prSet presAssocID="{0BC5D746-1FD6-4224-B24F-0A56D2BA01B6}" presName="compNode" presStyleCnt="0"/>
      <dgm:spPr/>
    </dgm:pt>
    <dgm:pt modelId="{FCD02E5F-048B-4FA6-94CE-7B310B769690}" type="pres">
      <dgm:prSet presAssocID="{0BC5D746-1FD6-4224-B24F-0A56D2BA01B6}" presName="childRect" presStyleLbl="bgAcc1" presStyleIdx="2" presStyleCnt="3">
        <dgm:presLayoutVars>
          <dgm:bulletEnabled val="1"/>
        </dgm:presLayoutVars>
      </dgm:prSet>
      <dgm:spPr/>
    </dgm:pt>
    <dgm:pt modelId="{0CC9E04C-1BE8-4CF0-BC3E-04B84A1E244F}" type="pres">
      <dgm:prSet presAssocID="{0BC5D746-1FD6-4224-B24F-0A56D2BA01B6}" presName="parentText" presStyleLbl="node1" presStyleIdx="0" presStyleCnt="0">
        <dgm:presLayoutVars>
          <dgm:chMax val="0"/>
          <dgm:bulletEnabled val="1"/>
        </dgm:presLayoutVars>
      </dgm:prSet>
      <dgm:spPr/>
    </dgm:pt>
    <dgm:pt modelId="{FA6E40E2-F329-46E2-9588-0F613A66DDF1}" type="pres">
      <dgm:prSet presAssocID="{0BC5D746-1FD6-4224-B24F-0A56D2BA01B6}" presName="parentRect" presStyleLbl="alignNode1" presStyleIdx="2" presStyleCnt="3"/>
      <dgm:spPr/>
    </dgm:pt>
    <dgm:pt modelId="{6EFC9790-B81B-4759-8CE8-B0B46E91F43F}" type="pres">
      <dgm:prSet presAssocID="{0BC5D746-1FD6-4224-B24F-0A56D2BA01B6}"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dgm:spPr>
    </dgm:pt>
  </dgm:ptLst>
  <dgm:cxnLst>
    <dgm:cxn modelId="{EE127C0F-09EB-4943-AFAB-D91B0FEF0FE3}" type="presOf" srcId="{3028EF25-2705-4C35-AAC6-401FEC48134A}" destId="{55BF2A69-C240-4C24-B3B9-046410F3A6EA}" srcOrd="0" destOrd="3" presId="urn:microsoft.com/office/officeart/2005/8/layout/bList2"/>
    <dgm:cxn modelId="{2BDDD417-851B-4935-BA5E-0FDD4718B41C}" type="presOf" srcId="{AB447260-741E-4019-AFF3-35C22176E100}" destId="{E4BB72DA-D95C-426F-AE50-C7CFCC62396A}" srcOrd="0" destOrd="0" presId="urn:microsoft.com/office/officeart/2005/8/layout/bList2"/>
    <dgm:cxn modelId="{AE6C6218-BC9E-49AA-BE1E-EF8A63946F70}" type="presOf" srcId="{3541E007-D6D3-465C-A612-1A3D2DC56A15}" destId="{2ACE290B-5D87-4412-8516-F11B2475D954}" srcOrd="0" destOrd="0" presId="urn:microsoft.com/office/officeart/2005/8/layout/bList2"/>
    <dgm:cxn modelId="{F3A9AB1A-B48B-41B4-A876-DAD6A4E2BA4F}" srcId="{AB447260-741E-4019-AFF3-35C22176E100}" destId="{ABA8EBC6-A486-492A-A0AD-6495958420C7}" srcOrd="0" destOrd="0" parTransId="{3E703B9D-1FF8-4081-BB5F-08B161D94B2A}" sibTransId="{2B291DD7-BC6C-4BCD-847C-06DDD7A58A23}"/>
    <dgm:cxn modelId="{3D993920-D0F0-4DF0-A58F-D0BB31BF4BF8}" type="presOf" srcId="{11F9FC01-E0FB-4283-9326-E0FC257DA5FC}" destId="{FCD02E5F-048B-4FA6-94CE-7B310B769690}" srcOrd="0" destOrd="1" presId="urn:microsoft.com/office/officeart/2005/8/layout/bList2"/>
    <dgm:cxn modelId="{BB974C2A-D0E9-4D8C-8580-0A2888BA15E3}" type="presOf" srcId="{E0D0E9BA-2028-428D-B2B0-16960982BF77}" destId="{0F5B1421-D1A1-4430-9404-43EFBFD4AF0A}" srcOrd="0" destOrd="0" presId="urn:microsoft.com/office/officeart/2005/8/layout/bList2"/>
    <dgm:cxn modelId="{C111192F-2260-4D54-86C9-987C3C868A70}" srcId="{7241EC13-28C3-4523-AC6D-0135B64A19C8}" destId="{11F9FC01-E0FB-4283-9326-E0FC257DA5FC}" srcOrd="0" destOrd="0" parTransId="{C2BC82CD-A552-4DE4-88C1-A51E9CBE479A}" sibTransId="{841D71E5-B4C2-4CC9-BD59-195398BC5900}"/>
    <dgm:cxn modelId="{54950C3D-13FD-4652-ACD0-7D833DFF2286}" type="presOf" srcId="{0BC5D746-1FD6-4224-B24F-0A56D2BA01B6}" destId="{0CC9E04C-1BE8-4CF0-BC3E-04B84A1E244F}" srcOrd="0" destOrd="0" presId="urn:microsoft.com/office/officeart/2005/8/layout/bList2"/>
    <dgm:cxn modelId="{E6ADF048-26E1-4E62-ADB6-AA7245B521AF}" srcId="{E0D0E9BA-2028-428D-B2B0-16960982BF77}" destId="{AB447260-741E-4019-AFF3-35C22176E100}" srcOrd="0" destOrd="0" parTransId="{A5C15C38-D574-4D1D-BB39-47215F23E011}" sibTransId="{FC0F7A9F-4573-493B-8CA8-D041B2AE43E6}"/>
    <dgm:cxn modelId="{EA39504E-9930-49B1-8A5F-9DE7705A8B96}" srcId="{3541E007-D6D3-465C-A612-1A3D2DC56A15}" destId="{3028EF25-2705-4C35-AAC6-401FEC48134A}" srcOrd="1" destOrd="0" parTransId="{7AF36C58-D5C5-4A68-806B-3125A32A4885}" sibTransId="{941A04D2-A688-487C-A27C-4A2A18B12FB6}"/>
    <dgm:cxn modelId="{9EAD226F-408F-41F5-B616-7FA2C5234AEB}" type="presOf" srcId="{7458CD97-DE49-47B9-AACA-D06734EC2F07}" destId="{5BCB94C9-3F81-4F96-BAD1-002A05FC0ABB}" srcOrd="0" destOrd="0" presId="urn:microsoft.com/office/officeart/2005/8/layout/bList2"/>
    <dgm:cxn modelId="{1D260D70-770B-4D57-9005-786BC3DD1A1A}" srcId="{2926643B-FB53-4A06-9BFC-23FC26D51B49}" destId="{464509CA-53D8-4129-AB5B-52B36F80F52C}" srcOrd="0" destOrd="0" parTransId="{634440F6-42FC-477A-B21A-C132C97C9FBE}" sibTransId="{D3FA92F6-874B-4D96-B678-9B1D845952CE}"/>
    <dgm:cxn modelId="{20EEC877-70C9-4B9D-A199-BBD7F1E81771}" srcId="{45FACCD4-E73F-4685-AD06-679556EE484F}" destId="{0BC5D746-1FD6-4224-B24F-0A56D2BA01B6}" srcOrd="2" destOrd="0" parTransId="{5AB3A327-AAF1-4EC4-AD2F-3CE7525D01CC}" sibTransId="{5DC69FB0-003D-4014-ABCA-D76DBE0286AA}"/>
    <dgm:cxn modelId="{A1D3377C-5222-4190-B62B-909D12266647}" type="presOf" srcId="{400DFE47-8BA4-402A-85AC-A6CC08D0239E}" destId="{A089E3EA-F6A4-4716-9308-3EB3E3DE3208}" srcOrd="0" destOrd="0" presId="urn:microsoft.com/office/officeart/2005/8/layout/bList2"/>
    <dgm:cxn modelId="{6A2F3984-A2B4-4DFC-9F5A-FD5841F25808}" srcId="{7241EC13-28C3-4523-AC6D-0135B64A19C8}" destId="{CA953BD1-0634-4A55-89CD-D7A5807BF2E0}" srcOrd="1" destOrd="0" parTransId="{05DBF37A-A161-4105-81C5-FE1B4A289C6D}" sibTransId="{7CBA4B93-3040-4796-B174-2974CB6D8BEA}"/>
    <dgm:cxn modelId="{3F8BC585-A540-443D-BA6C-215FD2529978}" type="presOf" srcId="{CA953BD1-0634-4A55-89CD-D7A5807BF2E0}" destId="{FCD02E5F-048B-4FA6-94CE-7B310B769690}" srcOrd="0" destOrd="2" presId="urn:microsoft.com/office/officeart/2005/8/layout/bList2"/>
    <dgm:cxn modelId="{99E7B088-B4EF-48E3-B65F-B10A8BCB5809}" type="presOf" srcId="{3541E007-D6D3-465C-A612-1A3D2DC56A15}" destId="{A672C225-346E-4217-B060-A6A458DE22FE}" srcOrd="1" destOrd="0" presId="urn:microsoft.com/office/officeart/2005/8/layout/bList2"/>
    <dgm:cxn modelId="{B245EB9B-B0CC-4472-9774-9CC380FC5765}" type="presOf" srcId="{E0D0E9BA-2028-428D-B2B0-16960982BF77}" destId="{26187095-3339-42ED-A07D-E23F4F9684C9}" srcOrd="1" destOrd="0" presId="urn:microsoft.com/office/officeart/2005/8/layout/bList2"/>
    <dgm:cxn modelId="{71502BC2-63A3-4997-BB7F-B09A4BBF2A48}" srcId="{0BC5D746-1FD6-4224-B24F-0A56D2BA01B6}" destId="{7241EC13-28C3-4523-AC6D-0135B64A19C8}" srcOrd="0" destOrd="0" parTransId="{F3DEC34B-6944-467F-A3D7-C36666DFD345}" sibTransId="{34EFDAD4-607B-412D-83F7-5FC0ACFDFEE3}"/>
    <dgm:cxn modelId="{53DD59C2-DFD6-4C18-A2FC-E259707FE69F}" type="presOf" srcId="{464509CA-53D8-4129-AB5B-52B36F80F52C}" destId="{55BF2A69-C240-4C24-B3B9-046410F3A6EA}" srcOrd="0" destOrd="1" presId="urn:microsoft.com/office/officeart/2005/8/layout/bList2"/>
    <dgm:cxn modelId="{A19DF2C6-A250-4E5B-BAF5-94B2AAB52162}" type="presOf" srcId="{2926643B-FB53-4A06-9BFC-23FC26D51B49}" destId="{55BF2A69-C240-4C24-B3B9-046410F3A6EA}" srcOrd="0" destOrd="0" presId="urn:microsoft.com/office/officeart/2005/8/layout/bList2"/>
    <dgm:cxn modelId="{CC33CBCF-F7D8-45BC-9E14-67ED01CFD8B9}" srcId="{45FACCD4-E73F-4685-AD06-679556EE484F}" destId="{3541E007-D6D3-465C-A612-1A3D2DC56A15}" srcOrd="1" destOrd="0" parTransId="{BEDCDF88-BAEF-4649-A536-EEB002587CAC}" sibTransId="{7458CD97-DE49-47B9-AACA-D06734EC2F07}"/>
    <dgm:cxn modelId="{80C0D4D1-CC81-40DF-ABE8-B0FAEDA14B55}" srcId="{E0D0E9BA-2028-428D-B2B0-16960982BF77}" destId="{7CDF97CB-FB2F-4265-9F03-13960BC295F5}" srcOrd="1" destOrd="0" parTransId="{73134925-4D5D-473F-8EC8-71BCF14D30FF}" sibTransId="{74061FEC-D49C-4211-84A8-8577D165C5B6}"/>
    <dgm:cxn modelId="{D9D9D8DF-7799-48F6-A83F-491968C80F5E}" type="presOf" srcId="{7CDF97CB-FB2F-4265-9F03-13960BC295F5}" destId="{E4BB72DA-D95C-426F-AE50-C7CFCC62396A}" srcOrd="0" destOrd="2" presId="urn:microsoft.com/office/officeart/2005/8/layout/bList2"/>
    <dgm:cxn modelId="{D197A0E9-53CC-4445-8721-E9103D51426E}" type="presOf" srcId="{45FACCD4-E73F-4685-AD06-679556EE484F}" destId="{D7FBB09E-8F28-4FF1-AA88-CD08D9E48CD3}" srcOrd="0" destOrd="0" presId="urn:microsoft.com/office/officeart/2005/8/layout/bList2"/>
    <dgm:cxn modelId="{7B5C49F4-8E8F-49D4-A427-2F22957BC443}" type="presOf" srcId="{7241EC13-28C3-4523-AC6D-0135B64A19C8}" destId="{FCD02E5F-048B-4FA6-94CE-7B310B769690}" srcOrd="0" destOrd="0" presId="urn:microsoft.com/office/officeart/2005/8/layout/bList2"/>
    <dgm:cxn modelId="{5F6AB2F5-81C2-4CF2-A5D9-9D8C96C61424}" srcId="{3541E007-D6D3-465C-A612-1A3D2DC56A15}" destId="{2926643B-FB53-4A06-9BFC-23FC26D51B49}" srcOrd="0" destOrd="0" parTransId="{90881D96-87B7-4CD8-8147-0A683BE6BDE5}" sibTransId="{0A02E1D6-8D88-436D-A9E8-C9E60E8456BE}"/>
    <dgm:cxn modelId="{127C0EF6-41B8-483D-9BBF-09EB96A9B373}" srcId="{2926643B-FB53-4A06-9BFC-23FC26D51B49}" destId="{9950A044-8838-45BB-B90C-C3113A7C9496}" srcOrd="1" destOrd="0" parTransId="{D5C77C57-3EBD-4573-B59F-98B465B61E1E}" sibTransId="{EC95AA26-58B0-45B0-AAAE-BE297DA938AE}"/>
    <dgm:cxn modelId="{19E80CF7-9385-4B6B-B719-249EEB58A41C}" type="presOf" srcId="{0BC5D746-1FD6-4224-B24F-0A56D2BA01B6}" destId="{FA6E40E2-F329-46E2-9588-0F613A66DDF1}" srcOrd="1" destOrd="0" presId="urn:microsoft.com/office/officeart/2005/8/layout/bList2"/>
    <dgm:cxn modelId="{350F12FB-4551-4B17-9890-52AFA7E4E4C2}" type="presOf" srcId="{ABA8EBC6-A486-492A-A0AD-6495958420C7}" destId="{E4BB72DA-D95C-426F-AE50-C7CFCC62396A}" srcOrd="0" destOrd="1" presId="urn:microsoft.com/office/officeart/2005/8/layout/bList2"/>
    <dgm:cxn modelId="{C66AB8FC-50BE-4149-AF77-E784029D06E4}" srcId="{45FACCD4-E73F-4685-AD06-679556EE484F}" destId="{E0D0E9BA-2028-428D-B2B0-16960982BF77}" srcOrd="0" destOrd="0" parTransId="{3A4A2344-C377-4E7D-87BE-D5DE4AB436A7}" sibTransId="{400DFE47-8BA4-402A-85AC-A6CC08D0239E}"/>
    <dgm:cxn modelId="{EA917DFE-014E-4100-BFFA-848D8BD0D79B}" type="presOf" srcId="{9950A044-8838-45BB-B90C-C3113A7C9496}" destId="{55BF2A69-C240-4C24-B3B9-046410F3A6EA}" srcOrd="0" destOrd="2" presId="urn:microsoft.com/office/officeart/2005/8/layout/bList2"/>
    <dgm:cxn modelId="{93B345E0-F72C-4322-B4E5-4387C1CCD6DE}" type="presParOf" srcId="{D7FBB09E-8F28-4FF1-AA88-CD08D9E48CD3}" destId="{7676423C-9AFD-494B-BF2E-58B0E82938BC}" srcOrd="0" destOrd="0" presId="urn:microsoft.com/office/officeart/2005/8/layout/bList2"/>
    <dgm:cxn modelId="{543D4CAF-9803-4008-8C38-4A34B2F9E85B}" type="presParOf" srcId="{7676423C-9AFD-494B-BF2E-58B0E82938BC}" destId="{E4BB72DA-D95C-426F-AE50-C7CFCC62396A}" srcOrd="0" destOrd="0" presId="urn:microsoft.com/office/officeart/2005/8/layout/bList2"/>
    <dgm:cxn modelId="{CCD12539-804E-4C18-8615-DB7D6577A787}" type="presParOf" srcId="{7676423C-9AFD-494B-BF2E-58B0E82938BC}" destId="{0F5B1421-D1A1-4430-9404-43EFBFD4AF0A}" srcOrd="1" destOrd="0" presId="urn:microsoft.com/office/officeart/2005/8/layout/bList2"/>
    <dgm:cxn modelId="{76C75FDD-256D-480A-AB76-5716B60F9396}" type="presParOf" srcId="{7676423C-9AFD-494B-BF2E-58B0E82938BC}" destId="{26187095-3339-42ED-A07D-E23F4F9684C9}" srcOrd="2" destOrd="0" presId="urn:microsoft.com/office/officeart/2005/8/layout/bList2"/>
    <dgm:cxn modelId="{AE03C242-A9D5-469C-90DD-642725AAF1F5}" type="presParOf" srcId="{7676423C-9AFD-494B-BF2E-58B0E82938BC}" destId="{E9268D79-8CF0-4093-8F98-E22B42A5AA66}" srcOrd="3" destOrd="0" presId="urn:microsoft.com/office/officeart/2005/8/layout/bList2"/>
    <dgm:cxn modelId="{3DFEB5F8-C56A-4BDD-B42B-16EE00FC01C7}" type="presParOf" srcId="{D7FBB09E-8F28-4FF1-AA88-CD08D9E48CD3}" destId="{A089E3EA-F6A4-4716-9308-3EB3E3DE3208}" srcOrd="1" destOrd="0" presId="urn:microsoft.com/office/officeart/2005/8/layout/bList2"/>
    <dgm:cxn modelId="{9DDA5831-0CE8-4AAC-82FF-BB7220872941}" type="presParOf" srcId="{D7FBB09E-8F28-4FF1-AA88-CD08D9E48CD3}" destId="{ADE4DA6E-AD8C-4700-A8CE-339576B5DE8A}" srcOrd="2" destOrd="0" presId="urn:microsoft.com/office/officeart/2005/8/layout/bList2"/>
    <dgm:cxn modelId="{84461F61-D0ED-4867-B480-2CFBC4A8DBBD}" type="presParOf" srcId="{ADE4DA6E-AD8C-4700-A8CE-339576B5DE8A}" destId="{55BF2A69-C240-4C24-B3B9-046410F3A6EA}" srcOrd="0" destOrd="0" presId="urn:microsoft.com/office/officeart/2005/8/layout/bList2"/>
    <dgm:cxn modelId="{92CDF724-13DA-4D9F-9E20-EF4D6F2699C0}" type="presParOf" srcId="{ADE4DA6E-AD8C-4700-A8CE-339576B5DE8A}" destId="{2ACE290B-5D87-4412-8516-F11B2475D954}" srcOrd="1" destOrd="0" presId="urn:microsoft.com/office/officeart/2005/8/layout/bList2"/>
    <dgm:cxn modelId="{75F8D582-402D-479E-B1B1-4B1369AE4C62}" type="presParOf" srcId="{ADE4DA6E-AD8C-4700-A8CE-339576B5DE8A}" destId="{A672C225-346E-4217-B060-A6A458DE22FE}" srcOrd="2" destOrd="0" presId="urn:microsoft.com/office/officeart/2005/8/layout/bList2"/>
    <dgm:cxn modelId="{B1080A6D-BB50-4621-9BB5-32C5FA7E4437}" type="presParOf" srcId="{ADE4DA6E-AD8C-4700-A8CE-339576B5DE8A}" destId="{088CE4AF-F561-4C00-99E1-FBD9F7B8D080}" srcOrd="3" destOrd="0" presId="urn:microsoft.com/office/officeart/2005/8/layout/bList2"/>
    <dgm:cxn modelId="{EF27E9E7-A9D5-4763-ADE5-67D2EC635EE3}" type="presParOf" srcId="{D7FBB09E-8F28-4FF1-AA88-CD08D9E48CD3}" destId="{5BCB94C9-3F81-4F96-BAD1-002A05FC0ABB}" srcOrd="3" destOrd="0" presId="urn:microsoft.com/office/officeart/2005/8/layout/bList2"/>
    <dgm:cxn modelId="{2420ECEE-DA31-45C4-862E-6E45345B29E2}" type="presParOf" srcId="{D7FBB09E-8F28-4FF1-AA88-CD08D9E48CD3}" destId="{D6FCD1F3-DFA3-4DAD-9CF2-EFA272BBA9A1}" srcOrd="4" destOrd="0" presId="urn:microsoft.com/office/officeart/2005/8/layout/bList2"/>
    <dgm:cxn modelId="{E4E3B290-50AA-41E9-9D8B-8C1610494EDF}" type="presParOf" srcId="{D6FCD1F3-DFA3-4DAD-9CF2-EFA272BBA9A1}" destId="{FCD02E5F-048B-4FA6-94CE-7B310B769690}" srcOrd="0" destOrd="0" presId="urn:microsoft.com/office/officeart/2005/8/layout/bList2"/>
    <dgm:cxn modelId="{88E7C8D9-ED2F-46A4-9E49-74368E28A541}" type="presParOf" srcId="{D6FCD1F3-DFA3-4DAD-9CF2-EFA272BBA9A1}" destId="{0CC9E04C-1BE8-4CF0-BC3E-04B84A1E244F}" srcOrd="1" destOrd="0" presId="urn:microsoft.com/office/officeart/2005/8/layout/bList2"/>
    <dgm:cxn modelId="{A36545B7-6ACB-43B1-9764-43E3C0A690A6}" type="presParOf" srcId="{D6FCD1F3-DFA3-4DAD-9CF2-EFA272BBA9A1}" destId="{FA6E40E2-F329-46E2-9588-0F613A66DDF1}" srcOrd="2" destOrd="0" presId="urn:microsoft.com/office/officeart/2005/8/layout/bList2"/>
    <dgm:cxn modelId="{E4427025-119E-41E3-B9AF-730BB0AC38DE}" type="presParOf" srcId="{D6FCD1F3-DFA3-4DAD-9CF2-EFA272BBA9A1}" destId="{6EFC9790-B81B-4759-8CE8-B0B46E91F43F}"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A4477-A5F9-4B92-8B2E-E38CAA289D8F}"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A740477-9764-4EFB-ACD5-66CA0900E773}">
      <dgm:prSet/>
      <dgm:spPr/>
      <dgm:t>
        <a:bodyPr/>
        <a:lstStyle/>
        <a:p>
          <a:r>
            <a:rPr lang="en-US" dirty="0"/>
            <a:t>Modes</a:t>
          </a:r>
        </a:p>
      </dgm:t>
    </dgm:pt>
    <dgm:pt modelId="{494E2F10-9E38-47C1-87F1-E9E8B1987BAE}" type="parTrans" cxnId="{3AD43791-664B-4D74-B92E-916D9BC8C1E5}">
      <dgm:prSet/>
      <dgm:spPr/>
      <dgm:t>
        <a:bodyPr/>
        <a:lstStyle/>
        <a:p>
          <a:endParaRPr lang="en-US"/>
        </a:p>
      </dgm:t>
    </dgm:pt>
    <dgm:pt modelId="{BCEDEA4B-C6A8-4968-9F70-FE34A96B38C5}" type="sibTrans" cxnId="{3AD43791-664B-4D74-B92E-916D9BC8C1E5}">
      <dgm:prSet/>
      <dgm:spPr/>
      <dgm:t>
        <a:bodyPr/>
        <a:lstStyle/>
        <a:p>
          <a:endParaRPr lang="en-US"/>
        </a:p>
      </dgm:t>
    </dgm:pt>
    <dgm:pt modelId="{6FD00EAD-FFD1-438B-ACC1-6D6F2B78B84F}">
      <dgm:prSet>
        <dgm:style>
          <a:lnRef idx="1">
            <a:schemeClr val="accent2"/>
          </a:lnRef>
          <a:fillRef idx="2">
            <a:schemeClr val="accent2"/>
          </a:fillRef>
          <a:effectRef idx="1">
            <a:schemeClr val="accent2"/>
          </a:effectRef>
          <a:fontRef idx="minor">
            <a:schemeClr val="dk1"/>
          </a:fontRef>
        </dgm:style>
      </dgm:prSet>
      <dgm:spPr/>
      <dgm:t>
        <a:bodyPr/>
        <a:lstStyle/>
        <a:p>
          <a:r>
            <a:rPr lang="en-US" dirty="0"/>
            <a:t>Direct</a:t>
          </a:r>
        </a:p>
      </dgm:t>
    </dgm:pt>
    <dgm:pt modelId="{E467C10F-AE69-4474-9931-A83335872CA6}" type="parTrans" cxnId="{6C0601B3-5EFE-475C-B118-D2561F889F81}">
      <dgm:prSet/>
      <dgm:spPr/>
      <dgm:t>
        <a:bodyPr/>
        <a:lstStyle/>
        <a:p>
          <a:endParaRPr lang="en-US"/>
        </a:p>
      </dgm:t>
    </dgm:pt>
    <dgm:pt modelId="{30A656B4-9776-4684-A26C-6A7D6BE85847}" type="sibTrans" cxnId="{6C0601B3-5EFE-475C-B118-D2561F889F81}">
      <dgm:prSet/>
      <dgm:spPr/>
      <dgm:t>
        <a:bodyPr/>
        <a:lstStyle/>
        <a:p>
          <a:endParaRPr lang="en-US"/>
        </a:p>
      </dgm:t>
    </dgm:pt>
    <dgm:pt modelId="{791CE8D5-98DF-49DB-80A3-A1378C1A181B}">
      <dgm:prSet>
        <dgm:style>
          <a:lnRef idx="1">
            <a:schemeClr val="accent2"/>
          </a:lnRef>
          <a:fillRef idx="2">
            <a:schemeClr val="accent2"/>
          </a:fillRef>
          <a:effectRef idx="1">
            <a:schemeClr val="accent2"/>
          </a:effectRef>
          <a:fontRef idx="minor">
            <a:schemeClr val="dk1"/>
          </a:fontRef>
        </dgm:style>
      </dgm:prSet>
      <dgm:spPr/>
      <dgm:t>
        <a:bodyPr/>
        <a:lstStyle/>
        <a:p>
          <a:r>
            <a:rPr lang="en-US" dirty="0"/>
            <a:t>Indirect</a:t>
          </a:r>
        </a:p>
      </dgm:t>
    </dgm:pt>
    <dgm:pt modelId="{FA201000-E5F7-4BA9-AC66-447CCA812ADB}" type="parTrans" cxnId="{A45CD2BE-4C89-439F-A474-1D07B749E307}">
      <dgm:prSet/>
      <dgm:spPr/>
      <dgm:t>
        <a:bodyPr/>
        <a:lstStyle/>
        <a:p>
          <a:endParaRPr lang="en-US"/>
        </a:p>
      </dgm:t>
    </dgm:pt>
    <dgm:pt modelId="{BECAC42C-B54B-4041-A50B-DCE2F8727947}" type="sibTrans" cxnId="{A45CD2BE-4C89-439F-A474-1D07B749E307}">
      <dgm:prSet/>
      <dgm:spPr/>
      <dgm:t>
        <a:bodyPr/>
        <a:lstStyle/>
        <a:p>
          <a:endParaRPr lang="en-US"/>
        </a:p>
      </dgm:t>
    </dgm:pt>
    <dgm:pt modelId="{631838BA-6CDC-4DF0-8B59-6F6C686AC2EE}">
      <dgm:prSet/>
      <dgm:spPr/>
      <dgm:t>
        <a:bodyPr/>
        <a:lstStyle/>
        <a:p>
          <a:r>
            <a:rPr lang="en-US" dirty="0"/>
            <a:t>Types</a:t>
          </a:r>
        </a:p>
      </dgm:t>
    </dgm:pt>
    <dgm:pt modelId="{EC7933F8-7358-45C5-A5EA-E8EDC717C915}" type="parTrans" cxnId="{5A17E920-261E-4D3D-900D-50F45373F35D}">
      <dgm:prSet/>
      <dgm:spPr/>
      <dgm:t>
        <a:bodyPr/>
        <a:lstStyle/>
        <a:p>
          <a:endParaRPr lang="en-US"/>
        </a:p>
      </dgm:t>
    </dgm:pt>
    <dgm:pt modelId="{A9F8E139-95DC-467E-84AB-2C9026A2104D}" type="sibTrans" cxnId="{5A17E920-261E-4D3D-900D-50F45373F35D}">
      <dgm:prSet/>
      <dgm:spPr/>
      <dgm:t>
        <a:bodyPr/>
        <a:lstStyle/>
        <a:p>
          <a:endParaRPr lang="en-US"/>
        </a:p>
      </dgm:t>
    </dgm:pt>
    <dgm:pt modelId="{9A01DFD9-D947-4193-BCC2-D7C721B83A0B}">
      <dgm:prSet>
        <dgm:style>
          <a:lnRef idx="1">
            <a:schemeClr val="accent3"/>
          </a:lnRef>
          <a:fillRef idx="2">
            <a:schemeClr val="accent3"/>
          </a:fillRef>
          <a:effectRef idx="1">
            <a:schemeClr val="accent3"/>
          </a:effectRef>
          <a:fontRef idx="minor">
            <a:schemeClr val="dk1"/>
          </a:fontRef>
        </dgm:style>
      </dgm:prSet>
      <dgm:spPr/>
      <dgm:t>
        <a:bodyPr/>
        <a:lstStyle/>
        <a:p>
          <a:r>
            <a:rPr lang="en-US" dirty="0"/>
            <a:t>Physical</a:t>
          </a:r>
        </a:p>
      </dgm:t>
    </dgm:pt>
    <dgm:pt modelId="{9FC69927-DA53-4348-845E-48666BE153BD}" type="parTrans" cxnId="{DF15893A-0E49-46C0-B373-4F9611FF128D}">
      <dgm:prSet/>
      <dgm:spPr/>
      <dgm:t>
        <a:bodyPr/>
        <a:lstStyle/>
        <a:p>
          <a:endParaRPr lang="en-US"/>
        </a:p>
      </dgm:t>
    </dgm:pt>
    <dgm:pt modelId="{A8CCF248-F11C-4B9E-9831-71D0B55B0568}" type="sibTrans" cxnId="{DF15893A-0E49-46C0-B373-4F9611FF128D}">
      <dgm:prSet/>
      <dgm:spPr/>
      <dgm:t>
        <a:bodyPr/>
        <a:lstStyle/>
        <a:p>
          <a:endParaRPr lang="en-US"/>
        </a:p>
      </dgm:t>
    </dgm:pt>
    <dgm:pt modelId="{BFB00A13-51B5-472C-9C85-DAC55DF3BF28}">
      <dgm:prSet>
        <dgm:style>
          <a:lnRef idx="1">
            <a:schemeClr val="accent3"/>
          </a:lnRef>
          <a:fillRef idx="2">
            <a:schemeClr val="accent3"/>
          </a:fillRef>
          <a:effectRef idx="1">
            <a:schemeClr val="accent3"/>
          </a:effectRef>
          <a:fontRef idx="minor">
            <a:schemeClr val="dk1"/>
          </a:fontRef>
        </dgm:style>
      </dgm:prSet>
      <dgm:spPr/>
      <dgm:t>
        <a:bodyPr/>
        <a:lstStyle/>
        <a:p>
          <a:r>
            <a:rPr lang="en-US" dirty="0"/>
            <a:t>Verbal</a:t>
          </a:r>
        </a:p>
      </dgm:t>
    </dgm:pt>
    <dgm:pt modelId="{E59135F4-9462-4B38-A020-A46404EFC03F}" type="sibTrans" cxnId="{E3E7F5F5-8FA9-40DC-B8C7-AF9AC9B66753}">
      <dgm:prSet/>
      <dgm:spPr/>
      <dgm:t>
        <a:bodyPr/>
        <a:lstStyle/>
        <a:p>
          <a:endParaRPr lang="en-US"/>
        </a:p>
      </dgm:t>
    </dgm:pt>
    <dgm:pt modelId="{00DA6E89-E981-4B25-A916-76BB4F94D039}" type="parTrans" cxnId="{E3E7F5F5-8FA9-40DC-B8C7-AF9AC9B66753}">
      <dgm:prSet/>
      <dgm:spPr/>
      <dgm:t>
        <a:bodyPr/>
        <a:lstStyle/>
        <a:p>
          <a:endParaRPr lang="en-US"/>
        </a:p>
      </dgm:t>
    </dgm:pt>
    <dgm:pt modelId="{A9CDAEA8-A821-4C43-9883-00D3E84428B1}">
      <dgm:prSet>
        <dgm:style>
          <a:lnRef idx="1">
            <a:schemeClr val="accent3"/>
          </a:lnRef>
          <a:fillRef idx="2">
            <a:schemeClr val="accent3"/>
          </a:fillRef>
          <a:effectRef idx="1">
            <a:schemeClr val="accent3"/>
          </a:effectRef>
          <a:fontRef idx="minor">
            <a:schemeClr val="dk1"/>
          </a:fontRef>
        </dgm:style>
      </dgm:prSet>
      <dgm:spPr/>
      <dgm:t>
        <a:bodyPr/>
        <a:lstStyle/>
        <a:p>
          <a:r>
            <a:rPr lang="en-US" dirty="0"/>
            <a:t>Relational</a:t>
          </a:r>
        </a:p>
      </dgm:t>
    </dgm:pt>
    <dgm:pt modelId="{D89560A2-0866-43A8-B706-C4483D373536}" type="sibTrans" cxnId="{57DE78AC-96C6-4CA7-A5C6-DB85C2EE417A}">
      <dgm:prSet/>
      <dgm:spPr/>
      <dgm:t>
        <a:bodyPr/>
        <a:lstStyle/>
        <a:p>
          <a:endParaRPr lang="en-US"/>
        </a:p>
      </dgm:t>
    </dgm:pt>
    <dgm:pt modelId="{90097207-0534-4D07-81ED-D8FAE0CCA709}" type="parTrans" cxnId="{57DE78AC-96C6-4CA7-A5C6-DB85C2EE417A}">
      <dgm:prSet/>
      <dgm:spPr/>
      <dgm:t>
        <a:bodyPr/>
        <a:lstStyle/>
        <a:p>
          <a:endParaRPr lang="en-US"/>
        </a:p>
      </dgm:t>
    </dgm:pt>
    <dgm:pt modelId="{FE593CB3-2DE1-490D-B405-A50914D905D2}">
      <dgm:prSet>
        <dgm:style>
          <a:lnRef idx="1">
            <a:schemeClr val="accent3"/>
          </a:lnRef>
          <a:fillRef idx="2">
            <a:schemeClr val="accent3"/>
          </a:fillRef>
          <a:effectRef idx="1">
            <a:schemeClr val="accent3"/>
          </a:effectRef>
          <a:fontRef idx="minor">
            <a:schemeClr val="dk1"/>
          </a:fontRef>
        </dgm:style>
      </dgm:prSet>
      <dgm:spPr/>
      <dgm:t>
        <a:bodyPr/>
        <a:lstStyle/>
        <a:p>
          <a:r>
            <a:rPr lang="en-US" dirty="0"/>
            <a:t>Property Damage</a:t>
          </a:r>
        </a:p>
      </dgm:t>
    </dgm:pt>
    <dgm:pt modelId="{007A3924-DBFD-4F46-B6F8-9AF674633E61}" type="sibTrans" cxnId="{6A997B78-4FFE-4F61-93AF-5E57A7DBA87C}">
      <dgm:prSet/>
      <dgm:spPr/>
      <dgm:t>
        <a:bodyPr/>
        <a:lstStyle/>
        <a:p>
          <a:endParaRPr lang="en-US"/>
        </a:p>
      </dgm:t>
    </dgm:pt>
    <dgm:pt modelId="{57148FB9-EBBD-49B8-BED0-6CF17CF8C045}" type="parTrans" cxnId="{6A997B78-4FFE-4F61-93AF-5E57A7DBA87C}">
      <dgm:prSet/>
      <dgm:spPr/>
      <dgm:t>
        <a:bodyPr/>
        <a:lstStyle/>
        <a:p>
          <a:endParaRPr lang="en-US"/>
        </a:p>
      </dgm:t>
    </dgm:pt>
    <dgm:pt modelId="{A69C9E6D-1F48-488E-AC95-08E658853EDE}" type="pres">
      <dgm:prSet presAssocID="{541A4477-A5F9-4B92-8B2E-E38CAA289D8F}" presName="linear" presStyleCnt="0">
        <dgm:presLayoutVars>
          <dgm:dir/>
          <dgm:animLvl val="lvl"/>
          <dgm:resizeHandles val="exact"/>
        </dgm:presLayoutVars>
      </dgm:prSet>
      <dgm:spPr/>
    </dgm:pt>
    <dgm:pt modelId="{B92E0095-B7F2-4EDF-BE4D-75CA9D7C91A5}" type="pres">
      <dgm:prSet presAssocID="{AA740477-9764-4EFB-ACD5-66CA0900E773}" presName="parentLin" presStyleCnt="0"/>
      <dgm:spPr/>
    </dgm:pt>
    <dgm:pt modelId="{4DB00B8A-44BF-4B47-8F77-EF781D915A55}" type="pres">
      <dgm:prSet presAssocID="{AA740477-9764-4EFB-ACD5-66CA0900E773}" presName="parentLeftMargin" presStyleLbl="node1" presStyleIdx="0" presStyleCnt="2"/>
      <dgm:spPr/>
    </dgm:pt>
    <dgm:pt modelId="{885F98FD-1F95-40A0-B3E0-F5F5FE370514}" type="pres">
      <dgm:prSet presAssocID="{AA740477-9764-4EFB-ACD5-66CA0900E773}" presName="parentText" presStyleLbl="node1" presStyleIdx="0" presStyleCnt="2">
        <dgm:presLayoutVars>
          <dgm:chMax val="0"/>
          <dgm:bulletEnabled val="1"/>
        </dgm:presLayoutVars>
      </dgm:prSet>
      <dgm:spPr/>
    </dgm:pt>
    <dgm:pt modelId="{CF485A27-DBB3-4578-AA41-2BC4F5DEC4DF}" type="pres">
      <dgm:prSet presAssocID="{AA740477-9764-4EFB-ACD5-66CA0900E773}" presName="negativeSpace" presStyleCnt="0"/>
      <dgm:spPr/>
    </dgm:pt>
    <dgm:pt modelId="{FBD8BDC0-11D5-4603-AB0E-2FE93AF7AD78}" type="pres">
      <dgm:prSet presAssocID="{AA740477-9764-4EFB-ACD5-66CA0900E773}" presName="childText" presStyleLbl="conFgAcc1" presStyleIdx="0" presStyleCnt="2">
        <dgm:presLayoutVars>
          <dgm:bulletEnabled val="1"/>
        </dgm:presLayoutVars>
      </dgm:prSet>
      <dgm:spPr/>
    </dgm:pt>
    <dgm:pt modelId="{38304A80-6E29-4538-BA06-1A6D9A738F00}" type="pres">
      <dgm:prSet presAssocID="{BCEDEA4B-C6A8-4968-9F70-FE34A96B38C5}" presName="spaceBetweenRectangles" presStyleCnt="0"/>
      <dgm:spPr/>
    </dgm:pt>
    <dgm:pt modelId="{CB2C751B-D7DE-4682-A10C-CA5AF10FE751}" type="pres">
      <dgm:prSet presAssocID="{631838BA-6CDC-4DF0-8B59-6F6C686AC2EE}" presName="parentLin" presStyleCnt="0"/>
      <dgm:spPr/>
    </dgm:pt>
    <dgm:pt modelId="{6AD535A0-BA5E-4D38-A95F-143469C7163E}" type="pres">
      <dgm:prSet presAssocID="{631838BA-6CDC-4DF0-8B59-6F6C686AC2EE}" presName="parentLeftMargin" presStyleLbl="node1" presStyleIdx="0" presStyleCnt="2"/>
      <dgm:spPr/>
    </dgm:pt>
    <dgm:pt modelId="{625BEB5E-CF8F-4E5E-880D-0960E4AF75FE}" type="pres">
      <dgm:prSet presAssocID="{631838BA-6CDC-4DF0-8B59-6F6C686AC2EE}" presName="parentText" presStyleLbl="node1" presStyleIdx="1" presStyleCnt="2">
        <dgm:presLayoutVars>
          <dgm:chMax val="0"/>
          <dgm:bulletEnabled val="1"/>
        </dgm:presLayoutVars>
      </dgm:prSet>
      <dgm:spPr/>
    </dgm:pt>
    <dgm:pt modelId="{E671D343-BCC3-433D-A9FD-2557D546335F}" type="pres">
      <dgm:prSet presAssocID="{631838BA-6CDC-4DF0-8B59-6F6C686AC2EE}" presName="negativeSpace" presStyleCnt="0"/>
      <dgm:spPr/>
    </dgm:pt>
    <dgm:pt modelId="{55E29BB8-1C6F-4EAA-BDFA-6C2B656AEB18}" type="pres">
      <dgm:prSet presAssocID="{631838BA-6CDC-4DF0-8B59-6F6C686AC2EE}" presName="childText" presStyleLbl="conFgAcc1" presStyleIdx="1" presStyleCnt="2">
        <dgm:presLayoutVars>
          <dgm:bulletEnabled val="1"/>
        </dgm:presLayoutVars>
      </dgm:prSet>
      <dgm:spPr/>
    </dgm:pt>
  </dgm:ptLst>
  <dgm:cxnLst>
    <dgm:cxn modelId="{820DC71C-31D4-459B-A6A0-1719BF98EFE5}" type="presOf" srcId="{541A4477-A5F9-4B92-8B2E-E38CAA289D8F}" destId="{A69C9E6D-1F48-488E-AC95-08E658853EDE}" srcOrd="0" destOrd="0" presId="urn:microsoft.com/office/officeart/2005/8/layout/list1"/>
    <dgm:cxn modelId="{5A17E920-261E-4D3D-900D-50F45373F35D}" srcId="{541A4477-A5F9-4B92-8B2E-E38CAA289D8F}" destId="{631838BA-6CDC-4DF0-8B59-6F6C686AC2EE}" srcOrd="1" destOrd="0" parTransId="{EC7933F8-7358-45C5-A5EA-E8EDC717C915}" sibTransId="{A9F8E139-95DC-467E-84AB-2C9026A2104D}"/>
    <dgm:cxn modelId="{DF15893A-0E49-46C0-B373-4F9611FF128D}" srcId="{631838BA-6CDC-4DF0-8B59-6F6C686AC2EE}" destId="{9A01DFD9-D947-4193-BCC2-D7C721B83A0B}" srcOrd="0" destOrd="0" parTransId="{9FC69927-DA53-4348-845E-48666BE153BD}" sibTransId="{A8CCF248-F11C-4B9E-9831-71D0B55B0568}"/>
    <dgm:cxn modelId="{95640B4B-4E9B-4291-926C-0057BA84363E}" type="presOf" srcId="{631838BA-6CDC-4DF0-8B59-6F6C686AC2EE}" destId="{625BEB5E-CF8F-4E5E-880D-0960E4AF75FE}" srcOrd="1" destOrd="0" presId="urn:microsoft.com/office/officeart/2005/8/layout/list1"/>
    <dgm:cxn modelId="{9871DC54-A0C1-4C32-AFF8-96722BD1FFA3}" type="presOf" srcId="{6FD00EAD-FFD1-438B-ACC1-6D6F2B78B84F}" destId="{FBD8BDC0-11D5-4603-AB0E-2FE93AF7AD78}" srcOrd="0" destOrd="0" presId="urn:microsoft.com/office/officeart/2005/8/layout/list1"/>
    <dgm:cxn modelId="{F31E0262-8E0A-4A57-9B21-8A0D74871213}" type="presOf" srcId="{791CE8D5-98DF-49DB-80A3-A1378C1A181B}" destId="{FBD8BDC0-11D5-4603-AB0E-2FE93AF7AD78}" srcOrd="0" destOrd="1" presId="urn:microsoft.com/office/officeart/2005/8/layout/list1"/>
    <dgm:cxn modelId="{6C375171-DB83-4507-9E7F-156DB5CD8909}" type="presOf" srcId="{FE593CB3-2DE1-490D-B405-A50914D905D2}" destId="{55E29BB8-1C6F-4EAA-BDFA-6C2B656AEB18}" srcOrd="0" destOrd="3" presId="urn:microsoft.com/office/officeart/2005/8/layout/list1"/>
    <dgm:cxn modelId="{6A997B78-4FFE-4F61-93AF-5E57A7DBA87C}" srcId="{631838BA-6CDC-4DF0-8B59-6F6C686AC2EE}" destId="{FE593CB3-2DE1-490D-B405-A50914D905D2}" srcOrd="3" destOrd="0" parTransId="{57148FB9-EBBD-49B8-BED0-6CF17CF8C045}" sibTransId="{007A3924-DBFD-4F46-B6F8-9AF674633E61}"/>
    <dgm:cxn modelId="{FEFC6582-0F27-46C0-A750-9568EE285A97}" type="presOf" srcId="{631838BA-6CDC-4DF0-8B59-6F6C686AC2EE}" destId="{6AD535A0-BA5E-4D38-A95F-143469C7163E}" srcOrd="0" destOrd="0" presId="urn:microsoft.com/office/officeart/2005/8/layout/list1"/>
    <dgm:cxn modelId="{3AD43791-664B-4D74-B92E-916D9BC8C1E5}" srcId="{541A4477-A5F9-4B92-8B2E-E38CAA289D8F}" destId="{AA740477-9764-4EFB-ACD5-66CA0900E773}" srcOrd="0" destOrd="0" parTransId="{494E2F10-9E38-47C1-87F1-E9E8B1987BAE}" sibTransId="{BCEDEA4B-C6A8-4968-9F70-FE34A96B38C5}"/>
    <dgm:cxn modelId="{D8AF97A5-80A7-45FC-B54C-DE5FB01199D5}" type="presOf" srcId="{AA740477-9764-4EFB-ACD5-66CA0900E773}" destId="{4DB00B8A-44BF-4B47-8F77-EF781D915A55}" srcOrd="0" destOrd="0" presId="urn:microsoft.com/office/officeart/2005/8/layout/list1"/>
    <dgm:cxn modelId="{57DE78AC-96C6-4CA7-A5C6-DB85C2EE417A}" srcId="{631838BA-6CDC-4DF0-8B59-6F6C686AC2EE}" destId="{A9CDAEA8-A821-4C43-9883-00D3E84428B1}" srcOrd="2" destOrd="0" parTransId="{90097207-0534-4D07-81ED-D8FAE0CCA709}" sibTransId="{D89560A2-0866-43A8-B706-C4483D373536}"/>
    <dgm:cxn modelId="{6C0601B3-5EFE-475C-B118-D2561F889F81}" srcId="{AA740477-9764-4EFB-ACD5-66CA0900E773}" destId="{6FD00EAD-FFD1-438B-ACC1-6D6F2B78B84F}" srcOrd="0" destOrd="0" parTransId="{E467C10F-AE69-4474-9931-A83335872CA6}" sibTransId="{30A656B4-9776-4684-A26C-6A7D6BE85847}"/>
    <dgm:cxn modelId="{4416F7B7-EEDE-4E6F-BD14-39CAD19D609C}" type="presOf" srcId="{A9CDAEA8-A821-4C43-9883-00D3E84428B1}" destId="{55E29BB8-1C6F-4EAA-BDFA-6C2B656AEB18}" srcOrd="0" destOrd="2" presId="urn:microsoft.com/office/officeart/2005/8/layout/list1"/>
    <dgm:cxn modelId="{A45CD2BE-4C89-439F-A474-1D07B749E307}" srcId="{AA740477-9764-4EFB-ACD5-66CA0900E773}" destId="{791CE8D5-98DF-49DB-80A3-A1378C1A181B}" srcOrd="1" destOrd="0" parTransId="{FA201000-E5F7-4BA9-AC66-447CCA812ADB}" sibTransId="{BECAC42C-B54B-4041-A50B-DCE2F8727947}"/>
    <dgm:cxn modelId="{E8614BD6-59F3-45A7-9921-ED787BB55532}" type="presOf" srcId="{AA740477-9764-4EFB-ACD5-66CA0900E773}" destId="{885F98FD-1F95-40A0-B3E0-F5F5FE370514}" srcOrd="1" destOrd="0" presId="urn:microsoft.com/office/officeart/2005/8/layout/list1"/>
    <dgm:cxn modelId="{D024E0D6-1153-4E9B-AA03-3FFA2CCD209A}" type="presOf" srcId="{9A01DFD9-D947-4193-BCC2-D7C721B83A0B}" destId="{55E29BB8-1C6F-4EAA-BDFA-6C2B656AEB18}" srcOrd="0" destOrd="0" presId="urn:microsoft.com/office/officeart/2005/8/layout/list1"/>
    <dgm:cxn modelId="{E3E7F5F5-8FA9-40DC-B8C7-AF9AC9B66753}" srcId="{631838BA-6CDC-4DF0-8B59-6F6C686AC2EE}" destId="{BFB00A13-51B5-472C-9C85-DAC55DF3BF28}" srcOrd="1" destOrd="0" parTransId="{00DA6E89-E981-4B25-A916-76BB4F94D039}" sibTransId="{E59135F4-9462-4B38-A020-A46404EFC03F}"/>
    <dgm:cxn modelId="{CBAE30FB-530B-483E-BCBC-17A86E23696B}" type="presOf" srcId="{BFB00A13-51B5-472C-9C85-DAC55DF3BF28}" destId="{55E29BB8-1C6F-4EAA-BDFA-6C2B656AEB18}" srcOrd="0" destOrd="1" presId="urn:microsoft.com/office/officeart/2005/8/layout/list1"/>
    <dgm:cxn modelId="{35658EF6-BBA6-4F12-81B2-B6FDC614E7EA}" type="presParOf" srcId="{A69C9E6D-1F48-488E-AC95-08E658853EDE}" destId="{B92E0095-B7F2-4EDF-BE4D-75CA9D7C91A5}" srcOrd="0" destOrd="0" presId="urn:microsoft.com/office/officeart/2005/8/layout/list1"/>
    <dgm:cxn modelId="{FDA68876-4508-421C-AD44-791F7018FA13}" type="presParOf" srcId="{B92E0095-B7F2-4EDF-BE4D-75CA9D7C91A5}" destId="{4DB00B8A-44BF-4B47-8F77-EF781D915A55}" srcOrd="0" destOrd="0" presId="urn:microsoft.com/office/officeart/2005/8/layout/list1"/>
    <dgm:cxn modelId="{D33825C1-9A1B-4549-868A-AB513CA15EF4}" type="presParOf" srcId="{B92E0095-B7F2-4EDF-BE4D-75CA9D7C91A5}" destId="{885F98FD-1F95-40A0-B3E0-F5F5FE370514}" srcOrd="1" destOrd="0" presId="urn:microsoft.com/office/officeart/2005/8/layout/list1"/>
    <dgm:cxn modelId="{7FE3EC46-A68A-4D2B-B6F5-146E4819F1BD}" type="presParOf" srcId="{A69C9E6D-1F48-488E-AC95-08E658853EDE}" destId="{CF485A27-DBB3-4578-AA41-2BC4F5DEC4DF}" srcOrd="1" destOrd="0" presId="urn:microsoft.com/office/officeart/2005/8/layout/list1"/>
    <dgm:cxn modelId="{539CA02F-78C0-4C32-AC6C-6F0624D6B9F8}" type="presParOf" srcId="{A69C9E6D-1F48-488E-AC95-08E658853EDE}" destId="{FBD8BDC0-11D5-4603-AB0E-2FE93AF7AD78}" srcOrd="2" destOrd="0" presId="urn:microsoft.com/office/officeart/2005/8/layout/list1"/>
    <dgm:cxn modelId="{389AAA26-13D3-4EAC-A61F-817BAE5C38E4}" type="presParOf" srcId="{A69C9E6D-1F48-488E-AC95-08E658853EDE}" destId="{38304A80-6E29-4538-BA06-1A6D9A738F00}" srcOrd="3" destOrd="0" presId="urn:microsoft.com/office/officeart/2005/8/layout/list1"/>
    <dgm:cxn modelId="{72A56E98-DE61-436E-9F8E-0A916ABDA9F3}" type="presParOf" srcId="{A69C9E6D-1F48-488E-AC95-08E658853EDE}" destId="{CB2C751B-D7DE-4682-A10C-CA5AF10FE751}" srcOrd="4" destOrd="0" presId="urn:microsoft.com/office/officeart/2005/8/layout/list1"/>
    <dgm:cxn modelId="{E7C3B697-00FD-470C-B18E-31C5A0E9F2BA}" type="presParOf" srcId="{CB2C751B-D7DE-4682-A10C-CA5AF10FE751}" destId="{6AD535A0-BA5E-4D38-A95F-143469C7163E}" srcOrd="0" destOrd="0" presId="urn:microsoft.com/office/officeart/2005/8/layout/list1"/>
    <dgm:cxn modelId="{FC5DEF9F-CCD6-4EDA-9C15-54FFB7C35FD6}" type="presParOf" srcId="{CB2C751B-D7DE-4682-A10C-CA5AF10FE751}" destId="{625BEB5E-CF8F-4E5E-880D-0960E4AF75FE}" srcOrd="1" destOrd="0" presId="urn:microsoft.com/office/officeart/2005/8/layout/list1"/>
    <dgm:cxn modelId="{4AD3137E-3222-4A6C-BAC5-67221E0BF9B7}" type="presParOf" srcId="{A69C9E6D-1F48-488E-AC95-08E658853EDE}" destId="{E671D343-BCC3-433D-A9FD-2557D546335F}" srcOrd="5" destOrd="0" presId="urn:microsoft.com/office/officeart/2005/8/layout/list1"/>
    <dgm:cxn modelId="{D01D1B9A-30B6-4253-86B7-C2B7B622A429}" type="presParOf" srcId="{A69C9E6D-1F48-488E-AC95-08E658853EDE}" destId="{55E29BB8-1C6F-4EAA-BDFA-6C2B656AEB1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9DA6B-4FA2-41B2-9AE5-29A07DEE0B6B}"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A40778-BCC5-46BA-9E79-0B1F1A8811A3}">
      <dgm:prSet custT="1"/>
      <dgm:spPr/>
      <dgm:t>
        <a:bodyPr/>
        <a:lstStyle/>
        <a:p>
          <a:r>
            <a:rPr lang="en-US" sz="2800" b="1" dirty="0">
              <a:solidFill>
                <a:schemeClr val="tx1">
                  <a:lumMod val="75000"/>
                  <a:lumOff val="25000"/>
                </a:schemeClr>
              </a:solidFill>
            </a:rPr>
            <a:t>Bully</a:t>
          </a:r>
          <a:r>
            <a:rPr lang="en-US" sz="2800" dirty="0"/>
            <a:t> </a:t>
          </a:r>
        </a:p>
      </dgm:t>
    </dgm:pt>
    <dgm:pt modelId="{21BBE613-899A-4C6D-B7C5-B24F2AD02997}" type="parTrans" cxnId="{8F3359C6-540E-4198-AFD9-13347C1257FC}">
      <dgm:prSet/>
      <dgm:spPr/>
      <dgm:t>
        <a:bodyPr/>
        <a:lstStyle/>
        <a:p>
          <a:endParaRPr lang="en-US"/>
        </a:p>
      </dgm:t>
    </dgm:pt>
    <dgm:pt modelId="{7A862BBC-F6A1-441A-B667-583DEC904C08}" type="sibTrans" cxnId="{8F3359C6-540E-4198-AFD9-13347C1257FC}">
      <dgm:prSet/>
      <dgm:spPr/>
      <dgm:t>
        <a:bodyPr/>
        <a:lstStyle/>
        <a:p>
          <a:endParaRPr lang="en-US"/>
        </a:p>
      </dgm:t>
    </dgm:pt>
    <dgm:pt modelId="{CF6704F3-0470-4B34-A452-988B3851268F}">
      <dgm:prSet custT="1"/>
      <dgm:spPr/>
      <dgm:t>
        <a:bodyPr/>
        <a:lstStyle/>
        <a:p>
          <a:r>
            <a:rPr lang="en-US" sz="2800" b="1" dirty="0">
              <a:solidFill>
                <a:schemeClr val="accent3">
                  <a:lumMod val="75000"/>
                </a:schemeClr>
              </a:solidFill>
            </a:rPr>
            <a:t>Crew</a:t>
          </a:r>
        </a:p>
      </dgm:t>
    </dgm:pt>
    <dgm:pt modelId="{1E9D4B1C-BD24-4CDC-9350-7799C0C94666}" type="parTrans" cxnId="{7EFA96B4-274F-454B-ACAB-71C791B6B839}">
      <dgm:prSet/>
      <dgm:spPr/>
      <dgm:t>
        <a:bodyPr/>
        <a:lstStyle/>
        <a:p>
          <a:endParaRPr lang="en-US"/>
        </a:p>
      </dgm:t>
    </dgm:pt>
    <dgm:pt modelId="{FF15FA5C-A531-4DD1-86CD-C771C71424DB}" type="sibTrans" cxnId="{7EFA96B4-274F-454B-ACAB-71C791B6B839}">
      <dgm:prSet/>
      <dgm:spPr/>
      <dgm:t>
        <a:bodyPr/>
        <a:lstStyle/>
        <a:p>
          <a:endParaRPr lang="en-US"/>
        </a:p>
      </dgm:t>
    </dgm:pt>
    <dgm:pt modelId="{E043227D-CEEA-4934-9297-6116EC39BEE3}">
      <dgm:prSet custT="1"/>
      <dgm:spPr/>
      <dgm:t>
        <a:bodyPr/>
        <a:lstStyle/>
        <a:p>
          <a:r>
            <a:rPr lang="en-US" sz="2800" b="1" dirty="0">
              <a:solidFill>
                <a:schemeClr val="accent4">
                  <a:lumMod val="75000"/>
                </a:schemeClr>
              </a:solidFill>
            </a:rPr>
            <a:t>Witness</a:t>
          </a:r>
        </a:p>
      </dgm:t>
    </dgm:pt>
    <dgm:pt modelId="{FDD8023C-5E71-4E63-B5A8-820F2A2B330F}" type="parTrans" cxnId="{AD9F97AF-8F22-433C-8EE1-1ECC067DB049}">
      <dgm:prSet/>
      <dgm:spPr/>
      <dgm:t>
        <a:bodyPr/>
        <a:lstStyle/>
        <a:p>
          <a:endParaRPr lang="en-US"/>
        </a:p>
      </dgm:t>
    </dgm:pt>
    <dgm:pt modelId="{2BB2300D-7386-4CF9-9BA8-4EDE7674F89E}" type="sibTrans" cxnId="{AD9F97AF-8F22-433C-8EE1-1ECC067DB049}">
      <dgm:prSet/>
      <dgm:spPr/>
      <dgm:t>
        <a:bodyPr/>
        <a:lstStyle/>
        <a:p>
          <a:endParaRPr lang="en-US"/>
        </a:p>
      </dgm:t>
    </dgm:pt>
    <dgm:pt modelId="{B5215298-ABE8-42FB-ADA7-85D50ACDEC63}">
      <dgm:prSet custT="1"/>
      <dgm:spPr/>
      <dgm:t>
        <a:bodyPr/>
        <a:lstStyle/>
        <a:p>
          <a:r>
            <a:rPr lang="en-US" sz="2800" b="1" dirty="0">
              <a:solidFill>
                <a:srgbClr val="7030A0"/>
              </a:solidFill>
            </a:rPr>
            <a:t>Confidant</a:t>
          </a:r>
        </a:p>
      </dgm:t>
    </dgm:pt>
    <dgm:pt modelId="{81F63A31-4D7D-4D3A-93A4-452FABA675C5}" type="parTrans" cxnId="{A03A3ECA-4D6D-4747-B386-F9D9FD7FC1B5}">
      <dgm:prSet/>
      <dgm:spPr/>
      <dgm:t>
        <a:bodyPr/>
        <a:lstStyle/>
        <a:p>
          <a:endParaRPr lang="en-US"/>
        </a:p>
      </dgm:t>
    </dgm:pt>
    <dgm:pt modelId="{837F00D7-FD67-459B-893B-174A6C6040F7}" type="sibTrans" cxnId="{A03A3ECA-4D6D-4747-B386-F9D9FD7FC1B5}">
      <dgm:prSet/>
      <dgm:spPr/>
      <dgm:t>
        <a:bodyPr/>
        <a:lstStyle/>
        <a:p>
          <a:endParaRPr lang="en-US"/>
        </a:p>
      </dgm:t>
    </dgm:pt>
    <dgm:pt modelId="{2F523B90-6710-4BB4-843C-C96054ADE9C1}">
      <dgm:prSet custT="1"/>
      <dgm:spPr/>
      <dgm:t>
        <a:bodyPr/>
        <a:lstStyle/>
        <a:p>
          <a:r>
            <a:rPr lang="en-US" sz="2800" b="1" dirty="0">
              <a:solidFill>
                <a:schemeClr val="accent2"/>
              </a:solidFill>
            </a:rPr>
            <a:t>Defender</a:t>
          </a:r>
        </a:p>
      </dgm:t>
    </dgm:pt>
    <dgm:pt modelId="{0574A116-503D-49B2-BDBE-9E9B6F43E6D7}" type="parTrans" cxnId="{78FF294F-4EC1-48EF-BBF8-E085E3CD0E83}">
      <dgm:prSet/>
      <dgm:spPr/>
      <dgm:t>
        <a:bodyPr/>
        <a:lstStyle/>
        <a:p>
          <a:endParaRPr lang="en-US"/>
        </a:p>
      </dgm:t>
    </dgm:pt>
    <dgm:pt modelId="{85EE73CB-43D3-499F-9D3D-4F532682A8AE}" type="sibTrans" cxnId="{78FF294F-4EC1-48EF-BBF8-E085E3CD0E83}">
      <dgm:prSet/>
      <dgm:spPr/>
      <dgm:t>
        <a:bodyPr/>
        <a:lstStyle/>
        <a:p>
          <a:endParaRPr lang="en-US"/>
        </a:p>
      </dgm:t>
    </dgm:pt>
    <dgm:pt modelId="{F6E20C0C-3A42-4763-9E76-E9FD1FE3EF6D}">
      <dgm:prSet custT="1"/>
      <dgm:spPr/>
      <dgm:t>
        <a:bodyPr/>
        <a:lstStyle/>
        <a:p>
          <a:r>
            <a:rPr lang="en-US" sz="2800" b="1" dirty="0">
              <a:solidFill>
                <a:srgbClr val="00B0F0"/>
              </a:solidFill>
            </a:rPr>
            <a:t>Victim</a:t>
          </a:r>
        </a:p>
      </dgm:t>
    </dgm:pt>
    <dgm:pt modelId="{41F0339C-EFF3-453F-811E-161E513C54A4}" type="parTrans" cxnId="{9D0F1721-B489-4B5D-AC58-47425D8A3522}">
      <dgm:prSet/>
      <dgm:spPr/>
      <dgm:t>
        <a:bodyPr/>
        <a:lstStyle/>
        <a:p>
          <a:endParaRPr lang="en-US"/>
        </a:p>
      </dgm:t>
    </dgm:pt>
    <dgm:pt modelId="{293725CA-DF53-4B72-AFDB-C2DA23A3DC86}" type="sibTrans" cxnId="{9D0F1721-B489-4B5D-AC58-47425D8A3522}">
      <dgm:prSet/>
      <dgm:spPr/>
      <dgm:t>
        <a:bodyPr/>
        <a:lstStyle/>
        <a:p>
          <a:endParaRPr lang="en-US"/>
        </a:p>
      </dgm:t>
    </dgm:pt>
    <dgm:pt modelId="{9764DAAA-7639-4C66-86E0-1C6F6A1E8596}">
      <dgm:prSet custT="1"/>
      <dgm:spPr/>
      <dgm:t>
        <a:bodyPr/>
        <a:lstStyle/>
        <a:p>
          <a:r>
            <a:rPr lang="en-US" sz="2400" b="1" i="1" dirty="0">
              <a:solidFill>
                <a:srgbClr val="C00000"/>
              </a:solidFill>
            </a:rPr>
            <a:t>Identification with the aggressor – </a:t>
          </a:r>
        </a:p>
        <a:p>
          <a:r>
            <a:rPr lang="en-US" sz="2400" b="1" i="1" dirty="0">
              <a:solidFill>
                <a:srgbClr val="C00000"/>
              </a:solidFill>
            </a:rPr>
            <a:t>from victim to bully</a:t>
          </a:r>
          <a:endParaRPr lang="en-US" sz="2400" b="1" dirty="0">
            <a:solidFill>
              <a:srgbClr val="C00000"/>
            </a:solidFill>
          </a:endParaRPr>
        </a:p>
      </dgm:t>
    </dgm:pt>
    <dgm:pt modelId="{EA8B45B0-6EBD-4A30-B4BF-BD77F463E643}" type="parTrans" cxnId="{E5A59B33-C50F-4AD3-B703-E761D81A425A}">
      <dgm:prSet/>
      <dgm:spPr/>
      <dgm:t>
        <a:bodyPr/>
        <a:lstStyle/>
        <a:p>
          <a:endParaRPr lang="en-US"/>
        </a:p>
      </dgm:t>
    </dgm:pt>
    <dgm:pt modelId="{4D6B943B-A0E2-4E2C-892D-23A5E12EAD3B}" type="sibTrans" cxnId="{E5A59B33-C50F-4AD3-B703-E761D81A425A}">
      <dgm:prSet/>
      <dgm:spPr/>
      <dgm:t>
        <a:bodyPr/>
        <a:lstStyle/>
        <a:p>
          <a:endParaRPr lang="en-US"/>
        </a:p>
      </dgm:t>
    </dgm:pt>
    <dgm:pt modelId="{9F9865DD-4EA0-48A6-ADF8-E288392CF1F5}" type="pres">
      <dgm:prSet presAssocID="{4499DA6B-4FA2-41B2-9AE5-29A07DEE0B6B}" presName="root" presStyleCnt="0">
        <dgm:presLayoutVars>
          <dgm:dir/>
          <dgm:resizeHandles val="exact"/>
        </dgm:presLayoutVars>
      </dgm:prSet>
      <dgm:spPr/>
    </dgm:pt>
    <dgm:pt modelId="{781B1099-5C4F-48A3-9B45-00666556E7BC}" type="pres">
      <dgm:prSet presAssocID="{4499DA6B-4FA2-41B2-9AE5-29A07DEE0B6B}" presName="container" presStyleCnt="0">
        <dgm:presLayoutVars>
          <dgm:dir/>
          <dgm:resizeHandles val="exact"/>
        </dgm:presLayoutVars>
      </dgm:prSet>
      <dgm:spPr/>
    </dgm:pt>
    <dgm:pt modelId="{92B03261-AE81-4237-A6CC-1030A8F84262}" type="pres">
      <dgm:prSet presAssocID="{D5A40778-BCC5-46BA-9E79-0B1F1A8811A3}" presName="compNode" presStyleCnt="0"/>
      <dgm:spPr/>
    </dgm:pt>
    <dgm:pt modelId="{D50F3C04-EE4E-4A74-8455-EE2C142D546D}" type="pres">
      <dgm:prSet presAssocID="{D5A40778-BCC5-46BA-9E79-0B1F1A8811A3}" presName="iconBgRect" presStyleLbl="bgShp" presStyleIdx="0" presStyleCnt="7" custScaleX="199789" custScaleY="199296" custLinFactY="-18326" custLinFactNeighborX="71894" custLinFactNeighborY="-100000"/>
      <dgm:spPr/>
    </dgm:pt>
    <dgm:pt modelId="{335B91CB-8CDF-434F-9B73-7BBDDF9915D6}" type="pres">
      <dgm:prSet presAssocID="{D5A40778-BCC5-46BA-9E79-0B1F1A8811A3}" presName="iconRect" presStyleLbl="node1" presStyleIdx="0" presStyleCnt="7" custScaleX="223187" custScaleY="215822" custLinFactX="28357" custLinFactY="-100000" custLinFactNeighborX="100000" custLinFactNeighborY="-106093"/>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Raised Hand"/>
        </a:ext>
      </dgm:extLst>
    </dgm:pt>
    <dgm:pt modelId="{F5005148-1472-499C-AAB9-1162E33DD549}" type="pres">
      <dgm:prSet presAssocID="{D5A40778-BCC5-46BA-9E79-0B1F1A8811A3}" presName="spaceRect" presStyleCnt="0"/>
      <dgm:spPr/>
    </dgm:pt>
    <dgm:pt modelId="{EE6337B7-2445-4C1C-9A2E-F06ACE89C75E}" type="pres">
      <dgm:prSet presAssocID="{D5A40778-BCC5-46BA-9E79-0B1F1A8811A3}" presName="textRect" presStyleLbl="revTx" presStyleIdx="0" presStyleCnt="7" custScaleX="155180" custLinFactY="-25990" custLinFactNeighborX="73844" custLinFactNeighborY="-100000">
        <dgm:presLayoutVars>
          <dgm:chMax val="1"/>
          <dgm:chPref val="1"/>
        </dgm:presLayoutVars>
      </dgm:prSet>
      <dgm:spPr/>
    </dgm:pt>
    <dgm:pt modelId="{68E735F5-08DC-46C1-A677-4DB68E55361E}" type="pres">
      <dgm:prSet presAssocID="{7A862BBC-F6A1-441A-B667-583DEC904C08}" presName="sibTrans" presStyleLbl="sibTrans2D1" presStyleIdx="0" presStyleCnt="0"/>
      <dgm:spPr/>
    </dgm:pt>
    <dgm:pt modelId="{B056CBF5-0F21-42A0-AACC-BB1719EC2B3F}" type="pres">
      <dgm:prSet presAssocID="{CF6704F3-0470-4B34-A452-988B3851268F}" presName="compNode" presStyleCnt="0"/>
      <dgm:spPr/>
    </dgm:pt>
    <dgm:pt modelId="{3FE855B4-33EB-4E35-89D6-45E6B5E8BD7E}" type="pres">
      <dgm:prSet presAssocID="{CF6704F3-0470-4B34-A452-988B3851268F}" presName="iconBgRect" presStyleLbl="bgShp" presStyleIdx="1" presStyleCnt="7" custScaleX="196704" custScaleY="182947" custLinFactX="75467" custLinFactY="-14234" custLinFactNeighborX="100000" custLinFactNeighborY="-100000"/>
      <dgm:spPr/>
    </dgm:pt>
    <dgm:pt modelId="{C44C7647-6469-44E5-81DA-C20EE4542444}" type="pres">
      <dgm:prSet presAssocID="{CF6704F3-0470-4B34-A452-988B3851268F}" presName="iconRect" presStyleLbl="node1" presStyleIdx="1" presStyleCnt="7" custScaleX="237614" custScaleY="216848" custLinFactX="100000" custLinFactY="-100000" custLinFactNeighborX="188454" custLinFactNeighborY="-108439"/>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am"/>
        </a:ext>
      </dgm:extLst>
    </dgm:pt>
    <dgm:pt modelId="{44248A9D-D6BB-4BA3-A937-0FD42B205A1E}" type="pres">
      <dgm:prSet presAssocID="{CF6704F3-0470-4B34-A452-988B3851268F}" presName="spaceRect" presStyleCnt="0"/>
      <dgm:spPr/>
    </dgm:pt>
    <dgm:pt modelId="{59A2B0BE-ECE0-40E8-9F92-D6219D555198}" type="pres">
      <dgm:prSet presAssocID="{CF6704F3-0470-4B34-A452-988B3851268F}" presName="textRect" presStyleLbl="revTx" presStyleIdx="1" presStyleCnt="7" custScaleX="94197" custLinFactY="-15015" custLinFactNeighborX="84794" custLinFactNeighborY="-100000">
        <dgm:presLayoutVars>
          <dgm:chMax val="1"/>
          <dgm:chPref val="1"/>
        </dgm:presLayoutVars>
      </dgm:prSet>
      <dgm:spPr/>
    </dgm:pt>
    <dgm:pt modelId="{078487C5-9E1E-41F9-88AB-95A2D9E0F669}" type="pres">
      <dgm:prSet presAssocID="{FF15FA5C-A531-4DD1-86CD-C771C71424DB}" presName="sibTrans" presStyleLbl="sibTrans2D1" presStyleIdx="0" presStyleCnt="0"/>
      <dgm:spPr/>
    </dgm:pt>
    <dgm:pt modelId="{BD029F43-0EC0-4456-A8B6-7690BAB63028}" type="pres">
      <dgm:prSet presAssocID="{E043227D-CEEA-4934-9297-6116EC39BEE3}" presName="compNode" presStyleCnt="0"/>
      <dgm:spPr/>
    </dgm:pt>
    <dgm:pt modelId="{B14354B3-F704-4068-8862-6F6B23FEB552}" type="pres">
      <dgm:prSet presAssocID="{E043227D-CEEA-4934-9297-6116EC39BEE3}" presName="iconBgRect" presStyleLbl="bgShp" presStyleIdx="2" presStyleCnt="7" custScaleX="199785" custScaleY="198278" custLinFactX="112714" custLinFactY="-16289" custLinFactNeighborX="200000" custLinFactNeighborY="-100000"/>
      <dgm:spPr/>
    </dgm:pt>
    <dgm:pt modelId="{0F005E46-2FEA-454B-A89C-0B965E5A6696}" type="pres">
      <dgm:prSet presAssocID="{E043227D-CEEA-4934-9297-6116EC39BEE3}" presName="iconRect" presStyleLbl="node1" presStyleIdx="2" presStyleCnt="7" custScaleX="228259" custScaleY="292265" custLinFactX="252238" custLinFactY="-100000" custLinFactNeighborX="300000" custLinFactNeighborY="-10234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ye"/>
        </a:ext>
      </dgm:extLst>
    </dgm:pt>
    <dgm:pt modelId="{866EAFF7-AC2B-47B8-8954-AE1EFD2417CA}" type="pres">
      <dgm:prSet presAssocID="{E043227D-CEEA-4934-9297-6116EC39BEE3}" presName="spaceRect" presStyleCnt="0"/>
      <dgm:spPr/>
    </dgm:pt>
    <dgm:pt modelId="{F22EC0E0-41FD-4A6A-8737-66897C46CF8F}" type="pres">
      <dgm:prSet presAssocID="{E043227D-CEEA-4934-9297-6116EC39BEE3}" presName="textRect" presStyleLbl="revTx" presStyleIdx="2" presStyleCnt="7" custScaleX="136805" custLinFactX="63176" custLinFactY="-19856" custLinFactNeighborX="100000" custLinFactNeighborY="-100000">
        <dgm:presLayoutVars>
          <dgm:chMax val="1"/>
          <dgm:chPref val="1"/>
        </dgm:presLayoutVars>
      </dgm:prSet>
      <dgm:spPr/>
    </dgm:pt>
    <dgm:pt modelId="{AD3AB1D8-F294-4C00-8898-503EB8EDDCE2}" type="pres">
      <dgm:prSet presAssocID="{2BB2300D-7386-4CF9-9BA8-4EDE7674F89E}" presName="sibTrans" presStyleLbl="sibTrans2D1" presStyleIdx="0" presStyleCnt="0"/>
      <dgm:spPr/>
    </dgm:pt>
    <dgm:pt modelId="{ED4D77AA-BBE6-4816-B632-AF895CE34982}" type="pres">
      <dgm:prSet presAssocID="{B5215298-ABE8-42FB-ADA7-85D50ACDEC63}" presName="compNode" presStyleCnt="0"/>
      <dgm:spPr/>
    </dgm:pt>
    <dgm:pt modelId="{F543F0A0-628C-45BE-96B5-70DED7C0F2DB}" type="pres">
      <dgm:prSet presAssocID="{B5215298-ABE8-42FB-ADA7-85D50ACDEC63}" presName="iconBgRect" presStyleLbl="bgShp" presStyleIdx="3" presStyleCnt="7" custScaleX="200832" custScaleY="203223" custLinFactX="-72790" custLinFactY="100000" custLinFactNeighborX="-100000" custLinFactNeighborY="106303"/>
      <dgm:spPr/>
    </dgm:pt>
    <dgm:pt modelId="{15F11C4B-AE56-4224-B59D-BD2F6DDECD36}" type="pres">
      <dgm:prSet presAssocID="{B5215298-ABE8-42FB-ADA7-85D50ACDEC63}" presName="iconRect" presStyleLbl="node1" presStyleIdx="3" presStyleCnt="7" custScaleX="285677" custScaleY="267435" custLinFactX="-100000" custLinFactY="157617" custLinFactNeighborX="-197991" custLinFactNeighborY="200000"/>
      <dgm:spPr>
        <a:blipFill dpi="0" rotWithShape="1">
          <a:blip xmlns:r="http://schemas.openxmlformats.org/officeDocument/2006/relationships" r:embed="rId6"/>
          <a:srcRect/>
          <a:stretch>
            <a:fillRect l="-22998" r="-22998"/>
          </a:stretch>
        </a:blipFill>
        <a:ln>
          <a:noFill/>
        </a:ln>
      </dgm:spPr>
    </dgm:pt>
    <dgm:pt modelId="{DD2B3AFC-555B-4D61-9732-DC04B74926AC}" type="pres">
      <dgm:prSet presAssocID="{B5215298-ABE8-42FB-ADA7-85D50ACDEC63}" presName="spaceRect" presStyleCnt="0"/>
      <dgm:spPr/>
    </dgm:pt>
    <dgm:pt modelId="{4E6D3573-CCC1-4DBF-AF7E-8CF467D4E1FA}" type="pres">
      <dgm:prSet presAssocID="{B5215298-ABE8-42FB-ADA7-85D50ACDEC63}" presName="textRect" presStyleLbl="revTx" presStyleIdx="3" presStyleCnt="7" custScaleX="152382" custLinFactY="100000" custLinFactNeighborX="-31874" custLinFactNeighborY="115986">
        <dgm:presLayoutVars>
          <dgm:chMax val="1"/>
          <dgm:chPref val="1"/>
        </dgm:presLayoutVars>
      </dgm:prSet>
      <dgm:spPr/>
    </dgm:pt>
    <dgm:pt modelId="{CF33A9C7-33E0-4869-B229-E16284C690EE}" type="pres">
      <dgm:prSet presAssocID="{837F00D7-FD67-459B-893B-174A6C6040F7}" presName="sibTrans" presStyleLbl="sibTrans2D1" presStyleIdx="0" presStyleCnt="0"/>
      <dgm:spPr/>
    </dgm:pt>
    <dgm:pt modelId="{F8B3AC43-673F-4762-AECC-C60074E1F9BC}" type="pres">
      <dgm:prSet presAssocID="{2F523B90-6710-4BB4-843C-C96054ADE9C1}" presName="compNode" presStyleCnt="0"/>
      <dgm:spPr/>
    </dgm:pt>
    <dgm:pt modelId="{5744CF2D-7B43-4C55-8803-3F72D5245A76}" type="pres">
      <dgm:prSet presAssocID="{2F523B90-6710-4BB4-843C-C96054ADE9C1}" presName="iconBgRect" presStyleLbl="bgShp" presStyleIdx="4" presStyleCnt="7" custScaleX="196706" custScaleY="198245" custLinFactY="-20451" custLinFactNeighborX="72573" custLinFactNeighborY="-100000"/>
      <dgm:spPr/>
    </dgm:pt>
    <dgm:pt modelId="{BC446BF1-050E-4C87-AFBE-02AC52B5C71B}" type="pres">
      <dgm:prSet presAssocID="{2F523B90-6710-4BB4-843C-C96054ADE9C1}" presName="iconRect" presStyleLbl="node1" presStyleIdx="4" presStyleCnt="7" custScaleX="199210" custScaleY="236983" custLinFactX="24770" custLinFactY="-100000" custLinFactNeighborX="100000" custLinFactNeighborY="-114889"/>
      <dgm:spPr>
        <a:blipFill rotWithShape="1">
          <a:blip xmlns:r="http://schemas.openxmlformats.org/officeDocument/2006/relationships" r:embed="rId7"/>
          <a:srcRect/>
          <a:stretch>
            <a:fillRect/>
          </a:stretch>
        </a:blipFill>
        <a:ln>
          <a:noFill/>
        </a:ln>
      </dgm:spPr>
    </dgm:pt>
    <dgm:pt modelId="{E05BC1CB-E35E-4E64-8EE5-8B0A20E38445}" type="pres">
      <dgm:prSet presAssocID="{2F523B90-6710-4BB4-843C-C96054ADE9C1}" presName="spaceRect" presStyleCnt="0"/>
      <dgm:spPr/>
    </dgm:pt>
    <dgm:pt modelId="{6BA149FC-6D43-4438-AE5C-9C1D2A50A2DF}" type="pres">
      <dgm:prSet presAssocID="{2F523B90-6710-4BB4-843C-C96054ADE9C1}" presName="textRect" presStyleLbl="revTx" presStyleIdx="4" presStyleCnt="7" custScaleX="153864" custLinFactY="-11685" custLinFactNeighborX="70163" custLinFactNeighborY="-100000">
        <dgm:presLayoutVars>
          <dgm:chMax val="1"/>
          <dgm:chPref val="1"/>
        </dgm:presLayoutVars>
      </dgm:prSet>
      <dgm:spPr/>
    </dgm:pt>
    <dgm:pt modelId="{58460BCA-4895-4CFD-89D2-1B2448197801}" type="pres">
      <dgm:prSet presAssocID="{85EE73CB-43D3-499F-9D3D-4F532682A8AE}" presName="sibTrans" presStyleLbl="sibTrans2D1" presStyleIdx="0" presStyleCnt="0"/>
      <dgm:spPr/>
    </dgm:pt>
    <dgm:pt modelId="{AE7B490C-9B84-435E-8C72-7BE93CD42DD8}" type="pres">
      <dgm:prSet presAssocID="{F6E20C0C-3A42-4763-9E76-E9FD1FE3EF6D}" presName="compNode" presStyleCnt="0"/>
      <dgm:spPr/>
    </dgm:pt>
    <dgm:pt modelId="{94314E76-35AE-4963-B7C5-4E138661C1C4}" type="pres">
      <dgm:prSet presAssocID="{F6E20C0C-3A42-4763-9E76-E9FD1FE3EF6D}" presName="iconBgRect" presStyleLbl="bgShp" presStyleIdx="5" presStyleCnt="7" custScaleX="198231" custScaleY="186009" custLinFactX="70031" custLinFactY="-25217" custLinFactNeighborX="100000" custLinFactNeighborY="-100000"/>
      <dgm:spPr/>
    </dgm:pt>
    <dgm:pt modelId="{931B5802-A652-40CC-B856-942C85F61491}" type="pres">
      <dgm:prSet presAssocID="{F6E20C0C-3A42-4763-9E76-E9FD1FE3EF6D}" presName="iconRect" presStyleLbl="node1" presStyleIdx="5" presStyleCnt="7" custScaleX="235523" custScaleY="210258" custLinFactX="100000" custLinFactY="-100000" custLinFactNeighborX="186912" custLinFactNeighborY="-127240"/>
      <dgm:spPr>
        <a:blipFill rotWithShape="1">
          <a:blip xmlns:r="http://schemas.openxmlformats.org/officeDocument/2006/relationships" r:embed="rId8"/>
          <a:srcRect/>
          <a:stretch>
            <a:fillRect/>
          </a:stretch>
        </a:blipFill>
        <a:ln>
          <a:noFill/>
        </a:ln>
      </dgm:spPr>
      <dgm:extLst>
        <a:ext uri="{E40237B7-FDA0-4F09-8148-C483321AD2D9}">
          <dgm14:cNvPr xmlns:dgm14="http://schemas.microsoft.com/office/drawing/2010/diagram" id="0" name="" descr="Handcuffs"/>
        </a:ext>
      </dgm:extLst>
    </dgm:pt>
    <dgm:pt modelId="{802E0351-B9D9-4404-A5C4-B25E509C7AE8}" type="pres">
      <dgm:prSet presAssocID="{F6E20C0C-3A42-4763-9E76-E9FD1FE3EF6D}" presName="spaceRect" presStyleCnt="0"/>
      <dgm:spPr/>
    </dgm:pt>
    <dgm:pt modelId="{DC7E9805-374D-4999-AC49-418DBCA0337C}" type="pres">
      <dgm:prSet presAssocID="{F6E20C0C-3A42-4763-9E76-E9FD1FE3EF6D}" presName="textRect" presStyleLbl="revTx" presStyleIdx="5" presStyleCnt="7" custLinFactY="-25829" custLinFactNeighborX="86860" custLinFactNeighborY="-100000">
        <dgm:presLayoutVars>
          <dgm:chMax val="1"/>
          <dgm:chPref val="1"/>
        </dgm:presLayoutVars>
      </dgm:prSet>
      <dgm:spPr/>
    </dgm:pt>
    <dgm:pt modelId="{5D2D5FA7-F466-4423-9903-B21AB759F1BA}" type="pres">
      <dgm:prSet presAssocID="{293725CA-DF53-4B72-AFDB-C2DA23A3DC86}" presName="sibTrans" presStyleLbl="sibTrans2D1" presStyleIdx="0" presStyleCnt="0"/>
      <dgm:spPr/>
    </dgm:pt>
    <dgm:pt modelId="{249FA7AF-279C-473E-912E-8A66436434A1}" type="pres">
      <dgm:prSet presAssocID="{9764DAAA-7639-4C66-86E0-1C6F6A1E8596}" presName="compNode" presStyleCnt="0"/>
      <dgm:spPr/>
    </dgm:pt>
    <dgm:pt modelId="{19B248A4-DCBD-41C1-9DF0-C4D6909ABB32}" type="pres">
      <dgm:prSet presAssocID="{9764DAAA-7639-4C66-86E0-1C6F6A1E8596}" presName="iconBgRect" presStyleLbl="bgShp" presStyleIdx="6" presStyleCnt="7" custScaleX="215262" custScaleY="203614" custLinFactX="-366369" custLinFactNeighborX="-400000" custLinFactNeighborY="98676"/>
      <dgm:spPr/>
    </dgm:pt>
    <dgm:pt modelId="{31A487F8-8743-455B-8FED-FADE41B99429}" type="pres">
      <dgm:prSet presAssocID="{9764DAAA-7639-4C66-86E0-1C6F6A1E8596}" presName="iconRect" presStyleLbl="node1" presStyleIdx="6" presStyleCnt="7" custScaleX="276581" custScaleY="251886" custLinFactX="-624489" custLinFactY="86981" custLinFactNeighborX="-700000" custLinFactNeighborY="100000"/>
      <dgm:spPr>
        <a:blipFill rotWithShape="1">
          <a:blip xmlns:r="http://schemas.openxmlformats.org/officeDocument/2006/relationships" r:embed="rId9"/>
          <a:srcRect/>
          <a:stretch>
            <a:fillRect t="-5000" b="-5000"/>
          </a:stretch>
        </a:blipFill>
        <a:ln>
          <a:noFill/>
        </a:ln>
      </dgm:spPr>
    </dgm:pt>
    <dgm:pt modelId="{BAD268A9-9CE2-4FED-BC1C-4960C6ED065D}" type="pres">
      <dgm:prSet presAssocID="{9764DAAA-7639-4C66-86E0-1C6F6A1E8596}" presName="spaceRect" presStyleCnt="0"/>
      <dgm:spPr/>
    </dgm:pt>
    <dgm:pt modelId="{F1A26B3F-1C8E-40D6-86E9-F68A2E11506A}" type="pres">
      <dgm:prSet presAssocID="{9764DAAA-7639-4C66-86E0-1C6F6A1E8596}" presName="textRect" presStyleLbl="revTx" presStyleIdx="6" presStyleCnt="7" custScaleX="413890" custLinFactX="-26261" custLinFactY="18525" custLinFactNeighborX="-100000" custLinFactNeighborY="100000">
        <dgm:presLayoutVars>
          <dgm:chMax val="1"/>
          <dgm:chPref val="1"/>
        </dgm:presLayoutVars>
      </dgm:prSet>
      <dgm:spPr/>
    </dgm:pt>
  </dgm:ptLst>
  <dgm:cxnLst>
    <dgm:cxn modelId="{639A0405-F9D0-4FF4-B2B2-6B9304DDB2EC}" type="presOf" srcId="{2BB2300D-7386-4CF9-9BA8-4EDE7674F89E}" destId="{AD3AB1D8-F294-4C00-8898-503EB8EDDCE2}" srcOrd="0" destOrd="0" presId="urn:microsoft.com/office/officeart/2018/2/layout/IconCircleList"/>
    <dgm:cxn modelId="{1AED4B05-DD87-4B94-99B7-A30EA53C202A}" type="presOf" srcId="{2F523B90-6710-4BB4-843C-C96054ADE9C1}" destId="{6BA149FC-6D43-4438-AE5C-9C1D2A50A2DF}" srcOrd="0" destOrd="0" presId="urn:microsoft.com/office/officeart/2018/2/layout/IconCircleList"/>
    <dgm:cxn modelId="{9C5F281F-9BB2-4FB4-A44A-EA67221F338E}" type="presOf" srcId="{9764DAAA-7639-4C66-86E0-1C6F6A1E8596}" destId="{F1A26B3F-1C8E-40D6-86E9-F68A2E11506A}" srcOrd="0" destOrd="0" presId="urn:microsoft.com/office/officeart/2018/2/layout/IconCircleList"/>
    <dgm:cxn modelId="{9D0F1721-B489-4B5D-AC58-47425D8A3522}" srcId="{4499DA6B-4FA2-41B2-9AE5-29A07DEE0B6B}" destId="{F6E20C0C-3A42-4763-9E76-E9FD1FE3EF6D}" srcOrd="5" destOrd="0" parTransId="{41F0339C-EFF3-453F-811E-161E513C54A4}" sibTransId="{293725CA-DF53-4B72-AFDB-C2DA23A3DC86}"/>
    <dgm:cxn modelId="{E5A59B33-C50F-4AD3-B703-E761D81A425A}" srcId="{4499DA6B-4FA2-41B2-9AE5-29A07DEE0B6B}" destId="{9764DAAA-7639-4C66-86E0-1C6F6A1E8596}" srcOrd="6" destOrd="0" parTransId="{EA8B45B0-6EBD-4A30-B4BF-BD77F463E643}" sibTransId="{4D6B943B-A0E2-4E2C-892D-23A5E12EAD3B}"/>
    <dgm:cxn modelId="{A714383B-9B16-4548-88F3-D1C25BB78C64}" type="presOf" srcId="{D5A40778-BCC5-46BA-9E79-0B1F1A8811A3}" destId="{EE6337B7-2445-4C1C-9A2E-F06ACE89C75E}" srcOrd="0" destOrd="0" presId="urn:microsoft.com/office/officeart/2018/2/layout/IconCircleList"/>
    <dgm:cxn modelId="{6E0A4B4D-1B24-4A09-A7E1-C0A880DD45CD}" type="presOf" srcId="{FF15FA5C-A531-4DD1-86CD-C771C71424DB}" destId="{078487C5-9E1E-41F9-88AB-95A2D9E0F669}" srcOrd="0" destOrd="0" presId="urn:microsoft.com/office/officeart/2018/2/layout/IconCircleList"/>
    <dgm:cxn modelId="{78FF294F-4EC1-48EF-BBF8-E085E3CD0E83}" srcId="{4499DA6B-4FA2-41B2-9AE5-29A07DEE0B6B}" destId="{2F523B90-6710-4BB4-843C-C96054ADE9C1}" srcOrd="4" destOrd="0" parTransId="{0574A116-503D-49B2-BDBE-9E9B6F43E6D7}" sibTransId="{85EE73CB-43D3-499F-9D3D-4F532682A8AE}"/>
    <dgm:cxn modelId="{F3A6725B-B481-4A41-9D75-E4D5220D3CDB}" type="presOf" srcId="{7A862BBC-F6A1-441A-B667-583DEC904C08}" destId="{68E735F5-08DC-46C1-A677-4DB68E55361E}" srcOrd="0" destOrd="0" presId="urn:microsoft.com/office/officeart/2018/2/layout/IconCircleList"/>
    <dgm:cxn modelId="{74F22D6B-4A3E-45BA-B663-51A9AE832E55}" type="presOf" srcId="{85EE73CB-43D3-499F-9D3D-4F532682A8AE}" destId="{58460BCA-4895-4CFD-89D2-1B2448197801}" srcOrd="0" destOrd="0" presId="urn:microsoft.com/office/officeart/2018/2/layout/IconCircleList"/>
    <dgm:cxn modelId="{0676D16C-EB39-4873-97E9-E491943A791C}" type="presOf" srcId="{837F00D7-FD67-459B-893B-174A6C6040F7}" destId="{CF33A9C7-33E0-4869-B229-E16284C690EE}" srcOrd="0" destOrd="0" presId="urn:microsoft.com/office/officeart/2018/2/layout/IconCircleList"/>
    <dgm:cxn modelId="{3C598294-7F3A-401E-A458-A0829059F032}" type="presOf" srcId="{293725CA-DF53-4B72-AFDB-C2DA23A3DC86}" destId="{5D2D5FA7-F466-4423-9903-B21AB759F1BA}" srcOrd="0" destOrd="0" presId="urn:microsoft.com/office/officeart/2018/2/layout/IconCircleList"/>
    <dgm:cxn modelId="{40D1C59A-DF20-40C5-9051-9BD9308C8E91}" type="presOf" srcId="{B5215298-ABE8-42FB-ADA7-85D50ACDEC63}" destId="{4E6D3573-CCC1-4DBF-AF7E-8CF467D4E1FA}" srcOrd="0" destOrd="0" presId="urn:microsoft.com/office/officeart/2018/2/layout/IconCircleList"/>
    <dgm:cxn modelId="{6D5B6BA4-3BFE-43F4-A998-1A94A52B13A9}" type="presOf" srcId="{F6E20C0C-3A42-4763-9E76-E9FD1FE3EF6D}" destId="{DC7E9805-374D-4999-AC49-418DBCA0337C}" srcOrd="0" destOrd="0" presId="urn:microsoft.com/office/officeart/2018/2/layout/IconCircleList"/>
    <dgm:cxn modelId="{AD9F97AF-8F22-433C-8EE1-1ECC067DB049}" srcId="{4499DA6B-4FA2-41B2-9AE5-29A07DEE0B6B}" destId="{E043227D-CEEA-4934-9297-6116EC39BEE3}" srcOrd="2" destOrd="0" parTransId="{FDD8023C-5E71-4E63-B5A8-820F2A2B330F}" sibTransId="{2BB2300D-7386-4CF9-9BA8-4EDE7674F89E}"/>
    <dgm:cxn modelId="{7EFA96B4-274F-454B-ACAB-71C791B6B839}" srcId="{4499DA6B-4FA2-41B2-9AE5-29A07DEE0B6B}" destId="{CF6704F3-0470-4B34-A452-988B3851268F}" srcOrd="1" destOrd="0" parTransId="{1E9D4B1C-BD24-4CDC-9350-7799C0C94666}" sibTransId="{FF15FA5C-A531-4DD1-86CD-C771C71424DB}"/>
    <dgm:cxn modelId="{8F3359C6-540E-4198-AFD9-13347C1257FC}" srcId="{4499DA6B-4FA2-41B2-9AE5-29A07DEE0B6B}" destId="{D5A40778-BCC5-46BA-9E79-0B1F1A8811A3}" srcOrd="0" destOrd="0" parTransId="{21BBE613-899A-4C6D-B7C5-B24F2AD02997}" sibTransId="{7A862BBC-F6A1-441A-B667-583DEC904C08}"/>
    <dgm:cxn modelId="{A03A3ECA-4D6D-4747-B386-F9D9FD7FC1B5}" srcId="{4499DA6B-4FA2-41B2-9AE5-29A07DEE0B6B}" destId="{B5215298-ABE8-42FB-ADA7-85D50ACDEC63}" srcOrd="3" destOrd="0" parTransId="{81F63A31-4D7D-4D3A-93A4-452FABA675C5}" sibTransId="{837F00D7-FD67-459B-893B-174A6C6040F7}"/>
    <dgm:cxn modelId="{4295EAE1-7A7E-42EF-A314-B47C17C79A6D}" type="presOf" srcId="{E043227D-CEEA-4934-9297-6116EC39BEE3}" destId="{F22EC0E0-41FD-4A6A-8737-66897C46CF8F}" srcOrd="0" destOrd="0" presId="urn:microsoft.com/office/officeart/2018/2/layout/IconCircleList"/>
    <dgm:cxn modelId="{5CF012F1-EEB0-4FED-8FFC-74F37D63472D}" type="presOf" srcId="{4499DA6B-4FA2-41B2-9AE5-29A07DEE0B6B}" destId="{9F9865DD-4EA0-48A6-ADF8-E288392CF1F5}" srcOrd="0" destOrd="0" presId="urn:microsoft.com/office/officeart/2018/2/layout/IconCircleList"/>
    <dgm:cxn modelId="{A1B4D4F5-AEF3-43DA-9CD3-EC5CC67ED0DF}" type="presOf" srcId="{CF6704F3-0470-4B34-A452-988B3851268F}" destId="{59A2B0BE-ECE0-40E8-9F92-D6219D555198}" srcOrd="0" destOrd="0" presId="urn:microsoft.com/office/officeart/2018/2/layout/IconCircleList"/>
    <dgm:cxn modelId="{AFAA1325-EB95-4167-8B2B-29FA9992FFAF}" type="presParOf" srcId="{9F9865DD-4EA0-48A6-ADF8-E288392CF1F5}" destId="{781B1099-5C4F-48A3-9B45-00666556E7BC}" srcOrd="0" destOrd="0" presId="urn:microsoft.com/office/officeart/2018/2/layout/IconCircleList"/>
    <dgm:cxn modelId="{8CCDA5D9-D4AE-49E0-B1D5-FFC500DE70E5}" type="presParOf" srcId="{781B1099-5C4F-48A3-9B45-00666556E7BC}" destId="{92B03261-AE81-4237-A6CC-1030A8F84262}" srcOrd="0" destOrd="0" presId="urn:microsoft.com/office/officeart/2018/2/layout/IconCircleList"/>
    <dgm:cxn modelId="{6155D1AB-13A5-42C3-B1C0-CA6A96E24036}" type="presParOf" srcId="{92B03261-AE81-4237-A6CC-1030A8F84262}" destId="{D50F3C04-EE4E-4A74-8455-EE2C142D546D}" srcOrd="0" destOrd="0" presId="urn:microsoft.com/office/officeart/2018/2/layout/IconCircleList"/>
    <dgm:cxn modelId="{154382F3-7B74-4EE6-AC95-1F2116416C0A}" type="presParOf" srcId="{92B03261-AE81-4237-A6CC-1030A8F84262}" destId="{335B91CB-8CDF-434F-9B73-7BBDDF9915D6}" srcOrd="1" destOrd="0" presId="urn:microsoft.com/office/officeart/2018/2/layout/IconCircleList"/>
    <dgm:cxn modelId="{3B27216E-7201-4D22-B5EE-C8D72ABB660A}" type="presParOf" srcId="{92B03261-AE81-4237-A6CC-1030A8F84262}" destId="{F5005148-1472-499C-AAB9-1162E33DD549}" srcOrd="2" destOrd="0" presId="urn:microsoft.com/office/officeart/2018/2/layout/IconCircleList"/>
    <dgm:cxn modelId="{639232EA-8CFB-4AF4-83BF-B9B41D305EA4}" type="presParOf" srcId="{92B03261-AE81-4237-A6CC-1030A8F84262}" destId="{EE6337B7-2445-4C1C-9A2E-F06ACE89C75E}" srcOrd="3" destOrd="0" presId="urn:microsoft.com/office/officeart/2018/2/layout/IconCircleList"/>
    <dgm:cxn modelId="{297A1584-F6B6-4789-84B5-C02946CC68F2}" type="presParOf" srcId="{781B1099-5C4F-48A3-9B45-00666556E7BC}" destId="{68E735F5-08DC-46C1-A677-4DB68E55361E}" srcOrd="1" destOrd="0" presId="urn:microsoft.com/office/officeart/2018/2/layout/IconCircleList"/>
    <dgm:cxn modelId="{50177D60-D25A-4757-8440-1B4FF9F2E439}" type="presParOf" srcId="{781B1099-5C4F-48A3-9B45-00666556E7BC}" destId="{B056CBF5-0F21-42A0-AACC-BB1719EC2B3F}" srcOrd="2" destOrd="0" presId="urn:microsoft.com/office/officeart/2018/2/layout/IconCircleList"/>
    <dgm:cxn modelId="{1E0466A4-C518-4A57-8796-B1BC07D71899}" type="presParOf" srcId="{B056CBF5-0F21-42A0-AACC-BB1719EC2B3F}" destId="{3FE855B4-33EB-4E35-89D6-45E6B5E8BD7E}" srcOrd="0" destOrd="0" presId="urn:microsoft.com/office/officeart/2018/2/layout/IconCircleList"/>
    <dgm:cxn modelId="{20601230-2DB4-4A54-9FE1-B3C7A6CB0B5B}" type="presParOf" srcId="{B056CBF5-0F21-42A0-AACC-BB1719EC2B3F}" destId="{C44C7647-6469-44E5-81DA-C20EE4542444}" srcOrd="1" destOrd="0" presId="urn:microsoft.com/office/officeart/2018/2/layout/IconCircleList"/>
    <dgm:cxn modelId="{C9410F59-182E-47AB-8DB0-A2F3B7B0AE7E}" type="presParOf" srcId="{B056CBF5-0F21-42A0-AACC-BB1719EC2B3F}" destId="{44248A9D-D6BB-4BA3-A937-0FD42B205A1E}" srcOrd="2" destOrd="0" presId="urn:microsoft.com/office/officeart/2018/2/layout/IconCircleList"/>
    <dgm:cxn modelId="{1A84BEB1-4978-4380-81EC-FACB274C6649}" type="presParOf" srcId="{B056CBF5-0F21-42A0-AACC-BB1719EC2B3F}" destId="{59A2B0BE-ECE0-40E8-9F92-D6219D555198}" srcOrd="3" destOrd="0" presId="urn:microsoft.com/office/officeart/2018/2/layout/IconCircleList"/>
    <dgm:cxn modelId="{E11D4907-267C-4813-9AAF-9A91697A53D6}" type="presParOf" srcId="{781B1099-5C4F-48A3-9B45-00666556E7BC}" destId="{078487C5-9E1E-41F9-88AB-95A2D9E0F669}" srcOrd="3" destOrd="0" presId="urn:microsoft.com/office/officeart/2018/2/layout/IconCircleList"/>
    <dgm:cxn modelId="{7DB4A982-61F7-4334-9D37-60417C292202}" type="presParOf" srcId="{781B1099-5C4F-48A3-9B45-00666556E7BC}" destId="{BD029F43-0EC0-4456-A8B6-7690BAB63028}" srcOrd="4" destOrd="0" presId="urn:microsoft.com/office/officeart/2018/2/layout/IconCircleList"/>
    <dgm:cxn modelId="{CDC24AC9-63FE-4856-8AE9-D813136310DC}" type="presParOf" srcId="{BD029F43-0EC0-4456-A8B6-7690BAB63028}" destId="{B14354B3-F704-4068-8862-6F6B23FEB552}" srcOrd="0" destOrd="0" presId="urn:microsoft.com/office/officeart/2018/2/layout/IconCircleList"/>
    <dgm:cxn modelId="{209EE9C7-CE38-4659-A3E9-79EEC78C78F5}" type="presParOf" srcId="{BD029F43-0EC0-4456-A8B6-7690BAB63028}" destId="{0F005E46-2FEA-454B-A89C-0B965E5A6696}" srcOrd="1" destOrd="0" presId="urn:microsoft.com/office/officeart/2018/2/layout/IconCircleList"/>
    <dgm:cxn modelId="{F80E3AED-5C68-42A4-9FC8-77C42758F6AF}" type="presParOf" srcId="{BD029F43-0EC0-4456-A8B6-7690BAB63028}" destId="{866EAFF7-AC2B-47B8-8954-AE1EFD2417CA}" srcOrd="2" destOrd="0" presId="urn:microsoft.com/office/officeart/2018/2/layout/IconCircleList"/>
    <dgm:cxn modelId="{7DD2AEAE-6E9F-4B4D-9BC5-12E1DA20A4D2}" type="presParOf" srcId="{BD029F43-0EC0-4456-A8B6-7690BAB63028}" destId="{F22EC0E0-41FD-4A6A-8737-66897C46CF8F}" srcOrd="3" destOrd="0" presId="urn:microsoft.com/office/officeart/2018/2/layout/IconCircleList"/>
    <dgm:cxn modelId="{336E0936-364B-4A7A-87C7-1F48A2DA85D1}" type="presParOf" srcId="{781B1099-5C4F-48A3-9B45-00666556E7BC}" destId="{AD3AB1D8-F294-4C00-8898-503EB8EDDCE2}" srcOrd="5" destOrd="0" presId="urn:microsoft.com/office/officeart/2018/2/layout/IconCircleList"/>
    <dgm:cxn modelId="{DEBE1818-91FF-45D1-9380-C9AD5E97A13A}" type="presParOf" srcId="{781B1099-5C4F-48A3-9B45-00666556E7BC}" destId="{ED4D77AA-BBE6-4816-B632-AF895CE34982}" srcOrd="6" destOrd="0" presId="urn:microsoft.com/office/officeart/2018/2/layout/IconCircleList"/>
    <dgm:cxn modelId="{E6EE8069-848E-4648-A494-81E8F7D153FF}" type="presParOf" srcId="{ED4D77AA-BBE6-4816-B632-AF895CE34982}" destId="{F543F0A0-628C-45BE-96B5-70DED7C0F2DB}" srcOrd="0" destOrd="0" presId="urn:microsoft.com/office/officeart/2018/2/layout/IconCircleList"/>
    <dgm:cxn modelId="{4B7FAD35-A17D-4A2F-9FFB-12855DA04094}" type="presParOf" srcId="{ED4D77AA-BBE6-4816-B632-AF895CE34982}" destId="{15F11C4B-AE56-4224-B59D-BD2F6DDECD36}" srcOrd="1" destOrd="0" presId="urn:microsoft.com/office/officeart/2018/2/layout/IconCircleList"/>
    <dgm:cxn modelId="{77FC829A-57E1-43FF-82FB-67C3924B60D7}" type="presParOf" srcId="{ED4D77AA-BBE6-4816-B632-AF895CE34982}" destId="{DD2B3AFC-555B-4D61-9732-DC04B74926AC}" srcOrd="2" destOrd="0" presId="urn:microsoft.com/office/officeart/2018/2/layout/IconCircleList"/>
    <dgm:cxn modelId="{ACAFE4FF-CA46-40D2-B9DB-AF2C95407E75}" type="presParOf" srcId="{ED4D77AA-BBE6-4816-B632-AF895CE34982}" destId="{4E6D3573-CCC1-4DBF-AF7E-8CF467D4E1FA}" srcOrd="3" destOrd="0" presId="urn:microsoft.com/office/officeart/2018/2/layout/IconCircleList"/>
    <dgm:cxn modelId="{29DB16DB-A5B1-4FB0-8225-1AF9F8853525}" type="presParOf" srcId="{781B1099-5C4F-48A3-9B45-00666556E7BC}" destId="{CF33A9C7-33E0-4869-B229-E16284C690EE}" srcOrd="7" destOrd="0" presId="urn:microsoft.com/office/officeart/2018/2/layout/IconCircleList"/>
    <dgm:cxn modelId="{468054D1-256A-4868-8506-33604301D2BC}" type="presParOf" srcId="{781B1099-5C4F-48A3-9B45-00666556E7BC}" destId="{F8B3AC43-673F-4762-AECC-C60074E1F9BC}" srcOrd="8" destOrd="0" presId="urn:microsoft.com/office/officeart/2018/2/layout/IconCircleList"/>
    <dgm:cxn modelId="{989EFBEB-984D-4926-8486-8C2FB87554C5}" type="presParOf" srcId="{F8B3AC43-673F-4762-AECC-C60074E1F9BC}" destId="{5744CF2D-7B43-4C55-8803-3F72D5245A76}" srcOrd="0" destOrd="0" presId="urn:microsoft.com/office/officeart/2018/2/layout/IconCircleList"/>
    <dgm:cxn modelId="{F3860BCD-73FC-4496-B0DB-B4B4FA4D6A43}" type="presParOf" srcId="{F8B3AC43-673F-4762-AECC-C60074E1F9BC}" destId="{BC446BF1-050E-4C87-AFBE-02AC52B5C71B}" srcOrd="1" destOrd="0" presId="urn:microsoft.com/office/officeart/2018/2/layout/IconCircleList"/>
    <dgm:cxn modelId="{67D55AA8-74D4-461A-8867-DEA69AE5FAA0}" type="presParOf" srcId="{F8B3AC43-673F-4762-AECC-C60074E1F9BC}" destId="{E05BC1CB-E35E-4E64-8EE5-8B0A20E38445}" srcOrd="2" destOrd="0" presId="urn:microsoft.com/office/officeart/2018/2/layout/IconCircleList"/>
    <dgm:cxn modelId="{36F349B7-3087-4128-AB6F-A7B4655C7187}" type="presParOf" srcId="{F8B3AC43-673F-4762-AECC-C60074E1F9BC}" destId="{6BA149FC-6D43-4438-AE5C-9C1D2A50A2DF}" srcOrd="3" destOrd="0" presId="urn:microsoft.com/office/officeart/2018/2/layout/IconCircleList"/>
    <dgm:cxn modelId="{CA633836-E117-4D88-A10D-CFC8ECA1523C}" type="presParOf" srcId="{781B1099-5C4F-48A3-9B45-00666556E7BC}" destId="{58460BCA-4895-4CFD-89D2-1B2448197801}" srcOrd="9" destOrd="0" presId="urn:microsoft.com/office/officeart/2018/2/layout/IconCircleList"/>
    <dgm:cxn modelId="{C58B96A9-3570-43FB-9E30-25AAE7DB7E3F}" type="presParOf" srcId="{781B1099-5C4F-48A3-9B45-00666556E7BC}" destId="{AE7B490C-9B84-435E-8C72-7BE93CD42DD8}" srcOrd="10" destOrd="0" presId="urn:microsoft.com/office/officeart/2018/2/layout/IconCircleList"/>
    <dgm:cxn modelId="{21FCEEF3-D41A-4EB7-8CFD-E861906E0948}" type="presParOf" srcId="{AE7B490C-9B84-435E-8C72-7BE93CD42DD8}" destId="{94314E76-35AE-4963-B7C5-4E138661C1C4}" srcOrd="0" destOrd="0" presId="urn:microsoft.com/office/officeart/2018/2/layout/IconCircleList"/>
    <dgm:cxn modelId="{68C9807C-BA34-4A98-A365-E68130AE20E6}" type="presParOf" srcId="{AE7B490C-9B84-435E-8C72-7BE93CD42DD8}" destId="{931B5802-A652-40CC-B856-942C85F61491}" srcOrd="1" destOrd="0" presId="urn:microsoft.com/office/officeart/2018/2/layout/IconCircleList"/>
    <dgm:cxn modelId="{93A14318-A62E-4DC8-85A1-6785600E1FF6}" type="presParOf" srcId="{AE7B490C-9B84-435E-8C72-7BE93CD42DD8}" destId="{802E0351-B9D9-4404-A5C4-B25E509C7AE8}" srcOrd="2" destOrd="0" presId="urn:microsoft.com/office/officeart/2018/2/layout/IconCircleList"/>
    <dgm:cxn modelId="{AF199223-D721-4F9A-BA2A-6C0BDDFF5D18}" type="presParOf" srcId="{AE7B490C-9B84-435E-8C72-7BE93CD42DD8}" destId="{DC7E9805-374D-4999-AC49-418DBCA0337C}" srcOrd="3" destOrd="0" presId="urn:microsoft.com/office/officeart/2018/2/layout/IconCircleList"/>
    <dgm:cxn modelId="{8C8732E9-60C0-4025-9721-7116CCE895D4}" type="presParOf" srcId="{781B1099-5C4F-48A3-9B45-00666556E7BC}" destId="{5D2D5FA7-F466-4423-9903-B21AB759F1BA}" srcOrd="11" destOrd="0" presId="urn:microsoft.com/office/officeart/2018/2/layout/IconCircleList"/>
    <dgm:cxn modelId="{8908442C-6B6C-4957-8A8E-CC98B6193A04}" type="presParOf" srcId="{781B1099-5C4F-48A3-9B45-00666556E7BC}" destId="{249FA7AF-279C-473E-912E-8A66436434A1}" srcOrd="12" destOrd="0" presId="urn:microsoft.com/office/officeart/2018/2/layout/IconCircleList"/>
    <dgm:cxn modelId="{1A640DE1-C0DD-49AB-8E58-2F6B4E3C094B}" type="presParOf" srcId="{249FA7AF-279C-473E-912E-8A66436434A1}" destId="{19B248A4-DCBD-41C1-9DF0-C4D6909ABB32}" srcOrd="0" destOrd="0" presId="urn:microsoft.com/office/officeart/2018/2/layout/IconCircleList"/>
    <dgm:cxn modelId="{E8A2003C-9475-46F6-B976-A43B44528292}" type="presParOf" srcId="{249FA7AF-279C-473E-912E-8A66436434A1}" destId="{31A487F8-8743-455B-8FED-FADE41B99429}" srcOrd="1" destOrd="0" presId="urn:microsoft.com/office/officeart/2018/2/layout/IconCircleList"/>
    <dgm:cxn modelId="{DA901FD4-92DC-4EA6-AA6E-39B7ED28F5AA}" type="presParOf" srcId="{249FA7AF-279C-473E-912E-8A66436434A1}" destId="{BAD268A9-9CE2-4FED-BC1C-4960C6ED065D}" srcOrd="2" destOrd="0" presId="urn:microsoft.com/office/officeart/2018/2/layout/IconCircleList"/>
    <dgm:cxn modelId="{09CDF25D-5238-42B6-AA66-48098FBFE986}" type="presParOf" srcId="{249FA7AF-279C-473E-912E-8A66436434A1}" destId="{F1A26B3F-1C8E-40D6-86E9-F68A2E11506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59EDA-9A6D-4D4A-8857-1A2BF34341A3}"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23FCFDE5-72F4-4AC6-8C95-4FFB6DDFCAEF}">
      <dgm:prSet/>
      <dgm:spPr/>
      <dgm:t>
        <a:bodyPr/>
        <a:lstStyle/>
        <a:p>
          <a:r>
            <a:rPr lang="en-US" b="1" dirty="0"/>
            <a:t>Children/Adolescents</a:t>
          </a:r>
        </a:p>
      </dgm:t>
    </dgm:pt>
    <dgm:pt modelId="{C8DE2988-ADB3-49D0-8426-C3746B5A065E}" type="parTrans" cxnId="{A1944A64-BB3E-43CA-9C8A-99D236D17BA4}">
      <dgm:prSet/>
      <dgm:spPr/>
      <dgm:t>
        <a:bodyPr/>
        <a:lstStyle/>
        <a:p>
          <a:endParaRPr lang="en-US"/>
        </a:p>
      </dgm:t>
    </dgm:pt>
    <dgm:pt modelId="{A3F70860-589E-4B89-AE37-BCDE23432B86}" type="sibTrans" cxnId="{A1944A64-BB3E-43CA-9C8A-99D236D17BA4}">
      <dgm:prSet/>
      <dgm:spPr/>
      <dgm:t>
        <a:bodyPr/>
        <a:lstStyle/>
        <a:p>
          <a:endParaRPr lang="en-US"/>
        </a:p>
      </dgm:t>
    </dgm:pt>
    <dgm:pt modelId="{2DDE0A3A-5ADA-40E9-833E-2E6D821BB76F}">
      <dgm:prSet/>
      <dgm:spPr/>
      <dgm:t>
        <a:bodyPr/>
        <a:lstStyle/>
        <a:p>
          <a:r>
            <a:rPr lang="en-US" dirty="0"/>
            <a:t>Known (Peer)</a:t>
          </a:r>
        </a:p>
      </dgm:t>
    </dgm:pt>
    <dgm:pt modelId="{DD81D622-59F5-4C73-B196-4432B42067F9}" type="parTrans" cxnId="{B722787B-0E50-427B-A7B2-DDBB385D17BF}">
      <dgm:prSet/>
      <dgm:spPr/>
      <dgm:t>
        <a:bodyPr/>
        <a:lstStyle/>
        <a:p>
          <a:endParaRPr lang="en-US"/>
        </a:p>
      </dgm:t>
    </dgm:pt>
    <dgm:pt modelId="{E456554C-0584-4EB5-8274-604AD0A7BA7D}" type="sibTrans" cxnId="{B722787B-0E50-427B-A7B2-DDBB385D17BF}">
      <dgm:prSet/>
      <dgm:spPr/>
      <dgm:t>
        <a:bodyPr/>
        <a:lstStyle/>
        <a:p>
          <a:endParaRPr lang="en-US"/>
        </a:p>
      </dgm:t>
    </dgm:pt>
    <dgm:pt modelId="{1917D78B-A67B-485E-A988-D1062EBEC269}">
      <dgm:prSet/>
      <dgm:spPr/>
      <dgm:t>
        <a:bodyPr/>
        <a:lstStyle/>
        <a:p>
          <a:r>
            <a:rPr lang="en-US" dirty="0"/>
            <a:t>Anonymous</a:t>
          </a:r>
        </a:p>
      </dgm:t>
    </dgm:pt>
    <dgm:pt modelId="{7110896E-28F4-4CA5-BD11-7FA2C1EAA94A}" type="parTrans" cxnId="{0C0797C0-FDFC-47A3-8671-9AEC3459B71D}">
      <dgm:prSet/>
      <dgm:spPr/>
      <dgm:t>
        <a:bodyPr/>
        <a:lstStyle/>
        <a:p>
          <a:endParaRPr lang="en-US"/>
        </a:p>
      </dgm:t>
    </dgm:pt>
    <dgm:pt modelId="{C198E9C8-28BA-4DE9-8B3F-B3C04D7DD7C3}" type="sibTrans" cxnId="{0C0797C0-FDFC-47A3-8671-9AEC3459B71D}">
      <dgm:prSet/>
      <dgm:spPr/>
      <dgm:t>
        <a:bodyPr/>
        <a:lstStyle/>
        <a:p>
          <a:endParaRPr lang="en-US"/>
        </a:p>
      </dgm:t>
    </dgm:pt>
    <dgm:pt modelId="{CB047287-F5BC-4215-B8F0-69FF06A109EA}">
      <dgm:prSet/>
      <dgm:spPr/>
      <dgm:t>
        <a:bodyPr/>
        <a:lstStyle/>
        <a:p>
          <a:r>
            <a:rPr lang="en-US" b="1" dirty="0"/>
            <a:t>Adults/Older Adults</a:t>
          </a:r>
        </a:p>
      </dgm:t>
    </dgm:pt>
    <dgm:pt modelId="{E564D895-AAEB-4404-8715-D2626F5643C4}" type="parTrans" cxnId="{31569EAC-8CCF-4D4E-B06D-FBD2D75715B2}">
      <dgm:prSet/>
      <dgm:spPr/>
      <dgm:t>
        <a:bodyPr/>
        <a:lstStyle/>
        <a:p>
          <a:endParaRPr lang="en-US"/>
        </a:p>
      </dgm:t>
    </dgm:pt>
    <dgm:pt modelId="{9ABF3F73-71E7-4930-A9C7-84D8A29B859C}" type="sibTrans" cxnId="{31569EAC-8CCF-4D4E-B06D-FBD2D75715B2}">
      <dgm:prSet/>
      <dgm:spPr/>
      <dgm:t>
        <a:bodyPr/>
        <a:lstStyle/>
        <a:p>
          <a:endParaRPr lang="en-US"/>
        </a:p>
      </dgm:t>
    </dgm:pt>
    <dgm:pt modelId="{03D571A8-2404-40D2-AD52-540246494FCB}">
      <dgm:prSet/>
      <dgm:spPr/>
      <dgm:t>
        <a:bodyPr/>
        <a:lstStyle/>
        <a:p>
          <a:r>
            <a:rPr lang="en-US" dirty="0"/>
            <a:t>Familial</a:t>
          </a:r>
        </a:p>
      </dgm:t>
    </dgm:pt>
    <dgm:pt modelId="{1C305D1D-8C35-44E4-9EB4-D3DC1E7A26CD}" type="parTrans" cxnId="{4EEEF2E9-F066-4E0A-A556-F27B7B4DD230}">
      <dgm:prSet/>
      <dgm:spPr/>
      <dgm:t>
        <a:bodyPr/>
        <a:lstStyle/>
        <a:p>
          <a:endParaRPr lang="en-US"/>
        </a:p>
      </dgm:t>
    </dgm:pt>
    <dgm:pt modelId="{654C7673-9298-4312-9494-40B2EB27DD2D}" type="sibTrans" cxnId="{4EEEF2E9-F066-4E0A-A556-F27B7B4DD230}">
      <dgm:prSet/>
      <dgm:spPr/>
      <dgm:t>
        <a:bodyPr/>
        <a:lstStyle/>
        <a:p>
          <a:endParaRPr lang="en-US"/>
        </a:p>
      </dgm:t>
    </dgm:pt>
    <dgm:pt modelId="{AE6A694D-0901-4F58-A8CE-771FC4787EDE}">
      <dgm:prSet/>
      <dgm:spPr/>
      <dgm:t>
        <a:bodyPr/>
        <a:lstStyle/>
        <a:p>
          <a:r>
            <a:rPr lang="en-US" dirty="0"/>
            <a:t>Stranger</a:t>
          </a:r>
        </a:p>
      </dgm:t>
    </dgm:pt>
    <dgm:pt modelId="{D02B8322-D0BA-4017-BBA7-4C310852E4FE}" type="parTrans" cxnId="{938103C0-4257-45DE-B044-9AAA1CC49441}">
      <dgm:prSet/>
      <dgm:spPr/>
      <dgm:t>
        <a:bodyPr/>
        <a:lstStyle/>
        <a:p>
          <a:endParaRPr lang="en-US"/>
        </a:p>
      </dgm:t>
    </dgm:pt>
    <dgm:pt modelId="{997A96F7-4686-42E9-A3D4-7EDF0132E6E9}" type="sibTrans" cxnId="{938103C0-4257-45DE-B044-9AAA1CC49441}">
      <dgm:prSet/>
      <dgm:spPr/>
      <dgm:t>
        <a:bodyPr/>
        <a:lstStyle/>
        <a:p>
          <a:endParaRPr lang="en-US"/>
        </a:p>
      </dgm:t>
    </dgm:pt>
    <dgm:pt modelId="{ACAD438C-D4D4-475C-A0EA-1F53818ECD53}" type="pres">
      <dgm:prSet presAssocID="{CD759EDA-9A6D-4D4A-8857-1A2BF34341A3}" presName="Name0" presStyleCnt="0">
        <dgm:presLayoutVars>
          <dgm:dir/>
          <dgm:animLvl val="lvl"/>
          <dgm:resizeHandles val="exact"/>
        </dgm:presLayoutVars>
      </dgm:prSet>
      <dgm:spPr/>
    </dgm:pt>
    <dgm:pt modelId="{516936D2-1C0F-4AD9-A9D0-182AB464FEFE}" type="pres">
      <dgm:prSet presAssocID="{23FCFDE5-72F4-4AC6-8C95-4FFB6DDFCAEF}" presName="composite" presStyleCnt="0"/>
      <dgm:spPr/>
    </dgm:pt>
    <dgm:pt modelId="{60C98120-0967-49A5-B313-A4DDF929B1AD}" type="pres">
      <dgm:prSet presAssocID="{23FCFDE5-72F4-4AC6-8C95-4FFB6DDFCAEF}" presName="parTx" presStyleLbl="alignNode1" presStyleIdx="0" presStyleCnt="2">
        <dgm:presLayoutVars>
          <dgm:chMax val="0"/>
          <dgm:chPref val="0"/>
          <dgm:bulletEnabled val="1"/>
        </dgm:presLayoutVars>
      </dgm:prSet>
      <dgm:spPr/>
    </dgm:pt>
    <dgm:pt modelId="{950D9E18-5265-42CD-B7DA-1E8C4613AA17}" type="pres">
      <dgm:prSet presAssocID="{23FCFDE5-72F4-4AC6-8C95-4FFB6DDFCAEF}" presName="desTx" presStyleLbl="alignAccFollowNode1" presStyleIdx="0" presStyleCnt="2">
        <dgm:presLayoutVars>
          <dgm:bulletEnabled val="1"/>
        </dgm:presLayoutVars>
      </dgm:prSet>
      <dgm:spPr/>
    </dgm:pt>
    <dgm:pt modelId="{7FED001D-946D-477B-8393-6D878773C7CD}" type="pres">
      <dgm:prSet presAssocID="{A3F70860-589E-4B89-AE37-BCDE23432B86}" presName="space" presStyleCnt="0"/>
      <dgm:spPr/>
    </dgm:pt>
    <dgm:pt modelId="{62011E94-168E-4E56-ACDE-9E5CBFEF610D}" type="pres">
      <dgm:prSet presAssocID="{CB047287-F5BC-4215-B8F0-69FF06A109EA}" presName="composite" presStyleCnt="0"/>
      <dgm:spPr/>
    </dgm:pt>
    <dgm:pt modelId="{25AAB979-9DEE-41B9-9FC1-FB4CC893B080}" type="pres">
      <dgm:prSet presAssocID="{CB047287-F5BC-4215-B8F0-69FF06A109EA}" presName="parTx" presStyleLbl="alignNode1" presStyleIdx="1" presStyleCnt="2">
        <dgm:presLayoutVars>
          <dgm:chMax val="0"/>
          <dgm:chPref val="0"/>
          <dgm:bulletEnabled val="1"/>
        </dgm:presLayoutVars>
      </dgm:prSet>
      <dgm:spPr/>
    </dgm:pt>
    <dgm:pt modelId="{2C198E2C-FB5B-4487-8389-5236A8F0774E}" type="pres">
      <dgm:prSet presAssocID="{CB047287-F5BC-4215-B8F0-69FF06A109EA}" presName="desTx" presStyleLbl="alignAccFollowNode1" presStyleIdx="1" presStyleCnt="2">
        <dgm:presLayoutVars>
          <dgm:bulletEnabled val="1"/>
        </dgm:presLayoutVars>
      </dgm:prSet>
      <dgm:spPr/>
    </dgm:pt>
  </dgm:ptLst>
  <dgm:cxnLst>
    <dgm:cxn modelId="{E44BF704-6DCE-49F4-97B4-D2C30E01DA24}" type="presOf" srcId="{23FCFDE5-72F4-4AC6-8C95-4FFB6DDFCAEF}" destId="{60C98120-0967-49A5-B313-A4DDF929B1AD}" srcOrd="0" destOrd="0" presId="urn:microsoft.com/office/officeart/2005/8/layout/hList1"/>
    <dgm:cxn modelId="{B94BF40D-C3E6-41DF-A73F-6AA60FEC5790}" type="presOf" srcId="{CB047287-F5BC-4215-B8F0-69FF06A109EA}" destId="{25AAB979-9DEE-41B9-9FC1-FB4CC893B080}" srcOrd="0" destOrd="0" presId="urn:microsoft.com/office/officeart/2005/8/layout/hList1"/>
    <dgm:cxn modelId="{93675B39-FA3E-444C-BC3C-80C8D76AB326}" type="presOf" srcId="{2DDE0A3A-5ADA-40E9-833E-2E6D821BB76F}" destId="{950D9E18-5265-42CD-B7DA-1E8C4613AA17}" srcOrd="0" destOrd="0" presId="urn:microsoft.com/office/officeart/2005/8/layout/hList1"/>
    <dgm:cxn modelId="{A1944A64-BB3E-43CA-9C8A-99D236D17BA4}" srcId="{CD759EDA-9A6D-4D4A-8857-1A2BF34341A3}" destId="{23FCFDE5-72F4-4AC6-8C95-4FFB6DDFCAEF}" srcOrd="0" destOrd="0" parTransId="{C8DE2988-ADB3-49D0-8426-C3746B5A065E}" sibTransId="{A3F70860-589E-4B89-AE37-BCDE23432B86}"/>
    <dgm:cxn modelId="{B722787B-0E50-427B-A7B2-DDBB385D17BF}" srcId="{23FCFDE5-72F4-4AC6-8C95-4FFB6DDFCAEF}" destId="{2DDE0A3A-5ADA-40E9-833E-2E6D821BB76F}" srcOrd="0" destOrd="0" parTransId="{DD81D622-59F5-4C73-B196-4432B42067F9}" sibTransId="{E456554C-0584-4EB5-8274-604AD0A7BA7D}"/>
    <dgm:cxn modelId="{31569EAC-8CCF-4D4E-B06D-FBD2D75715B2}" srcId="{CD759EDA-9A6D-4D4A-8857-1A2BF34341A3}" destId="{CB047287-F5BC-4215-B8F0-69FF06A109EA}" srcOrd="1" destOrd="0" parTransId="{E564D895-AAEB-4404-8715-D2626F5643C4}" sibTransId="{9ABF3F73-71E7-4930-A9C7-84D8A29B859C}"/>
    <dgm:cxn modelId="{DE461CB6-D86D-4DB6-BD6E-3EAEFE61FDCF}" type="presOf" srcId="{CD759EDA-9A6D-4D4A-8857-1A2BF34341A3}" destId="{ACAD438C-D4D4-475C-A0EA-1F53818ECD53}" srcOrd="0" destOrd="0" presId="urn:microsoft.com/office/officeart/2005/8/layout/hList1"/>
    <dgm:cxn modelId="{938103C0-4257-45DE-B044-9AAA1CC49441}" srcId="{CB047287-F5BC-4215-B8F0-69FF06A109EA}" destId="{AE6A694D-0901-4F58-A8CE-771FC4787EDE}" srcOrd="1" destOrd="0" parTransId="{D02B8322-D0BA-4017-BBA7-4C310852E4FE}" sibTransId="{997A96F7-4686-42E9-A3D4-7EDF0132E6E9}"/>
    <dgm:cxn modelId="{7E285FC0-CD78-4145-B74E-2CF4301FA976}" type="presOf" srcId="{03D571A8-2404-40D2-AD52-540246494FCB}" destId="{2C198E2C-FB5B-4487-8389-5236A8F0774E}" srcOrd="0" destOrd="0" presId="urn:microsoft.com/office/officeart/2005/8/layout/hList1"/>
    <dgm:cxn modelId="{0C0797C0-FDFC-47A3-8671-9AEC3459B71D}" srcId="{23FCFDE5-72F4-4AC6-8C95-4FFB6DDFCAEF}" destId="{1917D78B-A67B-485E-A988-D1062EBEC269}" srcOrd="1" destOrd="0" parTransId="{7110896E-28F4-4CA5-BD11-7FA2C1EAA94A}" sibTransId="{C198E9C8-28BA-4DE9-8B3F-B3C04D7DD7C3}"/>
    <dgm:cxn modelId="{5511B3C2-6759-4986-9327-D23405A32A5D}" type="presOf" srcId="{1917D78B-A67B-485E-A988-D1062EBEC269}" destId="{950D9E18-5265-42CD-B7DA-1E8C4613AA17}" srcOrd="0" destOrd="1" presId="urn:microsoft.com/office/officeart/2005/8/layout/hList1"/>
    <dgm:cxn modelId="{D77395C6-11A3-4E4B-A1CD-865FD420EB4D}" type="presOf" srcId="{AE6A694D-0901-4F58-A8CE-771FC4787EDE}" destId="{2C198E2C-FB5B-4487-8389-5236A8F0774E}" srcOrd="0" destOrd="1" presId="urn:microsoft.com/office/officeart/2005/8/layout/hList1"/>
    <dgm:cxn modelId="{4EEEF2E9-F066-4E0A-A556-F27B7B4DD230}" srcId="{CB047287-F5BC-4215-B8F0-69FF06A109EA}" destId="{03D571A8-2404-40D2-AD52-540246494FCB}" srcOrd="0" destOrd="0" parTransId="{1C305D1D-8C35-44E4-9EB4-D3DC1E7A26CD}" sibTransId="{654C7673-9298-4312-9494-40B2EB27DD2D}"/>
    <dgm:cxn modelId="{AB7D12B1-C51D-4605-8BE3-D0C70B0D3AFF}" type="presParOf" srcId="{ACAD438C-D4D4-475C-A0EA-1F53818ECD53}" destId="{516936D2-1C0F-4AD9-A9D0-182AB464FEFE}" srcOrd="0" destOrd="0" presId="urn:microsoft.com/office/officeart/2005/8/layout/hList1"/>
    <dgm:cxn modelId="{591FDB74-605F-476D-97AD-FC8BA69EAF0E}" type="presParOf" srcId="{516936D2-1C0F-4AD9-A9D0-182AB464FEFE}" destId="{60C98120-0967-49A5-B313-A4DDF929B1AD}" srcOrd="0" destOrd="0" presId="urn:microsoft.com/office/officeart/2005/8/layout/hList1"/>
    <dgm:cxn modelId="{54DCAF2C-660A-40A7-A6A5-A43020A6E524}" type="presParOf" srcId="{516936D2-1C0F-4AD9-A9D0-182AB464FEFE}" destId="{950D9E18-5265-42CD-B7DA-1E8C4613AA17}" srcOrd="1" destOrd="0" presId="urn:microsoft.com/office/officeart/2005/8/layout/hList1"/>
    <dgm:cxn modelId="{1191EE5F-14BE-4FEC-BF12-35208D110B41}" type="presParOf" srcId="{ACAD438C-D4D4-475C-A0EA-1F53818ECD53}" destId="{7FED001D-946D-477B-8393-6D878773C7CD}" srcOrd="1" destOrd="0" presId="urn:microsoft.com/office/officeart/2005/8/layout/hList1"/>
    <dgm:cxn modelId="{4FFD06C9-B829-40C7-BA29-AC92829767DE}" type="presParOf" srcId="{ACAD438C-D4D4-475C-A0EA-1F53818ECD53}" destId="{62011E94-168E-4E56-ACDE-9E5CBFEF610D}" srcOrd="2" destOrd="0" presId="urn:microsoft.com/office/officeart/2005/8/layout/hList1"/>
    <dgm:cxn modelId="{509BB875-99C0-4E77-9078-34E5B44331F3}" type="presParOf" srcId="{62011E94-168E-4E56-ACDE-9E5CBFEF610D}" destId="{25AAB979-9DEE-41B9-9FC1-FB4CC893B080}" srcOrd="0" destOrd="0" presId="urn:microsoft.com/office/officeart/2005/8/layout/hList1"/>
    <dgm:cxn modelId="{1F65F567-E799-464D-A7DE-5B79E41B08C3}" type="presParOf" srcId="{62011E94-168E-4E56-ACDE-9E5CBFEF610D}" destId="{2C198E2C-FB5B-4487-8389-5236A8F077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200CD5-93D2-4AB0-BD99-311305AB23E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5FC94B6-5230-46AF-9215-F0165943CD3D}">
      <dgm:prSet/>
      <dgm:spPr/>
      <dgm:t>
        <a:bodyPr/>
        <a:lstStyle/>
        <a:p>
          <a:r>
            <a:rPr lang="en-US" b="1" dirty="0"/>
            <a:t>Victims (only)</a:t>
          </a:r>
        </a:p>
      </dgm:t>
    </dgm:pt>
    <dgm:pt modelId="{5A26BB67-8910-4E1A-8BA9-4674A7920436}" type="parTrans" cxnId="{9F465F06-A06B-4F37-BCBE-AB87F5484FF7}">
      <dgm:prSet/>
      <dgm:spPr/>
      <dgm:t>
        <a:bodyPr/>
        <a:lstStyle/>
        <a:p>
          <a:endParaRPr lang="en-US"/>
        </a:p>
      </dgm:t>
    </dgm:pt>
    <dgm:pt modelId="{A0BFC61D-1308-4F72-8C34-9763151119E7}" type="sibTrans" cxnId="{9F465F06-A06B-4F37-BCBE-AB87F5484FF7}">
      <dgm:prSet/>
      <dgm:spPr/>
      <dgm:t>
        <a:bodyPr/>
        <a:lstStyle/>
        <a:p>
          <a:endParaRPr lang="en-US"/>
        </a:p>
      </dgm:t>
    </dgm:pt>
    <dgm:pt modelId="{1A22BD8B-1708-47BE-9805-E1E118D30E30}">
      <dgm:prSet/>
      <dgm:spPr/>
      <dgm:t>
        <a:bodyPr/>
        <a:lstStyle/>
        <a:p>
          <a:r>
            <a:rPr lang="en-US" dirty="0"/>
            <a:t>“…had elevated rates of anxiety disorders, things like agoraphobia, panic disorder, and generalized anxiety”</a:t>
          </a:r>
        </a:p>
      </dgm:t>
    </dgm:pt>
    <dgm:pt modelId="{B08CFF6C-F7D9-46E9-B349-E1DE3D1BE76F}" type="parTrans" cxnId="{76282BB3-06D7-4621-B579-EC99F00BA473}">
      <dgm:prSet/>
      <dgm:spPr/>
      <dgm:t>
        <a:bodyPr/>
        <a:lstStyle/>
        <a:p>
          <a:endParaRPr lang="en-US"/>
        </a:p>
      </dgm:t>
    </dgm:pt>
    <dgm:pt modelId="{06DF2601-A72A-481D-8891-2C04E2375549}" type="sibTrans" cxnId="{76282BB3-06D7-4621-B579-EC99F00BA473}">
      <dgm:prSet/>
      <dgm:spPr/>
      <dgm:t>
        <a:bodyPr/>
        <a:lstStyle/>
        <a:p>
          <a:endParaRPr lang="en-US"/>
        </a:p>
      </dgm:t>
    </dgm:pt>
    <dgm:pt modelId="{76741FF3-6276-4325-9E02-0E954F00595F}">
      <dgm:prSet/>
      <dgm:spPr/>
      <dgm:t>
        <a:bodyPr/>
        <a:lstStyle/>
        <a:p>
          <a:r>
            <a:rPr lang="en-US" b="1" dirty="0"/>
            <a:t>Bully Victims</a:t>
          </a:r>
        </a:p>
      </dgm:t>
    </dgm:pt>
    <dgm:pt modelId="{8D8CA6C7-B3D1-454C-983D-1C7461AA64D6}" type="parTrans" cxnId="{35BCEB3D-E6B6-4FE3-8EF0-C0752EC39222}">
      <dgm:prSet/>
      <dgm:spPr/>
      <dgm:t>
        <a:bodyPr/>
        <a:lstStyle/>
        <a:p>
          <a:endParaRPr lang="en-US"/>
        </a:p>
      </dgm:t>
    </dgm:pt>
    <dgm:pt modelId="{4FF276EB-006B-4FDF-A9E7-D3C267F432D8}" type="sibTrans" cxnId="{35BCEB3D-E6B6-4FE3-8EF0-C0752EC39222}">
      <dgm:prSet/>
      <dgm:spPr/>
      <dgm:t>
        <a:bodyPr/>
        <a:lstStyle/>
        <a:p>
          <a:endParaRPr lang="en-US"/>
        </a:p>
      </dgm:t>
    </dgm:pt>
    <dgm:pt modelId="{68557102-B978-4486-A868-BABCA826FAA5}">
      <dgm:prSet/>
      <dgm:spPr/>
      <dgm:t>
        <a:bodyPr/>
        <a:lstStyle/>
        <a:p>
          <a:r>
            <a:rPr lang="en-US" dirty="0"/>
            <a:t>“…seemed to be the worst off. They had about five times higher risk of depression and five times higher risk of suicidal thoughts and behavior, as well as risks for some anxiety disorders too. ”</a:t>
          </a:r>
        </a:p>
      </dgm:t>
    </dgm:pt>
    <dgm:pt modelId="{C90B6E3B-4EA6-4D41-9071-AC62470ED106}" type="parTrans" cxnId="{91CBEE9B-7A51-4178-84F8-287653654D4B}">
      <dgm:prSet/>
      <dgm:spPr/>
      <dgm:t>
        <a:bodyPr/>
        <a:lstStyle/>
        <a:p>
          <a:endParaRPr lang="en-US"/>
        </a:p>
      </dgm:t>
    </dgm:pt>
    <dgm:pt modelId="{F456B9A9-8AFA-48DB-ABD8-159F10807DFA}" type="sibTrans" cxnId="{91CBEE9B-7A51-4178-84F8-287653654D4B}">
      <dgm:prSet/>
      <dgm:spPr/>
      <dgm:t>
        <a:bodyPr/>
        <a:lstStyle/>
        <a:p>
          <a:endParaRPr lang="en-US"/>
        </a:p>
      </dgm:t>
    </dgm:pt>
    <dgm:pt modelId="{F3C6B08A-C728-4528-8ED0-C3B983A25027}">
      <dgm:prSet/>
      <dgm:spPr/>
      <dgm:t>
        <a:bodyPr/>
        <a:lstStyle/>
        <a:p>
          <a:r>
            <a:rPr lang="en-US" b="1" dirty="0"/>
            <a:t>Bullies (only)</a:t>
          </a:r>
        </a:p>
      </dgm:t>
    </dgm:pt>
    <dgm:pt modelId="{B7FD1612-1521-4BE8-A090-83B79571E48F}" type="parTrans" cxnId="{F90C235E-1598-46B1-BC1F-1D76BAAD2537}">
      <dgm:prSet/>
      <dgm:spPr/>
      <dgm:t>
        <a:bodyPr/>
        <a:lstStyle/>
        <a:p>
          <a:endParaRPr lang="en-US"/>
        </a:p>
      </dgm:t>
    </dgm:pt>
    <dgm:pt modelId="{623E698A-A59E-4A8E-BAB7-72C7F0CD4A2F}" type="sibTrans" cxnId="{F90C235E-1598-46B1-BC1F-1D76BAAD2537}">
      <dgm:prSet/>
      <dgm:spPr/>
      <dgm:t>
        <a:bodyPr/>
        <a:lstStyle/>
        <a:p>
          <a:endParaRPr lang="en-US"/>
        </a:p>
      </dgm:t>
    </dgm:pt>
    <dgm:pt modelId="{B8EDF458-EF3B-4707-910C-643655907BCA}">
      <dgm:prSet/>
      <dgm:spPr/>
      <dgm:t>
        <a:bodyPr/>
        <a:lstStyle/>
        <a:p>
          <a:r>
            <a:rPr lang="en-US" dirty="0"/>
            <a:t>“…did not have any kind of emotional problems in adulthood but they did still have some behavioral problems, suggesting that they might still be engaging in some kind of bullying—perhaps at work or home or elsewhere”</a:t>
          </a:r>
        </a:p>
      </dgm:t>
    </dgm:pt>
    <dgm:pt modelId="{501BEE41-F7C0-4EDD-B943-A376A04589FC}" type="parTrans" cxnId="{FDF9F3F6-30E2-4A2B-9EF7-E0016374D95D}">
      <dgm:prSet/>
      <dgm:spPr/>
      <dgm:t>
        <a:bodyPr/>
        <a:lstStyle/>
        <a:p>
          <a:endParaRPr lang="en-US"/>
        </a:p>
      </dgm:t>
    </dgm:pt>
    <dgm:pt modelId="{9194FD2A-A2F4-4E39-9162-2311FB25FA97}" type="sibTrans" cxnId="{FDF9F3F6-30E2-4A2B-9EF7-E0016374D95D}">
      <dgm:prSet/>
      <dgm:spPr/>
      <dgm:t>
        <a:bodyPr/>
        <a:lstStyle/>
        <a:p>
          <a:endParaRPr lang="en-US"/>
        </a:p>
      </dgm:t>
    </dgm:pt>
    <dgm:pt modelId="{7181F3B6-52C6-467F-9384-A8BC20CDF803}" type="pres">
      <dgm:prSet presAssocID="{1D200CD5-93D2-4AB0-BD99-311305AB23ED}" presName="linear" presStyleCnt="0">
        <dgm:presLayoutVars>
          <dgm:animLvl val="lvl"/>
          <dgm:resizeHandles val="exact"/>
        </dgm:presLayoutVars>
      </dgm:prSet>
      <dgm:spPr/>
    </dgm:pt>
    <dgm:pt modelId="{E6122439-0869-45F7-A1EB-121DE7E1B67D}" type="pres">
      <dgm:prSet presAssocID="{A5FC94B6-5230-46AF-9215-F0165943CD3D}" presName="parentText" presStyleLbl="node1" presStyleIdx="0" presStyleCnt="3">
        <dgm:presLayoutVars>
          <dgm:chMax val="0"/>
          <dgm:bulletEnabled val="1"/>
        </dgm:presLayoutVars>
      </dgm:prSet>
      <dgm:spPr/>
    </dgm:pt>
    <dgm:pt modelId="{7A5065CF-95EE-408F-862E-A94C1FBF7D5C}" type="pres">
      <dgm:prSet presAssocID="{A5FC94B6-5230-46AF-9215-F0165943CD3D}" presName="childText" presStyleLbl="revTx" presStyleIdx="0" presStyleCnt="3">
        <dgm:presLayoutVars>
          <dgm:bulletEnabled val="1"/>
        </dgm:presLayoutVars>
      </dgm:prSet>
      <dgm:spPr/>
    </dgm:pt>
    <dgm:pt modelId="{BA6BDA9E-D83A-4A18-9F6E-B5A88D8D6B32}" type="pres">
      <dgm:prSet presAssocID="{76741FF3-6276-4325-9E02-0E954F00595F}" presName="parentText" presStyleLbl="node1" presStyleIdx="1" presStyleCnt="3" custLinFactNeighborY="-1566">
        <dgm:presLayoutVars>
          <dgm:chMax val="0"/>
          <dgm:bulletEnabled val="1"/>
        </dgm:presLayoutVars>
      </dgm:prSet>
      <dgm:spPr/>
    </dgm:pt>
    <dgm:pt modelId="{56871120-0F59-46E6-8A3A-B0FC1A295B8E}" type="pres">
      <dgm:prSet presAssocID="{76741FF3-6276-4325-9E02-0E954F00595F}" presName="childText" presStyleLbl="revTx" presStyleIdx="1" presStyleCnt="3">
        <dgm:presLayoutVars>
          <dgm:bulletEnabled val="1"/>
        </dgm:presLayoutVars>
      </dgm:prSet>
      <dgm:spPr/>
    </dgm:pt>
    <dgm:pt modelId="{962F8D2C-D13E-4454-9C71-BA97D58C201F}" type="pres">
      <dgm:prSet presAssocID="{F3C6B08A-C728-4528-8ED0-C3B983A25027}" presName="parentText" presStyleLbl="node1" presStyleIdx="2" presStyleCnt="3">
        <dgm:presLayoutVars>
          <dgm:chMax val="0"/>
          <dgm:bulletEnabled val="1"/>
        </dgm:presLayoutVars>
      </dgm:prSet>
      <dgm:spPr/>
    </dgm:pt>
    <dgm:pt modelId="{D44A8F9E-A0CE-4FB6-BF6C-3A4C04B9E986}" type="pres">
      <dgm:prSet presAssocID="{F3C6B08A-C728-4528-8ED0-C3B983A25027}" presName="childText" presStyleLbl="revTx" presStyleIdx="2" presStyleCnt="3">
        <dgm:presLayoutVars>
          <dgm:bulletEnabled val="1"/>
        </dgm:presLayoutVars>
      </dgm:prSet>
      <dgm:spPr/>
    </dgm:pt>
  </dgm:ptLst>
  <dgm:cxnLst>
    <dgm:cxn modelId="{E0278B02-CBC6-4CDF-B86E-670BF4655123}" type="presOf" srcId="{1A22BD8B-1708-47BE-9805-E1E118D30E30}" destId="{7A5065CF-95EE-408F-862E-A94C1FBF7D5C}" srcOrd="0" destOrd="0" presId="urn:microsoft.com/office/officeart/2005/8/layout/vList2"/>
    <dgm:cxn modelId="{9F465F06-A06B-4F37-BCBE-AB87F5484FF7}" srcId="{1D200CD5-93D2-4AB0-BD99-311305AB23ED}" destId="{A5FC94B6-5230-46AF-9215-F0165943CD3D}" srcOrd="0" destOrd="0" parTransId="{5A26BB67-8910-4E1A-8BA9-4674A7920436}" sibTransId="{A0BFC61D-1308-4F72-8C34-9763151119E7}"/>
    <dgm:cxn modelId="{315BEB12-9FDC-4545-93BE-98F729E9A941}" type="presOf" srcId="{A5FC94B6-5230-46AF-9215-F0165943CD3D}" destId="{E6122439-0869-45F7-A1EB-121DE7E1B67D}" srcOrd="0" destOrd="0" presId="urn:microsoft.com/office/officeart/2005/8/layout/vList2"/>
    <dgm:cxn modelId="{35BCEB3D-E6B6-4FE3-8EF0-C0752EC39222}" srcId="{1D200CD5-93D2-4AB0-BD99-311305AB23ED}" destId="{76741FF3-6276-4325-9E02-0E954F00595F}" srcOrd="1" destOrd="0" parTransId="{8D8CA6C7-B3D1-454C-983D-1C7461AA64D6}" sibTransId="{4FF276EB-006B-4FDF-A9E7-D3C267F432D8}"/>
    <dgm:cxn modelId="{F90C235E-1598-46B1-BC1F-1D76BAAD2537}" srcId="{1D200CD5-93D2-4AB0-BD99-311305AB23ED}" destId="{F3C6B08A-C728-4528-8ED0-C3B983A25027}" srcOrd="2" destOrd="0" parTransId="{B7FD1612-1521-4BE8-A090-83B79571E48F}" sibTransId="{623E698A-A59E-4A8E-BAB7-72C7F0CD4A2F}"/>
    <dgm:cxn modelId="{92365B5F-C80D-4DCA-9004-9E19B471D523}" type="presOf" srcId="{F3C6B08A-C728-4528-8ED0-C3B983A25027}" destId="{962F8D2C-D13E-4454-9C71-BA97D58C201F}" srcOrd="0" destOrd="0" presId="urn:microsoft.com/office/officeart/2005/8/layout/vList2"/>
    <dgm:cxn modelId="{DC1C3C69-27AF-4856-87A7-5478C8A70CE7}" type="presOf" srcId="{76741FF3-6276-4325-9E02-0E954F00595F}" destId="{BA6BDA9E-D83A-4A18-9F6E-B5A88D8D6B32}" srcOrd="0" destOrd="0" presId="urn:microsoft.com/office/officeart/2005/8/layout/vList2"/>
    <dgm:cxn modelId="{33F18D98-6C73-448E-8BBE-9E754716A24E}" type="presOf" srcId="{B8EDF458-EF3B-4707-910C-643655907BCA}" destId="{D44A8F9E-A0CE-4FB6-BF6C-3A4C04B9E986}" srcOrd="0" destOrd="0" presId="urn:microsoft.com/office/officeart/2005/8/layout/vList2"/>
    <dgm:cxn modelId="{91CBEE9B-7A51-4178-84F8-287653654D4B}" srcId="{76741FF3-6276-4325-9E02-0E954F00595F}" destId="{68557102-B978-4486-A868-BABCA826FAA5}" srcOrd="0" destOrd="0" parTransId="{C90B6E3B-4EA6-4D41-9071-AC62470ED106}" sibTransId="{F456B9A9-8AFA-48DB-ABD8-159F10807DFA}"/>
    <dgm:cxn modelId="{704D44A8-7191-4EE6-B1B6-DF2326D4A68C}" type="presOf" srcId="{1D200CD5-93D2-4AB0-BD99-311305AB23ED}" destId="{7181F3B6-52C6-467F-9384-A8BC20CDF803}" srcOrd="0" destOrd="0" presId="urn:microsoft.com/office/officeart/2005/8/layout/vList2"/>
    <dgm:cxn modelId="{76282BB3-06D7-4621-B579-EC99F00BA473}" srcId="{A5FC94B6-5230-46AF-9215-F0165943CD3D}" destId="{1A22BD8B-1708-47BE-9805-E1E118D30E30}" srcOrd="0" destOrd="0" parTransId="{B08CFF6C-F7D9-46E9-B349-E1DE3D1BE76F}" sibTransId="{06DF2601-A72A-481D-8891-2C04E2375549}"/>
    <dgm:cxn modelId="{BB1CACD7-DAD3-44CC-96AD-E83060BCBBD9}" type="presOf" srcId="{68557102-B978-4486-A868-BABCA826FAA5}" destId="{56871120-0F59-46E6-8A3A-B0FC1A295B8E}" srcOrd="0" destOrd="0" presId="urn:microsoft.com/office/officeart/2005/8/layout/vList2"/>
    <dgm:cxn modelId="{FDF9F3F6-30E2-4A2B-9EF7-E0016374D95D}" srcId="{F3C6B08A-C728-4528-8ED0-C3B983A25027}" destId="{B8EDF458-EF3B-4707-910C-643655907BCA}" srcOrd="0" destOrd="0" parTransId="{501BEE41-F7C0-4EDD-B943-A376A04589FC}" sibTransId="{9194FD2A-A2F4-4E39-9162-2311FB25FA97}"/>
    <dgm:cxn modelId="{29D86DDD-9859-42B4-AC86-DDADD062D505}" type="presParOf" srcId="{7181F3B6-52C6-467F-9384-A8BC20CDF803}" destId="{E6122439-0869-45F7-A1EB-121DE7E1B67D}" srcOrd="0" destOrd="0" presId="urn:microsoft.com/office/officeart/2005/8/layout/vList2"/>
    <dgm:cxn modelId="{E228B501-9254-4173-9B2F-E4BCD7A6ED56}" type="presParOf" srcId="{7181F3B6-52C6-467F-9384-A8BC20CDF803}" destId="{7A5065CF-95EE-408F-862E-A94C1FBF7D5C}" srcOrd="1" destOrd="0" presId="urn:microsoft.com/office/officeart/2005/8/layout/vList2"/>
    <dgm:cxn modelId="{696B254C-7CF7-48EE-8712-970A0EA977AB}" type="presParOf" srcId="{7181F3B6-52C6-467F-9384-A8BC20CDF803}" destId="{BA6BDA9E-D83A-4A18-9F6E-B5A88D8D6B32}" srcOrd="2" destOrd="0" presId="urn:microsoft.com/office/officeart/2005/8/layout/vList2"/>
    <dgm:cxn modelId="{5D55D371-70ED-4895-A0F4-0A3BF1B3F123}" type="presParOf" srcId="{7181F3B6-52C6-467F-9384-A8BC20CDF803}" destId="{56871120-0F59-46E6-8A3A-B0FC1A295B8E}" srcOrd="3" destOrd="0" presId="urn:microsoft.com/office/officeart/2005/8/layout/vList2"/>
    <dgm:cxn modelId="{6A3AFA9A-0728-4BEA-9832-BDEAEF3B6343}" type="presParOf" srcId="{7181F3B6-52C6-467F-9384-A8BC20CDF803}" destId="{962F8D2C-D13E-4454-9C71-BA97D58C201F}" srcOrd="4" destOrd="0" presId="urn:microsoft.com/office/officeart/2005/8/layout/vList2"/>
    <dgm:cxn modelId="{454EAF99-E563-4B1A-B3C7-5DC50EF86EBC}" type="presParOf" srcId="{7181F3B6-52C6-467F-9384-A8BC20CDF803}" destId="{D44A8F9E-A0CE-4FB6-BF6C-3A4C04B9E98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7CA207-3712-495A-B9B4-E2898C7ED8F5}" type="doc">
      <dgm:prSet loTypeId="urn:microsoft.com/office/officeart/2005/8/layout/hProcess9" loCatId="process" qsTypeId="urn:microsoft.com/office/officeart/2005/8/quickstyle/simple1" qsCatId="simple" csTypeId="urn:microsoft.com/office/officeart/2005/8/colors/colorful1" csCatId="colorful" phldr="1"/>
      <dgm:spPr/>
    </dgm:pt>
    <dgm:pt modelId="{06543A28-8069-4D83-B3A7-799D3A341E69}">
      <dgm:prSet phldrT="[Text]"/>
      <dgm:spPr/>
      <dgm:t>
        <a:bodyPr/>
        <a:lstStyle/>
        <a:p>
          <a:r>
            <a:rPr lang="en-US" dirty="0"/>
            <a:t>Victim</a:t>
          </a:r>
        </a:p>
      </dgm:t>
    </dgm:pt>
    <dgm:pt modelId="{495CBEF8-0027-42E2-80E4-39F8EC7F01E0}" type="parTrans" cxnId="{6D7406CF-8091-42A6-B5E2-13D60347E849}">
      <dgm:prSet/>
      <dgm:spPr/>
      <dgm:t>
        <a:bodyPr/>
        <a:lstStyle/>
        <a:p>
          <a:endParaRPr lang="en-US"/>
        </a:p>
      </dgm:t>
    </dgm:pt>
    <dgm:pt modelId="{357CBA86-800B-4669-8862-D1FD24BB8E37}" type="sibTrans" cxnId="{6D7406CF-8091-42A6-B5E2-13D60347E849}">
      <dgm:prSet/>
      <dgm:spPr/>
      <dgm:t>
        <a:bodyPr/>
        <a:lstStyle/>
        <a:p>
          <a:endParaRPr lang="en-US"/>
        </a:p>
      </dgm:t>
    </dgm:pt>
    <dgm:pt modelId="{62037A37-E233-4405-9ED2-0F77134D4454}">
      <dgm:prSet phldrT="[Text]"/>
      <dgm:spPr/>
      <dgm:t>
        <a:bodyPr/>
        <a:lstStyle/>
        <a:p>
          <a:r>
            <a:rPr lang="en-US" dirty="0"/>
            <a:t>Survivor</a:t>
          </a:r>
        </a:p>
      </dgm:t>
    </dgm:pt>
    <dgm:pt modelId="{36EDD304-A860-4321-BE82-870EC412F22F}" type="parTrans" cxnId="{C25D74B2-1476-499A-85A5-ACD2CEF2363C}">
      <dgm:prSet/>
      <dgm:spPr/>
      <dgm:t>
        <a:bodyPr/>
        <a:lstStyle/>
        <a:p>
          <a:endParaRPr lang="en-US"/>
        </a:p>
      </dgm:t>
    </dgm:pt>
    <dgm:pt modelId="{2638630E-C8F0-4D44-9E54-54EC480D737F}" type="sibTrans" cxnId="{C25D74B2-1476-499A-85A5-ACD2CEF2363C}">
      <dgm:prSet/>
      <dgm:spPr/>
      <dgm:t>
        <a:bodyPr/>
        <a:lstStyle/>
        <a:p>
          <a:endParaRPr lang="en-US"/>
        </a:p>
      </dgm:t>
    </dgm:pt>
    <dgm:pt modelId="{30D3ED7B-FDD9-4B00-8D11-B6EDAE362885}">
      <dgm:prSet phldrT="[Text]"/>
      <dgm:spPr/>
      <dgm:t>
        <a:bodyPr/>
        <a:lstStyle/>
        <a:p>
          <a:r>
            <a:rPr lang="en-US" dirty="0"/>
            <a:t>Thriver</a:t>
          </a:r>
        </a:p>
      </dgm:t>
    </dgm:pt>
    <dgm:pt modelId="{C0DD0C1C-637B-4F27-AF21-B4BBEF0409C3}" type="parTrans" cxnId="{67A32DF8-8675-4DCC-A40E-2FC4714FAAB4}">
      <dgm:prSet/>
      <dgm:spPr/>
      <dgm:t>
        <a:bodyPr/>
        <a:lstStyle/>
        <a:p>
          <a:endParaRPr lang="en-US"/>
        </a:p>
      </dgm:t>
    </dgm:pt>
    <dgm:pt modelId="{C080122F-943D-483C-8E3D-171393104A62}" type="sibTrans" cxnId="{67A32DF8-8675-4DCC-A40E-2FC4714FAAB4}">
      <dgm:prSet/>
      <dgm:spPr/>
      <dgm:t>
        <a:bodyPr/>
        <a:lstStyle/>
        <a:p>
          <a:endParaRPr lang="en-US"/>
        </a:p>
      </dgm:t>
    </dgm:pt>
    <dgm:pt modelId="{83774134-86F8-4BD0-9838-735313B41236}" type="pres">
      <dgm:prSet presAssocID="{527CA207-3712-495A-B9B4-E2898C7ED8F5}" presName="CompostProcess" presStyleCnt="0">
        <dgm:presLayoutVars>
          <dgm:dir/>
          <dgm:resizeHandles val="exact"/>
        </dgm:presLayoutVars>
      </dgm:prSet>
      <dgm:spPr/>
    </dgm:pt>
    <dgm:pt modelId="{38CC4C59-72E2-4772-B821-6E096A89E7D8}" type="pres">
      <dgm:prSet presAssocID="{527CA207-3712-495A-B9B4-E2898C7ED8F5}" presName="arrow" presStyleLbl="bgShp" presStyleIdx="0" presStyleCnt="1"/>
      <dgm:spPr/>
    </dgm:pt>
    <dgm:pt modelId="{36A63008-753A-4072-9AF2-47E11C74B34E}" type="pres">
      <dgm:prSet presAssocID="{527CA207-3712-495A-B9B4-E2898C7ED8F5}" presName="linearProcess" presStyleCnt="0"/>
      <dgm:spPr/>
    </dgm:pt>
    <dgm:pt modelId="{D98E96FD-B58C-4B30-B472-3070338869FC}" type="pres">
      <dgm:prSet presAssocID="{06543A28-8069-4D83-B3A7-799D3A341E69}" presName="textNode" presStyleLbl="node1" presStyleIdx="0" presStyleCnt="3">
        <dgm:presLayoutVars>
          <dgm:bulletEnabled val="1"/>
        </dgm:presLayoutVars>
      </dgm:prSet>
      <dgm:spPr/>
    </dgm:pt>
    <dgm:pt modelId="{F7FEE8F2-65F4-4A50-9A80-FC7DC185B6C4}" type="pres">
      <dgm:prSet presAssocID="{357CBA86-800B-4669-8862-D1FD24BB8E37}" presName="sibTrans" presStyleCnt="0"/>
      <dgm:spPr/>
    </dgm:pt>
    <dgm:pt modelId="{A817BC13-E4A0-4A4A-A6D0-EBED9C3C0BD1}" type="pres">
      <dgm:prSet presAssocID="{62037A37-E233-4405-9ED2-0F77134D4454}" presName="textNode" presStyleLbl="node1" presStyleIdx="1" presStyleCnt="3">
        <dgm:presLayoutVars>
          <dgm:bulletEnabled val="1"/>
        </dgm:presLayoutVars>
      </dgm:prSet>
      <dgm:spPr/>
    </dgm:pt>
    <dgm:pt modelId="{8E028A27-4AFB-4E0C-908E-8067C88F7949}" type="pres">
      <dgm:prSet presAssocID="{2638630E-C8F0-4D44-9E54-54EC480D737F}" presName="sibTrans" presStyleCnt="0"/>
      <dgm:spPr/>
    </dgm:pt>
    <dgm:pt modelId="{D2A11B03-F62B-403B-8B70-28CC405C26E5}" type="pres">
      <dgm:prSet presAssocID="{30D3ED7B-FDD9-4B00-8D11-B6EDAE362885}" presName="textNode" presStyleLbl="node1" presStyleIdx="2" presStyleCnt="3">
        <dgm:presLayoutVars>
          <dgm:bulletEnabled val="1"/>
        </dgm:presLayoutVars>
      </dgm:prSet>
      <dgm:spPr/>
    </dgm:pt>
  </dgm:ptLst>
  <dgm:cxnLst>
    <dgm:cxn modelId="{8A74A544-435B-4141-B1B9-BC03A49B5862}" type="presOf" srcId="{527CA207-3712-495A-B9B4-E2898C7ED8F5}" destId="{83774134-86F8-4BD0-9838-735313B41236}" srcOrd="0" destOrd="0" presId="urn:microsoft.com/office/officeart/2005/8/layout/hProcess9"/>
    <dgm:cxn modelId="{C25D74B2-1476-499A-85A5-ACD2CEF2363C}" srcId="{527CA207-3712-495A-B9B4-E2898C7ED8F5}" destId="{62037A37-E233-4405-9ED2-0F77134D4454}" srcOrd="1" destOrd="0" parTransId="{36EDD304-A860-4321-BE82-870EC412F22F}" sibTransId="{2638630E-C8F0-4D44-9E54-54EC480D737F}"/>
    <dgm:cxn modelId="{6F0A79B6-3D6D-4402-8DFD-949371B44771}" type="presOf" srcId="{62037A37-E233-4405-9ED2-0F77134D4454}" destId="{A817BC13-E4A0-4A4A-A6D0-EBED9C3C0BD1}" srcOrd="0" destOrd="0" presId="urn:microsoft.com/office/officeart/2005/8/layout/hProcess9"/>
    <dgm:cxn modelId="{264D3CC3-92C7-42D7-A56C-884907BC8D34}" type="presOf" srcId="{06543A28-8069-4D83-B3A7-799D3A341E69}" destId="{D98E96FD-B58C-4B30-B472-3070338869FC}" srcOrd="0" destOrd="0" presId="urn:microsoft.com/office/officeart/2005/8/layout/hProcess9"/>
    <dgm:cxn modelId="{C1A944CD-B180-413A-93B3-24EB1B2DAFE3}" type="presOf" srcId="{30D3ED7B-FDD9-4B00-8D11-B6EDAE362885}" destId="{D2A11B03-F62B-403B-8B70-28CC405C26E5}" srcOrd="0" destOrd="0" presId="urn:microsoft.com/office/officeart/2005/8/layout/hProcess9"/>
    <dgm:cxn modelId="{6D7406CF-8091-42A6-B5E2-13D60347E849}" srcId="{527CA207-3712-495A-B9B4-E2898C7ED8F5}" destId="{06543A28-8069-4D83-B3A7-799D3A341E69}" srcOrd="0" destOrd="0" parTransId="{495CBEF8-0027-42E2-80E4-39F8EC7F01E0}" sibTransId="{357CBA86-800B-4669-8862-D1FD24BB8E37}"/>
    <dgm:cxn modelId="{67A32DF8-8675-4DCC-A40E-2FC4714FAAB4}" srcId="{527CA207-3712-495A-B9B4-E2898C7ED8F5}" destId="{30D3ED7B-FDD9-4B00-8D11-B6EDAE362885}" srcOrd="2" destOrd="0" parTransId="{C0DD0C1C-637B-4F27-AF21-B4BBEF0409C3}" sibTransId="{C080122F-943D-483C-8E3D-171393104A62}"/>
    <dgm:cxn modelId="{6F4B0B70-418D-45D0-B692-534C6BA91F1F}" type="presParOf" srcId="{83774134-86F8-4BD0-9838-735313B41236}" destId="{38CC4C59-72E2-4772-B821-6E096A89E7D8}" srcOrd="0" destOrd="0" presId="urn:microsoft.com/office/officeart/2005/8/layout/hProcess9"/>
    <dgm:cxn modelId="{A25A9C07-F787-4525-A1A6-F38E11DD8B54}" type="presParOf" srcId="{83774134-86F8-4BD0-9838-735313B41236}" destId="{36A63008-753A-4072-9AF2-47E11C74B34E}" srcOrd="1" destOrd="0" presId="urn:microsoft.com/office/officeart/2005/8/layout/hProcess9"/>
    <dgm:cxn modelId="{72C67E01-6C12-49E9-872B-901E98087ADA}" type="presParOf" srcId="{36A63008-753A-4072-9AF2-47E11C74B34E}" destId="{D98E96FD-B58C-4B30-B472-3070338869FC}" srcOrd="0" destOrd="0" presId="urn:microsoft.com/office/officeart/2005/8/layout/hProcess9"/>
    <dgm:cxn modelId="{72A16506-0002-4DE4-9418-E4B551DB128B}" type="presParOf" srcId="{36A63008-753A-4072-9AF2-47E11C74B34E}" destId="{F7FEE8F2-65F4-4A50-9A80-FC7DC185B6C4}" srcOrd="1" destOrd="0" presId="urn:microsoft.com/office/officeart/2005/8/layout/hProcess9"/>
    <dgm:cxn modelId="{3B7B13EF-B3E5-4B3B-8CD6-31F84E561CE7}" type="presParOf" srcId="{36A63008-753A-4072-9AF2-47E11C74B34E}" destId="{A817BC13-E4A0-4A4A-A6D0-EBED9C3C0BD1}" srcOrd="2" destOrd="0" presId="urn:microsoft.com/office/officeart/2005/8/layout/hProcess9"/>
    <dgm:cxn modelId="{43793080-1439-4DEB-8A96-F9BA9BA5FE66}" type="presParOf" srcId="{36A63008-753A-4072-9AF2-47E11C74B34E}" destId="{8E028A27-4AFB-4E0C-908E-8067C88F7949}" srcOrd="3" destOrd="0" presId="urn:microsoft.com/office/officeart/2005/8/layout/hProcess9"/>
    <dgm:cxn modelId="{847AFD4D-693E-4DDB-966F-75A41A36DE3C}" type="presParOf" srcId="{36A63008-753A-4072-9AF2-47E11C74B34E}" destId="{D2A11B03-F62B-403B-8B70-28CC405C26E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0B465D-4280-4C03-8A45-274F49F9279B}"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D5BAF3AC-96E8-443D-A2EC-F5E55BF9D08E}">
      <dgm:prSet phldrT="[Text]"/>
      <dgm:spPr/>
      <dgm:t>
        <a:bodyPr/>
        <a:lstStyle/>
        <a:p>
          <a:r>
            <a:rPr lang="en-US" dirty="0"/>
            <a:t>Develop Attunement</a:t>
          </a:r>
        </a:p>
      </dgm:t>
    </dgm:pt>
    <dgm:pt modelId="{661D7C96-2D14-4C07-B2DB-3F9407C82A89}" type="parTrans" cxnId="{189D8E6C-B5A6-47A2-AF14-8CBCAC501718}">
      <dgm:prSet/>
      <dgm:spPr/>
      <dgm:t>
        <a:bodyPr/>
        <a:lstStyle/>
        <a:p>
          <a:endParaRPr lang="en-US"/>
        </a:p>
      </dgm:t>
    </dgm:pt>
    <dgm:pt modelId="{E94449E1-215B-4770-BD2A-223BAED5A884}" type="sibTrans" cxnId="{189D8E6C-B5A6-47A2-AF14-8CBCAC501718}">
      <dgm:prSet/>
      <dgm:spPr/>
      <dgm:t>
        <a:bodyPr/>
        <a:lstStyle/>
        <a:p>
          <a:endParaRPr lang="en-US"/>
        </a:p>
      </dgm:t>
    </dgm:pt>
    <dgm:pt modelId="{8F053C09-E41D-4BAC-8914-14B760A75BF0}">
      <dgm:prSet phldrT="[Text]"/>
      <dgm:spPr/>
      <dgm:t>
        <a:bodyPr/>
        <a:lstStyle/>
        <a:p>
          <a:r>
            <a:rPr lang="en-US" dirty="0"/>
            <a:t>Increase Empathy</a:t>
          </a:r>
        </a:p>
      </dgm:t>
    </dgm:pt>
    <dgm:pt modelId="{46E239E8-95C7-4038-AE1D-52C496482D07}" type="parTrans" cxnId="{A79C1BD8-F2FD-4080-8DBE-2855F55BA29E}">
      <dgm:prSet/>
      <dgm:spPr/>
      <dgm:t>
        <a:bodyPr/>
        <a:lstStyle/>
        <a:p>
          <a:endParaRPr lang="en-US"/>
        </a:p>
      </dgm:t>
    </dgm:pt>
    <dgm:pt modelId="{AB4026BE-475F-40C0-8BA9-6FD8796473BD}" type="sibTrans" cxnId="{A79C1BD8-F2FD-4080-8DBE-2855F55BA29E}">
      <dgm:prSet/>
      <dgm:spPr/>
      <dgm:t>
        <a:bodyPr/>
        <a:lstStyle/>
        <a:p>
          <a:endParaRPr lang="en-US"/>
        </a:p>
      </dgm:t>
    </dgm:pt>
    <dgm:pt modelId="{C930F6B9-D07D-4B5F-B6D0-AA86651BE0EC}">
      <dgm:prSet phldrT="[Text]"/>
      <dgm:spPr/>
      <dgm:t>
        <a:bodyPr/>
        <a:lstStyle/>
        <a:p>
          <a:r>
            <a:rPr lang="en-US" dirty="0"/>
            <a:t>Process Shame</a:t>
          </a:r>
        </a:p>
      </dgm:t>
    </dgm:pt>
    <dgm:pt modelId="{031CC255-E95D-45B6-96D1-D64D5F4F1EF9}" type="parTrans" cxnId="{127FEECF-6EF1-43EB-9856-33D742C2C086}">
      <dgm:prSet/>
      <dgm:spPr/>
      <dgm:t>
        <a:bodyPr/>
        <a:lstStyle/>
        <a:p>
          <a:endParaRPr lang="en-US"/>
        </a:p>
      </dgm:t>
    </dgm:pt>
    <dgm:pt modelId="{9073697E-D92F-4A2C-9375-387DE7263EBE}" type="sibTrans" cxnId="{127FEECF-6EF1-43EB-9856-33D742C2C086}">
      <dgm:prSet/>
      <dgm:spPr/>
      <dgm:t>
        <a:bodyPr/>
        <a:lstStyle/>
        <a:p>
          <a:endParaRPr lang="en-US"/>
        </a:p>
      </dgm:t>
    </dgm:pt>
    <dgm:pt modelId="{A08345E4-8199-42ED-8F2F-444442B689D7}">
      <dgm:prSet phldrT="[Text]"/>
      <dgm:spPr/>
      <dgm:t>
        <a:bodyPr/>
        <a:lstStyle/>
        <a:p>
          <a:r>
            <a:rPr lang="en-US" dirty="0"/>
            <a:t>Empower Change</a:t>
          </a:r>
        </a:p>
      </dgm:t>
    </dgm:pt>
    <dgm:pt modelId="{0C1E5AB2-88E1-411F-A173-551704EE98D7}" type="parTrans" cxnId="{38BAEC1E-F6DE-465E-BA1C-497FA2935C68}">
      <dgm:prSet/>
      <dgm:spPr/>
      <dgm:t>
        <a:bodyPr/>
        <a:lstStyle/>
        <a:p>
          <a:endParaRPr lang="en-US"/>
        </a:p>
      </dgm:t>
    </dgm:pt>
    <dgm:pt modelId="{4128B612-2463-48A2-A733-0A553BF5F809}" type="sibTrans" cxnId="{38BAEC1E-F6DE-465E-BA1C-497FA2935C68}">
      <dgm:prSet/>
      <dgm:spPr/>
      <dgm:t>
        <a:bodyPr/>
        <a:lstStyle/>
        <a:p>
          <a:endParaRPr lang="en-US"/>
        </a:p>
      </dgm:t>
    </dgm:pt>
    <dgm:pt modelId="{A019190F-5E09-49CE-8EE1-F8A8B9D0AD85}" type="pres">
      <dgm:prSet presAssocID="{320B465D-4280-4C03-8A45-274F49F9279B}" presName="matrix" presStyleCnt="0">
        <dgm:presLayoutVars>
          <dgm:chMax val="1"/>
          <dgm:dir/>
          <dgm:resizeHandles val="exact"/>
        </dgm:presLayoutVars>
      </dgm:prSet>
      <dgm:spPr/>
    </dgm:pt>
    <dgm:pt modelId="{C541A08C-E58E-49B3-867B-B02B2F9FAFAB}" type="pres">
      <dgm:prSet presAssocID="{320B465D-4280-4C03-8A45-274F49F9279B}" presName="axisShape" presStyleLbl="bgShp" presStyleIdx="0" presStyleCnt="1"/>
      <dgm:spPr/>
    </dgm:pt>
    <dgm:pt modelId="{59C2F993-B745-4241-B083-E64801092767}" type="pres">
      <dgm:prSet presAssocID="{320B465D-4280-4C03-8A45-274F49F9279B}" presName="rect1" presStyleLbl="node1" presStyleIdx="0" presStyleCnt="4">
        <dgm:presLayoutVars>
          <dgm:chMax val="0"/>
          <dgm:chPref val="0"/>
          <dgm:bulletEnabled val="1"/>
        </dgm:presLayoutVars>
      </dgm:prSet>
      <dgm:spPr/>
    </dgm:pt>
    <dgm:pt modelId="{127A57AA-1E60-49D9-9EA8-136C86EBFE08}" type="pres">
      <dgm:prSet presAssocID="{320B465D-4280-4C03-8A45-274F49F9279B}" presName="rect2" presStyleLbl="node1" presStyleIdx="1" presStyleCnt="4">
        <dgm:presLayoutVars>
          <dgm:chMax val="0"/>
          <dgm:chPref val="0"/>
          <dgm:bulletEnabled val="1"/>
        </dgm:presLayoutVars>
      </dgm:prSet>
      <dgm:spPr/>
    </dgm:pt>
    <dgm:pt modelId="{EFA9C292-0C33-462B-AB9F-E62CCE011810}" type="pres">
      <dgm:prSet presAssocID="{320B465D-4280-4C03-8A45-274F49F9279B}" presName="rect3" presStyleLbl="node1" presStyleIdx="2" presStyleCnt="4">
        <dgm:presLayoutVars>
          <dgm:chMax val="0"/>
          <dgm:chPref val="0"/>
          <dgm:bulletEnabled val="1"/>
        </dgm:presLayoutVars>
      </dgm:prSet>
      <dgm:spPr/>
    </dgm:pt>
    <dgm:pt modelId="{E329D745-4E50-44F0-98A2-5CA815DC9921}" type="pres">
      <dgm:prSet presAssocID="{320B465D-4280-4C03-8A45-274F49F9279B}" presName="rect4" presStyleLbl="node1" presStyleIdx="3" presStyleCnt="4">
        <dgm:presLayoutVars>
          <dgm:chMax val="0"/>
          <dgm:chPref val="0"/>
          <dgm:bulletEnabled val="1"/>
        </dgm:presLayoutVars>
      </dgm:prSet>
      <dgm:spPr/>
    </dgm:pt>
  </dgm:ptLst>
  <dgm:cxnLst>
    <dgm:cxn modelId="{3E950B06-A24D-4B22-AD83-0E670DAF9073}" type="presOf" srcId="{C930F6B9-D07D-4B5F-B6D0-AA86651BE0EC}" destId="{EFA9C292-0C33-462B-AB9F-E62CCE011810}" srcOrd="0" destOrd="0" presId="urn:microsoft.com/office/officeart/2005/8/layout/matrix2"/>
    <dgm:cxn modelId="{38BAEC1E-F6DE-465E-BA1C-497FA2935C68}" srcId="{320B465D-4280-4C03-8A45-274F49F9279B}" destId="{A08345E4-8199-42ED-8F2F-444442B689D7}" srcOrd="3" destOrd="0" parTransId="{0C1E5AB2-88E1-411F-A173-551704EE98D7}" sibTransId="{4128B612-2463-48A2-A733-0A553BF5F809}"/>
    <dgm:cxn modelId="{32524162-BA4C-4106-928B-CA3ED99888A0}" type="presOf" srcId="{320B465D-4280-4C03-8A45-274F49F9279B}" destId="{A019190F-5E09-49CE-8EE1-F8A8B9D0AD85}" srcOrd="0" destOrd="0" presId="urn:microsoft.com/office/officeart/2005/8/layout/matrix2"/>
    <dgm:cxn modelId="{8564836B-926D-40B5-B871-3E0DF958BB02}" type="presOf" srcId="{A08345E4-8199-42ED-8F2F-444442B689D7}" destId="{E329D745-4E50-44F0-98A2-5CA815DC9921}" srcOrd="0" destOrd="0" presId="urn:microsoft.com/office/officeart/2005/8/layout/matrix2"/>
    <dgm:cxn modelId="{189D8E6C-B5A6-47A2-AF14-8CBCAC501718}" srcId="{320B465D-4280-4C03-8A45-274F49F9279B}" destId="{D5BAF3AC-96E8-443D-A2EC-F5E55BF9D08E}" srcOrd="0" destOrd="0" parTransId="{661D7C96-2D14-4C07-B2DB-3F9407C82A89}" sibTransId="{E94449E1-215B-4770-BD2A-223BAED5A884}"/>
    <dgm:cxn modelId="{33E066A7-A2E9-4342-B1ED-F70CCB31E05F}" type="presOf" srcId="{8F053C09-E41D-4BAC-8914-14B760A75BF0}" destId="{127A57AA-1E60-49D9-9EA8-136C86EBFE08}" srcOrd="0" destOrd="0" presId="urn:microsoft.com/office/officeart/2005/8/layout/matrix2"/>
    <dgm:cxn modelId="{758C54C8-3AFF-49DC-9C43-C863DAF355F4}" type="presOf" srcId="{D5BAF3AC-96E8-443D-A2EC-F5E55BF9D08E}" destId="{59C2F993-B745-4241-B083-E64801092767}" srcOrd="0" destOrd="0" presId="urn:microsoft.com/office/officeart/2005/8/layout/matrix2"/>
    <dgm:cxn modelId="{127FEECF-6EF1-43EB-9856-33D742C2C086}" srcId="{320B465D-4280-4C03-8A45-274F49F9279B}" destId="{C930F6B9-D07D-4B5F-B6D0-AA86651BE0EC}" srcOrd="2" destOrd="0" parTransId="{031CC255-E95D-45B6-96D1-D64D5F4F1EF9}" sibTransId="{9073697E-D92F-4A2C-9375-387DE7263EBE}"/>
    <dgm:cxn modelId="{A79C1BD8-F2FD-4080-8DBE-2855F55BA29E}" srcId="{320B465D-4280-4C03-8A45-274F49F9279B}" destId="{8F053C09-E41D-4BAC-8914-14B760A75BF0}" srcOrd="1" destOrd="0" parTransId="{46E239E8-95C7-4038-AE1D-52C496482D07}" sibTransId="{AB4026BE-475F-40C0-8BA9-6FD8796473BD}"/>
    <dgm:cxn modelId="{167DCF96-73DD-4550-82CA-5D5D89CCE2B6}" type="presParOf" srcId="{A019190F-5E09-49CE-8EE1-F8A8B9D0AD85}" destId="{C541A08C-E58E-49B3-867B-B02B2F9FAFAB}" srcOrd="0" destOrd="0" presId="urn:microsoft.com/office/officeart/2005/8/layout/matrix2"/>
    <dgm:cxn modelId="{C53C1CAF-C29A-429B-811A-74A8AC9CCBB4}" type="presParOf" srcId="{A019190F-5E09-49CE-8EE1-F8A8B9D0AD85}" destId="{59C2F993-B745-4241-B083-E64801092767}" srcOrd="1" destOrd="0" presId="urn:microsoft.com/office/officeart/2005/8/layout/matrix2"/>
    <dgm:cxn modelId="{4835F3DB-3F00-404B-A9BB-5F131C4EC677}" type="presParOf" srcId="{A019190F-5E09-49CE-8EE1-F8A8B9D0AD85}" destId="{127A57AA-1E60-49D9-9EA8-136C86EBFE08}" srcOrd="2" destOrd="0" presId="urn:microsoft.com/office/officeart/2005/8/layout/matrix2"/>
    <dgm:cxn modelId="{2BCB82AB-20E7-4A4E-87A7-FFAC7C999717}" type="presParOf" srcId="{A019190F-5E09-49CE-8EE1-F8A8B9D0AD85}" destId="{EFA9C292-0C33-462B-AB9F-E62CCE011810}" srcOrd="3" destOrd="0" presId="urn:microsoft.com/office/officeart/2005/8/layout/matrix2"/>
    <dgm:cxn modelId="{D0BE361F-C6BC-46DC-A9B0-2793E1DFC217}" type="presParOf" srcId="{A019190F-5E09-49CE-8EE1-F8A8B9D0AD85}" destId="{E329D745-4E50-44F0-98A2-5CA815DC992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12A034-87A1-405D-A27C-5BAA23C328C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41B98A2-F20C-45C9-BACA-D7024EE0F727}">
      <dgm:prSet/>
      <dgm:spPr/>
      <dgm:t>
        <a:bodyPr/>
        <a:lstStyle/>
        <a:p>
          <a:pPr>
            <a:defRPr cap="all"/>
          </a:pPr>
          <a:r>
            <a:rPr lang="en-US" dirty="0"/>
            <a:t>Role of therapist</a:t>
          </a:r>
        </a:p>
      </dgm:t>
    </dgm:pt>
    <dgm:pt modelId="{DC82B363-86EC-496F-B8C8-E94229419CA7}" type="parTrans" cxnId="{19BE2564-DD5E-49E1-9BD2-76C220920CE5}">
      <dgm:prSet/>
      <dgm:spPr/>
      <dgm:t>
        <a:bodyPr/>
        <a:lstStyle/>
        <a:p>
          <a:endParaRPr lang="en-US"/>
        </a:p>
      </dgm:t>
    </dgm:pt>
    <dgm:pt modelId="{77E4920F-41AA-4E50-9A05-1A1886F2684C}" type="sibTrans" cxnId="{19BE2564-DD5E-49E1-9BD2-76C220920CE5}">
      <dgm:prSet/>
      <dgm:spPr/>
      <dgm:t>
        <a:bodyPr/>
        <a:lstStyle/>
        <a:p>
          <a:endParaRPr lang="en-US"/>
        </a:p>
      </dgm:t>
    </dgm:pt>
    <dgm:pt modelId="{F99D5FED-0709-4B9F-8B0C-B37B674E31D7}">
      <dgm:prSet/>
      <dgm:spPr/>
      <dgm:t>
        <a:bodyPr/>
        <a:lstStyle/>
        <a:p>
          <a:pPr>
            <a:defRPr cap="all"/>
          </a:pPr>
          <a:r>
            <a:rPr lang="en-US" dirty="0"/>
            <a:t>Role of parent</a:t>
          </a:r>
        </a:p>
      </dgm:t>
    </dgm:pt>
    <dgm:pt modelId="{D56696FF-81B5-42D7-96CD-E59B6D174F39}" type="parTrans" cxnId="{E97B8FBE-401F-40DE-A1A2-A2C5E4E1B109}">
      <dgm:prSet/>
      <dgm:spPr/>
      <dgm:t>
        <a:bodyPr/>
        <a:lstStyle/>
        <a:p>
          <a:endParaRPr lang="en-US"/>
        </a:p>
      </dgm:t>
    </dgm:pt>
    <dgm:pt modelId="{7ECAD30C-EB39-4E30-A2CF-4EBF00A8CE24}" type="sibTrans" cxnId="{E97B8FBE-401F-40DE-A1A2-A2C5E4E1B109}">
      <dgm:prSet/>
      <dgm:spPr/>
      <dgm:t>
        <a:bodyPr/>
        <a:lstStyle/>
        <a:p>
          <a:endParaRPr lang="en-US"/>
        </a:p>
      </dgm:t>
    </dgm:pt>
    <dgm:pt modelId="{5433C02D-3031-4DC0-8E11-EE13E1F4EB55}">
      <dgm:prSet/>
      <dgm:spPr/>
      <dgm:t>
        <a:bodyPr/>
        <a:lstStyle/>
        <a:p>
          <a:pPr>
            <a:defRPr cap="all"/>
          </a:pPr>
          <a:r>
            <a:rPr lang="en-US" dirty="0"/>
            <a:t>Role of school</a:t>
          </a:r>
        </a:p>
      </dgm:t>
    </dgm:pt>
    <dgm:pt modelId="{97BC05D1-9BC1-49BA-A06B-0AFD3AA8EEC0}" type="parTrans" cxnId="{192AE79D-ABC7-4C7B-BB59-DF489D3FDED3}">
      <dgm:prSet/>
      <dgm:spPr/>
      <dgm:t>
        <a:bodyPr/>
        <a:lstStyle/>
        <a:p>
          <a:endParaRPr lang="en-US"/>
        </a:p>
      </dgm:t>
    </dgm:pt>
    <dgm:pt modelId="{CDBFAF95-4B01-4501-A2B0-4908682D2D12}" type="sibTrans" cxnId="{192AE79D-ABC7-4C7B-BB59-DF489D3FDED3}">
      <dgm:prSet/>
      <dgm:spPr/>
      <dgm:t>
        <a:bodyPr/>
        <a:lstStyle/>
        <a:p>
          <a:endParaRPr lang="en-US"/>
        </a:p>
      </dgm:t>
    </dgm:pt>
    <dgm:pt modelId="{723F5A6A-39DD-4031-AB0D-718AD5E0CAE9}">
      <dgm:prSet/>
      <dgm:spPr/>
      <dgm:t>
        <a:bodyPr/>
        <a:lstStyle/>
        <a:p>
          <a:pPr>
            <a:defRPr cap="all"/>
          </a:pPr>
          <a:r>
            <a:rPr lang="en-US" dirty="0"/>
            <a:t>Role of community</a:t>
          </a:r>
        </a:p>
      </dgm:t>
    </dgm:pt>
    <dgm:pt modelId="{4BE67FAE-7E99-4D6C-8B7A-F42F29B67B2E}" type="parTrans" cxnId="{D74CA704-A818-4FEC-8707-64E00972766D}">
      <dgm:prSet/>
      <dgm:spPr/>
      <dgm:t>
        <a:bodyPr/>
        <a:lstStyle/>
        <a:p>
          <a:endParaRPr lang="en-US"/>
        </a:p>
      </dgm:t>
    </dgm:pt>
    <dgm:pt modelId="{DF298411-8319-4F87-A32B-977889CC7790}" type="sibTrans" cxnId="{D74CA704-A818-4FEC-8707-64E00972766D}">
      <dgm:prSet/>
      <dgm:spPr/>
      <dgm:t>
        <a:bodyPr/>
        <a:lstStyle/>
        <a:p>
          <a:endParaRPr lang="en-US"/>
        </a:p>
      </dgm:t>
    </dgm:pt>
    <dgm:pt modelId="{7E09FDA6-C757-4DCE-AB37-61CB1CB0A5C6}" type="pres">
      <dgm:prSet presAssocID="{A412A034-87A1-405D-A27C-5BAA23C328C8}" presName="root" presStyleCnt="0">
        <dgm:presLayoutVars>
          <dgm:dir/>
          <dgm:resizeHandles val="exact"/>
        </dgm:presLayoutVars>
      </dgm:prSet>
      <dgm:spPr/>
    </dgm:pt>
    <dgm:pt modelId="{57FEAF4F-AC46-4077-8405-453FA3D31E17}" type="pres">
      <dgm:prSet presAssocID="{F41B98A2-F20C-45C9-BACA-D7024EE0F727}" presName="compNode" presStyleCnt="0"/>
      <dgm:spPr/>
    </dgm:pt>
    <dgm:pt modelId="{035B5F49-B1C6-429D-8574-E1BA4C624D7E}" type="pres">
      <dgm:prSet presAssocID="{F41B98A2-F20C-45C9-BACA-D7024EE0F727}" presName="iconBgRect" presStyleLbl="bgShp" presStyleIdx="0" presStyleCnt="4"/>
      <dgm:spPr/>
    </dgm:pt>
    <dgm:pt modelId="{E91CA22A-71F5-48E8-9CB7-79D4DB02066C}" type="pres">
      <dgm:prSet presAssocID="{F41B98A2-F20C-45C9-BACA-D7024EE0F7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1BC61EA-770D-46D0-A89F-C3D2BFC87A4E}" type="pres">
      <dgm:prSet presAssocID="{F41B98A2-F20C-45C9-BACA-D7024EE0F727}" presName="spaceRect" presStyleCnt="0"/>
      <dgm:spPr/>
    </dgm:pt>
    <dgm:pt modelId="{5B78B59A-12B8-4B89-973D-63E3643C81A9}" type="pres">
      <dgm:prSet presAssocID="{F41B98A2-F20C-45C9-BACA-D7024EE0F727}" presName="textRect" presStyleLbl="revTx" presStyleIdx="0" presStyleCnt="4">
        <dgm:presLayoutVars>
          <dgm:chMax val="1"/>
          <dgm:chPref val="1"/>
        </dgm:presLayoutVars>
      </dgm:prSet>
      <dgm:spPr/>
    </dgm:pt>
    <dgm:pt modelId="{261ED2BC-8836-4743-9848-3EA3E79CB764}" type="pres">
      <dgm:prSet presAssocID="{77E4920F-41AA-4E50-9A05-1A1886F2684C}" presName="sibTrans" presStyleCnt="0"/>
      <dgm:spPr/>
    </dgm:pt>
    <dgm:pt modelId="{920ECC1B-1A22-48D0-A42A-69A878D93C56}" type="pres">
      <dgm:prSet presAssocID="{F99D5FED-0709-4B9F-8B0C-B37B674E31D7}" presName="compNode" presStyleCnt="0"/>
      <dgm:spPr/>
    </dgm:pt>
    <dgm:pt modelId="{9A9F8605-0907-4088-BB1C-B95994F5CED5}" type="pres">
      <dgm:prSet presAssocID="{F99D5FED-0709-4B9F-8B0C-B37B674E31D7}" presName="iconBgRect" presStyleLbl="bgShp" presStyleIdx="1" presStyleCnt="4"/>
      <dgm:spPr/>
    </dgm:pt>
    <dgm:pt modelId="{E58429F3-0013-4A32-B0B4-8B244AA58FE4}" type="pres">
      <dgm:prSet presAssocID="{F99D5FED-0709-4B9F-8B0C-B37B674E31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047F766B-D95D-401E-927F-C45A7F4840EF}" type="pres">
      <dgm:prSet presAssocID="{F99D5FED-0709-4B9F-8B0C-B37B674E31D7}" presName="spaceRect" presStyleCnt="0"/>
      <dgm:spPr/>
    </dgm:pt>
    <dgm:pt modelId="{6B7C7A80-06EC-444A-B81B-6AAD63F6BD7A}" type="pres">
      <dgm:prSet presAssocID="{F99D5FED-0709-4B9F-8B0C-B37B674E31D7}" presName="textRect" presStyleLbl="revTx" presStyleIdx="1" presStyleCnt="4">
        <dgm:presLayoutVars>
          <dgm:chMax val="1"/>
          <dgm:chPref val="1"/>
        </dgm:presLayoutVars>
      </dgm:prSet>
      <dgm:spPr/>
    </dgm:pt>
    <dgm:pt modelId="{F3399701-B7D3-4167-99E0-E2016C2A45FE}" type="pres">
      <dgm:prSet presAssocID="{7ECAD30C-EB39-4E30-A2CF-4EBF00A8CE24}" presName="sibTrans" presStyleCnt="0"/>
      <dgm:spPr/>
    </dgm:pt>
    <dgm:pt modelId="{3E3CDF1E-919C-49B5-9919-7286442B18EE}" type="pres">
      <dgm:prSet presAssocID="{5433C02D-3031-4DC0-8E11-EE13E1F4EB55}" presName="compNode" presStyleCnt="0"/>
      <dgm:spPr/>
    </dgm:pt>
    <dgm:pt modelId="{DB897C52-529F-457D-8C5C-8C6A344026BF}" type="pres">
      <dgm:prSet presAssocID="{5433C02D-3031-4DC0-8E11-EE13E1F4EB55}" presName="iconBgRect" presStyleLbl="bgShp" presStyleIdx="2" presStyleCnt="4"/>
      <dgm:spPr/>
    </dgm:pt>
    <dgm:pt modelId="{E6B9F2F6-B93A-48ED-B182-E9B3C49F559B}" type="pres">
      <dgm:prSet presAssocID="{5433C02D-3031-4DC0-8E11-EE13E1F4EB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1E1BD0FF-4EC6-48D9-AA2E-6E9979D762D3}" type="pres">
      <dgm:prSet presAssocID="{5433C02D-3031-4DC0-8E11-EE13E1F4EB55}" presName="spaceRect" presStyleCnt="0"/>
      <dgm:spPr/>
    </dgm:pt>
    <dgm:pt modelId="{B115CCE1-4D93-433A-91AD-EAF14D4A56E5}" type="pres">
      <dgm:prSet presAssocID="{5433C02D-3031-4DC0-8E11-EE13E1F4EB55}" presName="textRect" presStyleLbl="revTx" presStyleIdx="2" presStyleCnt="4">
        <dgm:presLayoutVars>
          <dgm:chMax val="1"/>
          <dgm:chPref val="1"/>
        </dgm:presLayoutVars>
      </dgm:prSet>
      <dgm:spPr/>
    </dgm:pt>
    <dgm:pt modelId="{28AE2C3E-093C-4884-A736-71CE04B34E0F}" type="pres">
      <dgm:prSet presAssocID="{CDBFAF95-4B01-4501-A2B0-4908682D2D12}" presName="sibTrans" presStyleCnt="0"/>
      <dgm:spPr/>
    </dgm:pt>
    <dgm:pt modelId="{8DBCF1EA-51D8-40DC-86C0-53A1B34D0325}" type="pres">
      <dgm:prSet presAssocID="{723F5A6A-39DD-4031-AB0D-718AD5E0CAE9}" presName="compNode" presStyleCnt="0"/>
      <dgm:spPr/>
    </dgm:pt>
    <dgm:pt modelId="{94344EB2-1864-42D3-A8A2-93FC52B73C1F}" type="pres">
      <dgm:prSet presAssocID="{723F5A6A-39DD-4031-AB0D-718AD5E0CAE9}" presName="iconBgRect" presStyleLbl="bgShp" presStyleIdx="3" presStyleCnt="4"/>
      <dgm:spPr/>
    </dgm:pt>
    <dgm:pt modelId="{3BC2BCEF-25C0-4B67-B6EF-F7C3DDFB8618}" type="pres">
      <dgm:prSet presAssocID="{723F5A6A-39DD-4031-AB0D-718AD5E0CA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8A6D4083-4928-4089-8881-D6FFB528DC80}" type="pres">
      <dgm:prSet presAssocID="{723F5A6A-39DD-4031-AB0D-718AD5E0CAE9}" presName="spaceRect" presStyleCnt="0"/>
      <dgm:spPr/>
    </dgm:pt>
    <dgm:pt modelId="{7D983A51-F43D-42EE-AE32-44F6324C977B}" type="pres">
      <dgm:prSet presAssocID="{723F5A6A-39DD-4031-AB0D-718AD5E0CAE9}" presName="textRect" presStyleLbl="revTx" presStyleIdx="3" presStyleCnt="4">
        <dgm:presLayoutVars>
          <dgm:chMax val="1"/>
          <dgm:chPref val="1"/>
        </dgm:presLayoutVars>
      </dgm:prSet>
      <dgm:spPr/>
    </dgm:pt>
  </dgm:ptLst>
  <dgm:cxnLst>
    <dgm:cxn modelId="{D74CA704-A818-4FEC-8707-64E00972766D}" srcId="{A412A034-87A1-405D-A27C-5BAA23C328C8}" destId="{723F5A6A-39DD-4031-AB0D-718AD5E0CAE9}" srcOrd="3" destOrd="0" parTransId="{4BE67FAE-7E99-4D6C-8B7A-F42F29B67B2E}" sibTransId="{DF298411-8319-4F87-A32B-977889CC7790}"/>
    <dgm:cxn modelId="{C8E2A40B-F298-47D1-8F3F-F367125291B6}" type="presOf" srcId="{A412A034-87A1-405D-A27C-5BAA23C328C8}" destId="{7E09FDA6-C757-4DCE-AB37-61CB1CB0A5C6}" srcOrd="0" destOrd="0" presId="urn:microsoft.com/office/officeart/2018/5/layout/IconCircleLabelList"/>
    <dgm:cxn modelId="{99120C35-6A6C-4B06-8208-E403CBE24096}" type="presOf" srcId="{723F5A6A-39DD-4031-AB0D-718AD5E0CAE9}" destId="{7D983A51-F43D-42EE-AE32-44F6324C977B}" srcOrd="0" destOrd="0" presId="urn:microsoft.com/office/officeart/2018/5/layout/IconCircleLabelList"/>
    <dgm:cxn modelId="{7207BA38-7B24-4129-96FC-B49F16AEDF78}" type="presOf" srcId="{F99D5FED-0709-4B9F-8B0C-B37B674E31D7}" destId="{6B7C7A80-06EC-444A-B81B-6AAD63F6BD7A}" srcOrd="0" destOrd="0" presId="urn:microsoft.com/office/officeart/2018/5/layout/IconCircleLabelList"/>
    <dgm:cxn modelId="{19BE2564-DD5E-49E1-9BD2-76C220920CE5}" srcId="{A412A034-87A1-405D-A27C-5BAA23C328C8}" destId="{F41B98A2-F20C-45C9-BACA-D7024EE0F727}" srcOrd="0" destOrd="0" parTransId="{DC82B363-86EC-496F-B8C8-E94229419CA7}" sibTransId="{77E4920F-41AA-4E50-9A05-1A1886F2684C}"/>
    <dgm:cxn modelId="{71C2D076-69E2-4169-867B-A4C9A2533F7F}" type="presOf" srcId="{5433C02D-3031-4DC0-8E11-EE13E1F4EB55}" destId="{B115CCE1-4D93-433A-91AD-EAF14D4A56E5}" srcOrd="0" destOrd="0" presId="urn:microsoft.com/office/officeart/2018/5/layout/IconCircleLabelList"/>
    <dgm:cxn modelId="{192AE79D-ABC7-4C7B-BB59-DF489D3FDED3}" srcId="{A412A034-87A1-405D-A27C-5BAA23C328C8}" destId="{5433C02D-3031-4DC0-8E11-EE13E1F4EB55}" srcOrd="2" destOrd="0" parTransId="{97BC05D1-9BC1-49BA-A06B-0AFD3AA8EEC0}" sibTransId="{CDBFAF95-4B01-4501-A2B0-4908682D2D12}"/>
    <dgm:cxn modelId="{E97B8FBE-401F-40DE-A1A2-A2C5E4E1B109}" srcId="{A412A034-87A1-405D-A27C-5BAA23C328C8}" destId="{F99D5FED-0709-4B9F-8B0C-B37B674E31D7}" srcOrd="1" destOrd="0" parTransId="{D56696FF-81B5-42D7-96CD-E59B6D174F39}" sibTransId="{7ECAD30C-EB39-4E30-A2CF-4EBF00A8CE24}"/>
    <dgm:cxn modelId="{2DF3E8E9-2A4F-42C2-AA0F-FE106A5FEDF5}" type="presOf" srcId="{F41B98A2-F20C-45C9-BACA-D7024EE0F727}" destId="{5B78B59A-12B8-4B89-973D-63E3643C81A9}" srcOrd="0" destOrd="0" presId="urn:microsoft.com/office/officeart/2018/5/layout/IconCircleLabelList"/>
    <dgm:cxn modelId="{30073CA7-DC4E-405A-81CC-7A66CF36FFCD}" type="presParOf" srcId="{7E09FDA6-C757-4DCE-AB37-61CB1CB0A5C6}" destId="{57FEAF4F-AC46-4077-8405-453FA3D31E17}" srcOrd="0" destOrd="0" presId="urn:microsoft.com/office/officeart/2018/5/layout/IconCircleLabelList"/>
    <dgm:cxn modelId="{D391A397-7C79-4A36-A47A-BC8BC172062B}" type="presParOf" srcId="{57FEAF4F-AC46-4077-8405-453FA3D31E17}" destId="{035B5F49-B1C6-429D-8574-E1BA4C624D7E}" srcOrd="0" destOrd="0" presId="urn:microsoft.com/office/officeart/2018/5/layout/IconCircleLabelList"/>
    <dgm:cxn modelId="{EA40F0F3-3618-4071-AE69-262A83A94459}" type="presParOf" srcId="{57FEAF4F-AC46-4077-8405-453FA3D31E17}" destId="{E91CA22A-71F5-48E8-9CB7-79D4DB02066C}" srcOrd="1" destOrd="0" presId="urn:microsoft.com/office/officeart/2018/5/layout/IconCircleLabelList"/>
    <dgm:cxn modelId="{4D727C0A-92C9-4C59-883F-B66BF523B912}" type="presParOf" srcId="{57FEAF4F-AC46-4077-8405-453FA3D31E17}" destId="{41BC61EA-770D-46D0-A89F-C3D2BFC87A4E}" srcOrd="2" destOrd="0" presId="urn:microsoft.com/office/officeart/2018/5/layout/IconCircleLabelList"/>
    <dgm:cxn modelId="{3A374E98-035C-4F4C-A583-7E91E2CDA2D1}" type="presParOf" srcId="{57FEAF4F-AC46-4077-8405-453FA3D31E17}" destId="{5B78B59A-12B8-4B89-973D-63E3643C81A9}" srcOrd="3" destOrd="0" presId="urn:microsoft.com/office/officeart/2018/5/layout/IconCircleLabelList"/>
    <dgm:cxn modelId="{754810FE-8234-4DFC-88F8-680B87E66310}" type="presParOf" srcId="{7E09FDA6-C757-4DCE-AB37-61CB1CB0A5C6}" destId="{261ED2BC-8836-4743-9848-3EA3E79CB764}" srcOrd="1" destOrd="0" presId="urn:microsoft.com/office/officeart/2018/5/layout/IconCircleLabelList"/>
    <dgm:cxn modelId="{1B8DBD50-456E-4202-B185-DD9B334D1C7A}" type="presParOf" srcId="{7E09FDA6-C757-4DCE-AB37-61CB1CB0A5C6}" destId="{920ECC1B-1A22-48D0-A42A-69A878D93C56}" srcOrd="2" destOrd="0" presId="urn:microsoft.com/office/officeart/2018/5/layout/IconCircleLabelList"/>
    <dgm:cxn modelId="{EDDA6087-696E-495C-9C04-3AB84F2F7FF1}" type="presParOf" srcId="{920ECC1B-1A22-48D0-A42A-69A878D93C56}" destId="{9A9F8605-0907-4088-BB1C-B95994F5CED5}" srcOrd="0" destOrd="0" presId="urn:microsoft.com/office/officeart/2018/5/layout/IconCircleLabelList"/>
    <dgm:cxn modelId="{0F356E43-192A-49E6-889F-FD386F472241}" type="presParOf" srcId="{920ECC1B-1A22-48D0-A42A-69A878D93C56}" destId="{E58429F3-0013-4A32-B0B4-8B244AA58FE4}" srcOrd="1" destOrd="0" presId="urn:microsoft.com/office/officeart/2018/5/layout/IconCircleLabelList"/>
    <dgm:cxn modelId="{8D4AC9F7-352C-4838-A443-D2CEE08655A0}" type="presParOf" srcId="{920ECC1B-1A22-48D0-A42A-69A878D93C56}" destId="{047F766B-D95D-401E-927F-C45A7F4840EF}" srcOrd="2" destOrd="0" presId="urn:microsoft.com/office/officeart/2018/5/layout/IconCircleLabelList"/>
    <dgm:cxn modelId="{719FE0A3-76D3-42C3-8D78-0350E1922C00}" type="presParOf" srcId="{920ECC1B-1A22-48D0-A42A-69A878D93C56}" destId="{6B7C7A80-06EC-444A-B81B-6AAD63F6BD7A}" srcOrd="3" destOrd="0" presId="urn:microsoft.com/office/officeart/2018/5/layout/IconCircleLabelList"/>
    <dgm:cxn modelId="{B7CFCA7C-4ECC-4851-87BE-60B2499102E5}" type="presParOf" srcId="{7E09FDA6-C757-4DCE-AB37-61CB1CB0A5C6}" destId="{F3399701-B7D3-4167-99E0-E2016C2A45FE}" srcOrd="3" destOrd="0" presId="urn:microsoft.com/office/officeart/2018/5/layout/IconCircleLabelList"/>
    <dgm:cxn modelId="{081A09C1-B40E-462B-B5B8-7E98EDFBFA5F}" type="presParOf" srcId="{7E09FDA6-C757-4DCE-AB37-61CB1CB0A5C6}" destId="{3E3CDF1E-919C-49B5-9919-7286442B18EE}" srcOrd="4" destOrd="0" presId="urn:microsoft.com/office/officeart/2018/5/layout/IconCircleLabelList"/>
    <dgm:cxn modelId="{04E20323-090D-4529-9D22-2779B7280DBE}" type="presParOf" srcId="{3E3CDF1E-919C-49B5-9919-7286442B18EE}" destId="{DB897C52-529F-457D-8C5C-8C6A344026BF}" srcOrd="0" destOrd="0" presId="urn:microsoft.com/office/officeart/2018/5/layout/IconCircleLabelList"/>
    <dgm:cxn modelId="{BEA07C77-2A6D-4916-965F-44DF38F9B17D}" type="presParOf" srcId="{3E3CDF1E-919C-49B5-9919-7286442B18EE}" destId="{E6B9F2F6-B93A-48ED-B182-E9B3C49F559B}" srcOrd="1" destOrd="0" presId="urn:microsoft.com/office/officeart/2018/5/layout/IconCircleLabelList"/>
    <dgm:cxn modelId="{459D39CF-CAF1-48EF-9746-A56122005FC2}" type="presParOf" srcId="{3E3CDF1E-919C-49B5-9919-7286442B18EE}" destId="{1E1BD0FF-4EC6-48D9-AA2E-6E9979D762D3}" srcOrd="2" destOrd="0" presId="urn:microsoft.com/office/officeart/2018/5/layout/IconCircleLabelList"/>
    <dgm:cxn modelId="{F5127D50-F476-4E9E-BEF8-8D7710792884}" type="presParOf" srcId="{3E3CDF1E-919C-49B5-9919-7286442B18EE}" destId="{B115CCE1-4D93-433A-91AD-EAF14D4A56E5}" srcOrd="3" destOrd="0" presId="urn:microsoft.com/office/officeart/2018/5/layout/IconCircleLabelList"/>
    <dgm:cxn modelId="{3B0E1880-0F50-4826-9273-2FEF607F0376}" type="presParOf" srcId="{7E09FDA6-C757-4DCE-AB37-61CB1CB0A5C6}" destId="{28AE2C3E-093C-4884-A736-71CE04B34E0F}" srcOrd="5" destOrd="0" presId="urn:microsoft.com/office/officeart/2018/5/layout/IconCircleLabelList"/>
    <dgm:cxn modelId="{AE70E604-4BF1-4EF6-9031-720D9A9BEA5B}" type="presParOf" srcId="{7E09FDA6-C757-4DCE-AB37-61CB1CB0A5C6}" destId="{8DBCF1EA-51D8-40DC-86C0-53A1B34D0325}" srcOrd="6" destOrd="0" presId="urn:microsoft.com/office/officeart/2018/5/layout/IconCircleLabelList"/>
    <dgm:cxn modelId="{05EF87D9-0D04-4B60-823D-43F57863DF58}" type="presParOf" srcId="{8DBCF1EA-51D8-40DC-86C0-53A1B34D0325}" destId="{94344EB2-1864-42D3-A8A2-93FC52B73C1F}" srcOrd="0" destOrd="0" presId="urn:microsoft.com/office/officeart/2018/5/layout/IconCircleLabelList"/>
    <dgm:cxn modelId="{ECDA61C2-D870-4E2F-AC87-2F048FA0116E}" type="presParOf" srcId="{8DBCF1EA-51D8-40DC-86C0-53A1B34D0325}" destId="{3BC2BCEF-25C0-4B67-B6EF-F7C3DDFB8618}" srcOrd="1" destOrd="0" presId="urn:microsoft.com/office/officeart/2018/5/layout/IconCircleLabelList"/>
    <dgm:cxn modelId="{3244D39A-C9FB-475B-A5AD-BF9D54A31F9A}" type="presParOf" srcId="{8DBCF1EA-51D8-40DC-86C0-53A1B34D0325}" destId="{8A6D4083-4928-4089-8881-D6FFB528DC80}" srcOrd="2" destOrd="0" presId="urn:microsoft.com/office/officeart/2018/5/layout/IconCircleLabelList"/>
    <dgm:cxn modelId="{78F1A094-9DB5-48F3-A18C-D64D42AC9398}" type="presParOf" srcId="{8DBCF1EA-51D8-40DC-86C0-53A1B34D0325}" destId="{7D983A51-F43D-42EE-AE32-44F6324C977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B72DA-D95C-426F-AE50-C7CFCC62396A}">
      <dsp:nvSpPr>
        <dsp:cNvPr id="0" name=""/>
        <dsp:cNvSpPr/>
      </dsp:nvSpPr>
      <dsp:spPr>
        <a:xfrm>
          <a:off x="4515" y="705206"/>
          <a:ext cx="1950086" cy="14556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t>Physical (Direct)</a:t>
          </a:r>
        </a:p>
        <a:p>
          <a:pPr marL="342900" lvl="2" indent="-171450" algn="l" defTabSz="711200">
            <a:lnSpc>
              <a:spcPct val="90000"/>
            </a:lnSpc>
            <a:spcBef>
              <a:spcPct val="0"/>
            </a:spcBef>
            <a:spcAft>
              <a:spcPct val="15000"/>
            </a:spcAft>
            <a:buChar char="•"/>
          </a:pPr>
          <a:r>
            <a:rPr lang="en-US" sz="1600" i="1" kern="1200" dirty="0"/>
            <a:t>Vandalism</a:t>
          </a:r>
        </a:p>
        <a:p>
          <a:pPr marL="171450" lvl="1" indent="-171450" algn="l" defTabSz="800100">
            <a:lnSpc>
              <a:spcPct val="90000"/>
            </a:lnSpc>
            <a:spcBef>
              <a:spcPct val="0"/>
            </a:spcBef>
            <a:spcAft>
              <a:spcPct val="15000"/>
            </a:spcAft>
            <a:buChar char="•"/>
          </a:pPr>
          <a:r>
            <a:rPr lang="en-US" sz="1800" i="1" kern="1200" dirty="0"/>
            <a:t>Verbal (Indirect)</a:t>
          </a:r>
        </a:p>
      </dsp:txBody>
      <dsp:txXfrm>
        <a:off x="38624" y="739315"/>
        <a:ext cx="1881868" cy="1421589"/>
      </dsp:txXfrm>
    </dsp:sp>
    <dsp:sp modelId="{26187095-3339-42ED-A07D-E23F4F9684C9}">
      <dsp:nvSpPr>
        <dsp:cNvPr id="0" name=""/>
        <dsp:cNvSpPr/>
      </dsp:nvSpPr>
      <dsp:spPr>
        <a:xfrm>
          <a:off x="4515" y="2160904"/>
          <a:ext cx="1950086" cy="625950"/>
        </a:xfrm>
        <a:prstGeom prst="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Hostile</a:t>
          </a:r>
        </a:p>
      </dsp:txBody>
      <dsp:txXfrm>
        <a:off x="4515" y="2160904"/>
        <a:ext cx="1373300" cy="625950"/>
      </dsp:txXfrm>
    </dsp:sp>
    <dsp:sp modelId="{E9268D79-8CF0-4093-8F98-E22B42A5AA66}">
      <dsp:nvSpPr>
        <dsp:cNvPr id="0" name=""/>
        <dsp:cNvSpPr/>
      </dsp:nvSpPr>
      <dsp:spPr>
        <a:xfrm>
          <a:off x="1432979" y="2260330"/>
          <a:ext cx="682530" cy="68253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000" r="-3000"/>
          </a:stretch>
        </a:blip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BF2A69-C240-4C24-B3B9-046410F3A6EA}">
      <dsp:nvSpPr>
        <dsp:cNvPr id="0" name=""/>
        <dsp:cNvSpPr/>
      </dsp:nvSpPr>
      <dsp:spPr>
        <a:xfrm>
          <a:off x="2284602" y="705206"/>
          <a:ext cx="1950086" cy="14556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509834"/>
              <a:satOff val="-1329"/>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t>Planned or Cognitive</a:t>
          </a:r>
        </a:p>
        <a:p>
          <a:pPr marL="342900" lvl="2" indent="-171450" algn="l" defTabSz="711200">
            <a:lnSpc>
              <a:spcPct val="90000"/>
            </a:lnSpc>
            <a:spcBef>
              <a:spcPct val="0"/>
            </a:spcBef>
            <a:spcAft>
              <a:spcPct val="15000"/>
            </a:spcAft>
            <a:buChar char="•"/>
          </a:pPr>
          <a:r>
            <a:rPr lang="en-US" sz="1600" i="1" kern="1200" dirty="0"/>
            <a:t>Proactive</a:t>
          </a:r>
        </a:p>
        <a:p>
          <a:pPr marL="342900" lvl="2" indent="-171450" algn="l" defTabSz="711200">
            <a:lnSpc>
              <a:spcPct val="90000"/>
            </a:lnSpc>
            <a:spcBef>
              <a:spcPct val="0"/>
            </a:spcBef>
            <a:spcAft>
              <a:spcPct val="15000"/>
            </a:spcAft>
            <a:buChar char="•"/>
          </a:pPr>
          <a:r>
            <a:rPr lang="en-US" sz="1600" i="1" kern="1200" dirty="0"/>
            <a:t>Reactive</a:t>
          </a:r>
        </a:p>
        <a:p>
          <a:pPr marL="228600" lvl="1" indent="-228600" algn="l" defTabSz="1111250">
            <a:lnSpc>
              <a:spcPct val="90000"/>
            </a:lnSpc>
            <a:spcBef>
              <a:spcPct val="0"/>
            </a:spcBef>
            <a:spcAft>
              <a:spcPct val="15000"/>
            </a:spcAft>
            <a:buChar char="•"/>
          </a:pPr>
          <a:endParaRPr lang="en-US" sz="2500" kern="1200" dirty="0"/>
        </a:p>
      </dsp:txBody>
      <dsp:txXfrm>
        <a:off x="2318711" y="739315"/>
        <a:ext cx="1881868" cy="1421589"/>
      </dsp:txXfrm>
    </dsp:sp>
    <dsp:sp modelId="{A672C225-346E-4217-B060-A6A458DE22FE}">
      <dsp:nvSpPr>
        <dsp:cNvPr id="0" name=""/>
        <dsp:cNvSpPr/>
      </dsp:nvSpPr>
      <dsp:spPr>
        <a:xfrm>
          <a:off x="2284602" y="2160904"/>
          <a:ext cx="1950086" cy="625950"/>
        </a:xfrm>
        <a:prstGeom prst="rect">
          <a:avLst/>
        </a:prstGeom>
        <a:gradFill rotWithShape="0">
          <a:gsLst>
            <a:gs pos="0">
              <a:schemeClr val="accent2">
                <a:hueOff val="509834"/>
                <a:satOff val="-1329"/>
                <a:lumOff val="3137"/>
                <a:alphaOff val="0"/>
                <a:tint val="69000"/>
                <a:alpha val="100000"/>
                <a:satMod val="109000"/>
                <a:lumMod val="110000"/>
              </a:schemeClr>
            </a:gs>
            <a:gs pos="52000">
              <a:schemeClr val="accent2">
                <a:hueOff val="509834"/>
                <a:satOff val="-1329"/>
                <a:lumOff val="3137"/>
                <a:alphaOff val="0"/>
                <a:tint val="74000"/>
                <a:satMod val="100000"/>
                <a:lumMod val="104000"/>
              </a:schemeClr>
            </a:gs>
            <a:gs pos="100000">
              <a:schemeClr val="accent2">
                <a:hueOff val="509834"/>
                <a:satOff val="-1329"/>
                <a:lumOff val="3137"/>
                <a:alphaOff val="0"/>
                <a:tint val="78000"/>
                <a:satMod val="100000"/>
                <a:lumMod val="100000"/>
              </a:schemeClr>
            </a:gs>
          </a:gsLst>
          <a:lin ang="5400000" scaled="0"/>
        </a:gradFill>
        <a:ln w="9525" cap="flat" cmpd="sng" algn="ctr">
          <a:solidFill>
            <a:schemeClr val="accent2">
              <a:hueOff val="509834"/>
              <a:satOff val="-1329"/>
              <a:lumOff val="313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Instrumental</a:t>
          </a:r>
        </a:p>
      </dsp:txBody>
      <dsp:txXfrm>
        <a:off x="2284602" y="2160904"/>
        <a:ext cx="1373300" cy="625950"/>
      </dsp:txXfrm>
    </dsp:sp>
    <dsp:sp modelId="{088CE4AF-F561-4C00-99E1-FBD9F7B8D080}">
      <dsp:nvSpPr>
        <dsp:cNvPr id="0" name=""/>
        <dsp:cNvSpPr/>
      </dsp:nvSpPr>
      <dsp:spPr>
        <a:xfrm>
          <a:off x="3713067" y="2260330"/>
          <a:ext cx="682530" cy="682530"/>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1000" b="-11000"/>
          </a:stretch>
        </a:blipFill>
        <a:ln w="9525" cap="flat" cmpd="sng" algn="ctr">
          <a:solidFill>
            <a:schemeClr val="accent2">
              <a:tint val="40000"/>
              <a:alpha val="90000"/>
              <a:hueOff val="686727"/>
              <a:satOff val="230"/>
              <a:lumOff val="182"/>
              <a:alphaOff val="0"/>
            </a:schemeClr>
          </a:solidFill>
          <a:prstDash val="solid"/>
        </a:ln>
        <a:effectLst/>
      </dsp:spPr>
      <dsp:style>
        <a:lnRef idx="1">
          <a:scrgbClr r="0" g="0" b="0"/>
        </a:lnRef>
        <a:fillRef idx="1">
          <a:scrgbClr r="0" g="0" b="0"/>
        </a:fillRef>
        <a:effectRef idx="0">
          <a:scrgbClr r="0" g="0" b="0"/>
        </a:effectRef>
        <a:fontRef idx="minor"/>
      </dsp:style>
    </dsp:sp>
    <dsp:sp modelId="{FCD02E5F-048B-4FA6-94CE-7B310B769690}">
      <dsp:nvSpPr>
        <dsp:cNvPr id="0" name=""/>
        <dsp:cNvSpPr/>
      </dsp:nvSpPr>
      <dsp:spPr>
        <a:xfrm>
          <a:off x="4564690" y="705206"/>
          <a:ext cx="1950086" cy="14556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1019668"/>
              <a:satOff val="-2658"/>
              <a:lumOff val="6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t>Emotional or Impulsive</a:t>
          </a:r>
        </a:p>
        <a:p>
          <a:pPr marL="342900" lvl="2" indent="-171450" algn="l" defTabSz="711200">
            <a:lnSpc>
              <a:spcPct val="90000"/>
            </a:lnSpc>
            <a:spcBef>
              <a:spcPct val="0"/>
            </a:spcBef>
            <a:spcAft>
              <a:spcPct val="15000"/>
            </a:spcAft>
            <a:buChar char="•"/>
          </a:pPr>
          <a:r>
            <a:rPr lang="en-US" sz="1600" i="1" kern="1200" dirty="0"/>
            <a:t>Displaced</a:t>
          </a:r>
        </a:p>
        <a:p>
          <a:pPr marL="342900" lvl="2" indent="-171450" algn="l" defTabSz="711200">
            <a:lnSpc>
              <a:spcPct val="90000"/>
            </a:lnSpc>
            <a:spcBef>
              <a:spcPct val="0"/>
            </a:spcBef>
            <a:spcAft>
              <a:spcPct val="15000"/>
            </a:spcAft>
            <a:buChar char="•"/>
          </a:pPr>
          <a:r>
            <a:rPr lang="en-US" sz="1600" i="1" kern="1200" dirty="0"/>
            <a:t>Pathological</a:t>
          </a:r>
        </a:p>
      </dsp:txBody>
      <dsp:txXfrm>
        <a:off x="4598799" y="739315"/>
        <a:ext cx="1881868" cy="1421589"/>
      </dsp:txXfrm>
    </dsp:sp>
    <dsp:sp modelId="{FA6E40E2-F329-46E2-9588-0F613A66DDF1}">
      <dsp:nvSpPr>
        <dsp:cNvPr id="0" name=""/>
        <dsp:cNvSpPr/>
      </dsp:nvSpPr>
      <dsp:spPr>
        <a:xfrm>
          <a:off x="4564690" y="2160904"/>
          <a:ext cx="1950086" cy="625950"/>
        </a:xfrm>
        <a:prstGeom prst="rect">
          <a:avLst/>
        </a:prstGeom>
        <a:gradFill rotWithShape="0">
          <a:gsLst>
            <a:gs pos="0">
              <a:schemeClr val="accent2">
                <a:hueOff val="1019668"/>
                <a:satOff val="-2658"/>
                <a:lumOff val="6274"/>
                <a:alphaOff val="0"/>
                <a:tint val="69000"/>
                <a:alpha val="100000"/>
                <a:satMod val="109000"/>
                <a:lumMod val="110000"/>
              </a:schemeClr>
            </a:gs>
            <a:gs pos="52000">
              <a:schemeClr val="accent2">
                <a:hueOff val="1019668"/>
                <a:satOff val="-2658"/>
                <a:lumOff val="6274"/>
                <a:alphaOff val="0"/>
                <a:tint val="74000"/>
                <a:satMod val="100000"/>
                <a:lumMod val="104000"/>
              </a:schemeClr>
            </a:gs>
            <a:gs pos="100000">
              <a:schemeClr val="accent2">
                <a:hueOff val="1019668"/>
                <a:satOff val="-2658"/>
                <a:lumOff val="6274"/>
                <a:alphaOff val="0"/>
                <a:tint val="78000"/>
                <a:satMod val="100000"/>
                <a:lumMod val="100000"/>
              </a:schemeClr>
            </a:gs>
          </a:gsLst>
          <a:lin ang="5400000" scaled="0"/>
        </a:gradFill>
        <a:ln w="9525" cap="flat" cmpd="sng" algn="ctr">
          <a:solidFill>
            <a:schemeClr val="accent2">
              <a:hueOff val="1019668"/>
              <a:satOff val="-2658"/>
              <a:lumOff val="627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Affective</a:t>
          </a:r>
        </a:p>
      </dsp:txBody>
      <dsp:txXfrm>
        <a:off x="4564690" y="2160904"/>
        <a:ext cx="1373300" cy="625950"/>
      </dsp:txXfrm>
    </dsp:sp>
    <dsp:sp modelId="{6EFC9790-B81B-4759-8CE8-B0B46E91F43F}">
      <dsp:nvSpPr>
        <dsp:cNvPr id="0" name=""/>
        <dsp:cNvSpPr/>
      </dsp:nvSpPr>
      <dsp:spPr>
        <a:xfrm>
          <a:off x="5993154" y="2260330"/>
          <a:ext cx="682530" cy="682530"/>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9525" cap="flat" cmpd="sng" algn="ctr">
          <a:solidFill>
            <a:schemeClr val="accent2">
              <a:tint val="40000"/>
              <a:alpha val="90000"/>
              <a:hueOff val="1373455"/>
              <a:satOff val="460"/>
              <a:lumOff val="364"/>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8BDC0-11D5-4603-AB0E-2FE93AF7AD78}">
      <dsp:nvSpPr>
        <dsp:cNvPr id="0" name=""/>
        <dsp:cNvSpPr/>
      </dsp:nvSpPr>
      <dsp:spPr>
        <a:xfrm>
          <a:off x="0" y="429604"/>
          <a:ext cx="6403994" cy="1615949"/>
        </a:xfrm>
        <a:prstGeom prst="rect">
          <a:avLst/>
        </a:prstGeom>
        <a:gradFill rotWithShape="1">
          <a:gsLst>
            <a:gs pos="0">
              <a:schemeClr val="accent2">
                <a:tint val="69000"/>
                <a:alpha val="100000"/>
                <a:satMod val="109000"/>
                <a:lumMod val="110000"/>
              </a:schemeClr>
            </a:gs>
            <a:gs pos="52000">
              <a:schemeClr val="accent2">
                <a:tint val="74000"/>
                <a:satMod val="100000"/>
                <a:lumMod val="104000"/>
              </a:schemeClr>
            </a:gs>
            <a:gs pos="100000">
              <a:schemeClr val="accent2">
                <a:tint val="78000"/>
                <a:satMod val="100000"/>
                <a:lumMod val="10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97021" tIns="562356" rIns="497021"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Direct</a:t>
          </a:r>
        </a:p>
        <a:p>
          <a:pPr marL="228600" lvl="1" indent="-228600" algn="l" defTabSz="1200150">
            <a:lnSpc>
              <a:spcPct val="90000"/>
            </a:lnSpc>
            <a:spcBef>
              <a:spcPct val="0"/>
            </a:spcBef>
            <a:spcAft>
              <a:spcPct val="15000"/>
            </a:spcAft>
            <a:buChar char="•"/>
          </a:pPr>
          <a:r>
            <a:rPr lang="en-US" sz="2700" kern="1200" dirty="0"/>
            <a:t>Indirect</a:t>
          </a:r>
        </a:p>
      </dsp:txBody>
      <dsp:txXfrm>
        <a:off x="0" y="429604"/>
        <a:ext cx="6403994" cy="1615949"/>
      </dsp:txXfrm>
    </dsp:sp>
    <dsp:sp modelId="{885F98FD-1F95-40A0-B3E0-F5F5FE370514}">
      <dsp:nvSpPr>
        <dsp:cNvPr id="0" name=""/>
        <dsp:cNvSpPr/>
      </dsp:nvSpPr>
      <dsp:spPr>
        <a:xfrm>
          <a:off x="320199" y="31084"/>
          <a:ext cx="4482795" cy="79704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200150">
            <a:lnSpc>
              <a:spcPct val="90000"/>
            </a:lnSpc>
            <a:spcBef>
              <a:spcPct val="0"/>
            </a:spcBef>
            <a:spcAft>
              <a:spcPct val="35000"/>
            </a:spcAft>
            <a:buNone/>
          </a:pPr>
          <a:r>
            <a:rPr lang="en-US" sz="2700" kern="1200" dirty="0"/>
            <a:t>Modes</a:t>
          </a:r>
        </a:p>
      </dsp:txBody>
      <dsp:txXfrm>
        <a:off x="359107" y="69992"/>
        <a:ext cx="4404979" cy="719224"/>
      </dsp:txXfrm>
    </dsp:sp>
    <dsp:sp modelId="{55E29BB8-1C6F-4EAA-BDFA-6C2B656AEB18}">
      <dsp:nvSpPr>
        <dsp:cNvPr id="0" name=""/>
        <dsp:cNvSpPr/>
      </dsp:nvSpPr>
      <dsp:spPr>
        <a:xfrm>
          <a:off x="0" y="2589874"/>
          <a:ext cx="6403994" cy="2466450"/>
        </a:xfrm>
        <a:prstGeom prst="rect">
          <a:avLst/>
        </a:prstGeom>
        <a:gradFill rotWithShape="1">
          <a:gsLst>
            <a:gs pos="0">
              <a:schemeClr val="accent3">
                <a:tint val="69000"/>
                <a:alpha val="100000"/>
                <a:satMod val="109000"/>
                <a:lumMod val="110000"/>
              </a:schemeClr>
            </a:gs>
            <a:gs pos="52000">
              <a:schemeClr val="accent3">
                <a:tint val="74000"/>
                <a:satMod val="100000"/>
                <a:lumMod val="104000"/>
              </a:schemeClr>
            </a:gs>
            <a:gs pos="100000">
              <a:schemeClr val="accent3">
                <a:tint val="78000"/>
                <a:satMod val="100000"/>
                <a:lumMod val="10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7021" tIns="562356" rIns="497021"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Physical</a:t>
          </a:r>
        </a:p>
        <a:p>
          <a:pPr marL="228600" lvl="1" indent="-228600" algn="l" defTabSz="1200150">
            <a:lnSpc>
              <a:spcPct val="90000"/>
            </a:lnSpc>
            <a:spcBef>
              <a:spcPct val="0"/>
            </a:spcBef>
            <a:spcAft>
              <a:spcPct val="15000"/>
            </a:spcAft>
            <a:buChar char="•"/>
          </a:pPr>
          <a:r>
            <a:rPr lang="en-US" sz="2700" kern="1200" dirty="0"/>
            <a:t>Verbal</a:t>
          </a:r>
        </a:p>
        <a:p>
          <a:pPr marL="228600" lvl="1" indent="-228600" algn="l" defTabSz="1200150">
            <a:lnSpc>
              <a:spcPct val="90000"/>
            </a:lnSpc>
            <a:spcBef>
              <a:spcPct val="0"/>
            </a:spcBef>
            <a:spcAft>
              <a:spcPct val="15000"/>
            </a:spcAft>
            <a:buChar char="•"/>
          </a:pPr>
          <a:r>
            <a:rPr lang="en-US" sz="2700" kern="1200" dirty="0"/>
            <a:t>Relational</a:t>
          </a:r>
        </a:p>
        <a:p>
          <a:pPr marL="228600" lvl="1" indent="-228600" algn="l" defTabSz="1200150">
            <a:lnSpc>
              <a:spcPct val="90000"/>
            </a:lnSpc>
            <a:spcBef>
              <a:spcPct val="0"/>
            </a:spcBef>
            <a:spcAft>
              <a:spcPct val="15000"/>
            </a:spcAft>
            <a:buChar char="•"/>
          </a:pPr>
          <a:r>
            <a:rPr lang="en-US" sz="2700" kern="1200" dirty="0"/>
            <a:t>Property Damage</a:t>
          </a:r>
        </a:p>
      </dsp:txBody>
      <dsp:txXfrm>
        <a:off x="0" y="2589874"/>
        <a:ext cx="6403994" cy="2466450"/>
      </dsp:txXfrm>
    </dsp:sp>
    <dsp:sp modelId="{625BEB5E-CF8F-4E5E-880D-0960E4AF75FE}">
      <dsp:nvSpPr>
        <dsp:cNvPr id="0" name=""/>
        <dsp:cNvSpPr/>
      </dsp:nvSpPr>
      <dsp:spPr>
        <a:xfrm>
          <a:off x="320199" y="2191354"/>
          <a:ext cx="4482795" cy="797040"/>
        </a:xfrm>
        <a:prstGeom prst="roundRect">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200150">
            <a:lnSpc>
              <a:spcPct val="90000"/>
            </a:lnSpc>
            <a:spcBef>
              <a:spcPct val="0"/>
            </a:spcBef>
            <a:spcAft>
              <a:spcPct val="35000"/>
            </a:spcAft>
            <a:buNone/>
          </a:pPr>
          <a:r>
            <a:rPr lang="en-US" sz="2700" kern="1200" dirty="0"/>
            <a:t>Types</a:t>
          </a:r>
        </a:p>
      </dsp:txBody>
      <dsp:txXfrm>
        <a:off x="359107" y="2230262"/>
        <a:ext cx="4404979"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F3C04-EE4E-4A74-8455-EE2C142D546D}">
      <dsp:nvSpPr>
        <dsp:cNvPr id="0" name=""/>
        <dsp:cNvSpPr/>
      </dsp:nvSpPr>
      <dsp:spPr>
        <a:xfrm>
          <a:off x="406535" y="177279"/>
          <a:ext cx="1117463" cy="1114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B91CB-8CDF-434F-9B73-7BBDDF9915D6}">
      <dsp:nvSpPr>
        <dsp:cNvPr id="0" name=""/>
        <dsp:cNvSpPr/>
      </dsp:nvSpPr>
      <dsp:spPr>
        <a:xfrm>
          <a:off x="617530" y="377806"/>
          <a:ext cx="724033" cy="700141"/>
        </a:xfrm>
        <a:prstGeom prst="rect">
          <a:avLst/>
        </a:prstGeom>
        <a:blipFill rotWithShape="1">
          <a:blip xmlns:r="http://schemas.openxmlformats.org/officeDocument/2006/relationships" r:embed="rId1"/>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6337B7-2445-4C1C-9A2E-F06ACE89C75E}">
      <dsp:nvSpPr>
        <dsp:cNvPr id="0" name=""/>
        <dsp:cNvSpPr/>
      </dsp:nvSpPr>
      <dsp:spPr>
        <a:xfrm>
          <a:off x="1572477" y="412105"/>
          <a:ext cx="2045895"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lumMod val="75000"/>
                  <a:lumOff val="25000"/>
                </a:schemeClr>
              </a:solidFill>
            </a:rPr>
            <a:t>Bully</a:t>
          </a:r>
          <a:r>
            <a:rPr lang="en-US" sz="2800" kern="1200" dirty="0"/>
            <a:t> </a:t>
          </a:r>
        </a:p>
      </dsp:txBody>
      <dsp:txXfrm>
        <a:off x="1572477" y="412105"/>
        <a:ext cx="2045895" cy="559321"/>
      </dsp:txXfrm>
    </dsp:sp>
    <dsp:sp modelId="{3FE855B4-33EB-4E35-89D6-45E6B5E8BD7E}">
      <dsp:nvSpPr>
        <dsp:cNvPr id="0" name=""/>
        <dsp:cNvSpPr/>
      </dsp:nvSpPr>
      <dsp:spPr>
        <a:xfrm>
          <a:off x="3855959" y="245889"/>
          <a:ext cx="1100208" cy="10232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C7647-6469-44E5-81DA-C20EE4542444}">
      <dsp:nvSpPr>
        <dsp:cNvPr id="0" name=""/>
        <dsp:cNvSpPr/>
      </dsp:nvSpPr>
      <dsp:spPr>
        <a:xfrm>
          <a:off x="3974984" y="368531"/>
          <a:ext cx="770835" cy="70346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A2B0BE-ECE0-40E8-9F92-D6219D555198}">
      <dsp:nvSpPr>
        <dsp:cNvPr id="0" name=""/>
        <dsp:cNvSpPr/>
      </dsp:nvSpPr>
      <dsp:spPr>
        <a:xfrm>
          <a:off x="4980333" y="473491"/>
          <a:ext cx="1241894"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3">
                  <a:lumMod val="75000"/>
                </a:schemeClr>
              </a:solidFill>
            </a:rPr>
            <a:t>Crew</a:t>
          </a:r>
        </a:p>
      </dsp:txBody>
      <dsp:txXfrm>
        <a:off x="4980333" y="473491"/>
        <a:ext cx="1241894" cy="559321"/>
      </dsp:txXfrm>
    </dsp:sp>
    <dsp:sp modelId="{B14354B3-F704-4068-8862-6F6B23FEB552}">
      <dsp:nvSpPr>
        <dsp:cNvPr id="0" name=""/>
        <dsp:cNvSpPr/>
      </dsp:nvSpPr>
      <dsp:spPr>
        <a:xfrm>
          <a:off x="7083101" y="191520"/>
          <a:ext cx="1117441" cy="11090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05E46-2FEA-454B-A89C-0B965E5A6696}">
      <dsp:nvSpPr>
        <dsp:cNvPr id="0" name=""/>
        <dsp:cNvSpPr/>
      </dsp:nvSpPr>
      <dsp:spPr>
        <a:xfrm>
          <a:off x="7313997" y="265968"/>
          <a:ext cx="740487" cy="9481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EC0E0-41FD-4A6A-8737-66897C46CF8F}">
      <dsp:nvSpPr>
        <dsp:cNvPr id="0" name=""/>
        <dsp:cNvSpPr/>
      </dsp:nvSpPr>
      <dsp:spPr>
        <a:xfrm>
          <a:off x="8200956" y="446414"/>
          <a:ext cx="1803639"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75000"/>
                </a:schemeClr>
              </a:solidFill>
            </a:rPr>
            <a:t>Witness</a:t>
          </a:r>
        </a:p>
      </dsp:txBody>
      <dsp:txXfrm>
        <a:off x="8200956" y="446414"/>
        <a:ext cx="1803639" cy="559321"/>
      </dsp:txXfrm>
    </dsp:sp>
    <dsp:sp modelId="{F543F0A0-628C-45BE-96B5-70DED7C0F2DB}">
      <dsp:nvSpPr>
        <dsp:cNvPr id="0" name=""/>
        <dsp:cNvSpPr/>
      </dsp:nvSpPr>
      <dsp:spPr>
        <a:xfrm>
          <a:off x="7116549" y="1982018"/>
          <a:ext cx="1123297" cy="11366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11C4B-AE56-4224-B59D-BD2F6DDECD36}">
      <dsp:nvSpPr>
        <dsp:cNvPr id="0" name=""/>
        <dsp:cNvSpPr/>
      </dsp:nvSpPr>
      <dsp:spPr>
        <a:xfrm>
          <a:off x="7214570" y="2122801"/>
          <a:ext cx="926755" cy="867577"/>
        </a:xfrm>
        <a:prstGeom prst="rect">
          <a:avLst/>
        </a:prstGeom>
        <a:blipFill dpi="0" rotWithShape="1">
          <a:blip xmlns:r="http://schemas.openxmlformats.org/officeDocument/2006/relationships" r:embed="rId6"/>
          <a:srcRect/>
          <a:stretch>
            <a:fillRect l="-22998" r="-22998"/>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6D3573-CCC1-4DBF-AF7E-8CF467D4E1FA}">
      <dsp:nvSpPr>
        <dsp:cNvPr id="0" name=""/>
        <dsp:cNvSpPr/>
      </dsp:nvSpPr>
      <dsp:spPr>
        <a:xfrm>
          <a:off x="8278636" y="2324852"/>
          <a:ext cx="2009006"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7030A0"/>
              </a:solidFill>
            </a:rPr>
            <a:t>Confidant</a:t>
          </a:r>
        </a:p>
      </dsp:txBody>
      <dsp:txXfrm>
        <a:off x="8278636" y="2324852"/>
        <a:ext cx="2009006" cy="559321"/>
      </dsp:txXfrm>
    </dsp:sp>
    <dsp:sp modelId="{5744CF2D-7B43-4C55-8803-3F72D5245A76}">
      <dsp:nvSpPr>
        <dsp:cNvPr id="0" name=""/>
        <dsp:cNvSpPr/>
      </dsp:nvSpPr>
      <dsp:spPr>
        <a:xfrm>
          <a:off x="410333" y="2039548"/>
          <a:ext cx="1100219" cy="110882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46BF1-050E-4C87-AFBE-02AC52B5C71B}">
      <dsp:nvSpPr>
        <dsp:cNvPr id="0" name=""/>
        <dsp:cNvSpPr/>
      </dsp:nvSpPr>
      <dsp:spPr>
        <a:xfrm>
          <a:off x="636163" y="2186162"/>
          <a:ext cx="646250" cy="768788"/>
        </a:xfrm>
        <a:prstGeom prst="rect">
          <a:avLst/>
        </a:prstGeom>
        <a:blipFill rotWithShape="1">
          <a:blip xmlns:r="http://schemas.openxmlformats.org/officeDocument/2006/relationships" r:embed="rId7"/>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A149FC-6D43-4438-AE5C-9C1D2A50A2DF}">
      <dsp:nvSpPr>
        <dsp:cNvPr id="0" name=""/>
        <dsp:cNvSpPr/>
      </dsp:nvSpPr>
      <dsp:spPr>
        <a:xfrm>
          <a:off x="1524000" y="2363331"/>
          <a:ext cx="2028545"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2"/>
              </a:solidFill>
            </a:rPr>
            <a:t>Defender</a:t>
          </a:r>
        </a:p>
      </dsp:txBody>
      <dsp:txXfrm>
        <a:off x="1524000" y="2363331"/>
        <a:ext cx="2028545" cy="559321"/>
      </dsp:txXfrm>
    </dsp:sp>
    <dsp:sp modelId="{94314E76-35AE-4963-B7C5-4E138661C1C4}">
      <dsp:nvSpPr>
        <dsp:cNvPr id="0" name=""/>
        <dsp:cNvSpPr/>
      </dsp:nvSpPr>
      <dsp:spPr>
        <a:xfrm>
          <a:off x="3808258" y="2047110"/>
          <a:ext cx="1108749" cy="104038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B5802-A652-40CC-B856-942C85F61491}">
      <dsp:nvSpPr>
        <dsp:cNvPr id="0" name=""/>
        <dsp:cNvSpPr/>
      </dsp:nvSpPr>
      <dsp:spPr>
        <a:xfrm>
          <a:off x="3960347" y="2189444"/>
          <a:ext cx="764052" cy="682091"/>
        </a:xfrm>
        <a:prstGeom prst="rect">
          <a:avLst/>
        </a:prstGeom>
        <a:blipFill rotWithShape="1">
          <a:blip xmlns:r="http://schemas.openxmlformats.org/officeDocument/2006/relationships" r:embed="rId8"/>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7E9805-374D-4999-AC49-418DBCA0337C}">
      <dsp:nvSpPr>
        <dsp:cNvPr id="0" name=""/>
        <dsp:cNvSpPr/>
      </dsp:nvSpPr>
      <dsp:spPr>
        <a:xfrm>
          <a:off x="4956291" y="2284221"/>
          <a:ext cx="1318401"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00B0F0"/>
              </a:solidFill>
            </a:rPr>
            <a:t>Victim</a:t>
          </a:r>
        </a:p>
      </dsp:txBody>
      <dsp:txXfrm>
        <a:off x="4956291" y="2284221"/>
        <a:ext cx="1318401" cy="559321"/>
      </dsp:txXfrm>
    </dsp:sp>
    <dsp:sp modelId="{19B248A4-DCBD-41C1-9DF0-C4D6909ABB32}">
      <dsp:nvSpPr>
        <dsp:cNvPr id="0" name=""/>
        <dsp:cNvSpPr/>
      </dsp:nvSpPr>
      <dsp:spPr>
        <a:xfrm>
          <a:off x="2140427" y="3250159"/>
          <a:ext cx="1204007" cy="11388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487F8-8743-455B-8FED-FADE41B99429}">
      <dsp:nvSpPr>
        <dsp:cNvPr id="0" name=""/>
        <dsp:cNvSpPr/>
      </dsp:nvSpPr>
      <dsp:spPr>
        <a:xfrm>
          <a:off x="2283545" y="3465682"/>
          <a:ext cx="897247" cy="817135"/>
        </a:xfrm>
        <a:prstGeom prst="rect">
          <a:avLst/>
        </a:prstGeom>
        <a:blipFill rotWithShape="1">
          <a:blip xmlns:r="http://schemas.openxmlformats.org/officeDocument/2006/relationships" r:embed="rId9"/>
          <a:srcRect/>
          <a:stretch>
            <a:fillRect t="-5000" b="-5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26B3F-1C8E-40D6-86E9-F68A2E11506A}">
      <dsp:nvSpPr>
        <dsp:cNvPr id="0" name=""/>
        <dsp:cNvSpPr/>
      </dsp:nvSpPr>
      <dsp:spPr>
        <a:xfrm>
          <a:off x="3694623" y="3650946"/>
          <a:ext cx="5456732" cy="55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i="1" kern="1200" dirty="0">
              <a:solidFill>
                <a:srgbClr val="C00000"/>
              </a:solidFill>
            </a:rPr>
            <a:t>Identification with the aggressor – </a:t>
          </a:r>
        </a:p>
        <a:p>
          <a:pPr marL="0" lvl="0" indent="0" algn="l" defTabSz="1066800">
            <a:lnSpc>
              <a:spcPct val="90000"/>
            </a:lnSpc>
            <a:spcBef>
              <a:spcPct val="0"/>
            </a:spcBef>
            <a:spcAft>
              <a:spcPct val="35000"/>
            </a:spcAft>
            <a:buNone/>
          </a:pPr>
          <a:r>
            <a:rPr lang="en-US" sz="2400" b="1" i="1" kern="1200" dirty="0">
              <a:solidFill>
                <a:srgbClr val="C00000"/>
              </a:solidFill>
            </a:rPr>
            <a:t>from victim to bully</a:t>
          </a:r>
          <a:endParaRPr lang="en-US" sz="2400" b="1" kern="1200" dirty="0">
            <a:solidFill>
              <a:srgbClr val="C00000"/>
            </a:solidFill>
          </a:endParaRPr>
        </a:p>
      </dsp:txBody>
      <dsp:txXfrm>
        <a:off x="3694623" y="3650946"/>
        <a:ext cx="5456732" cy="559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98120-0967-49A5-B313-A4DDF929B1AD}">
      <dsp:nvSpPr>
        <dsp:cNvPr id="0" name=""/>
        <dsp:cNvSpPr/>
      </dsp:nvSpPr>
      <dsp:spPr>
        <a:xfrm>
          <a:off x="52" y="528791"/>
          <a:ext cx="5056212" cy="979200"/>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b="1" kern="1200" dirty="0"/>
            <a:t>Children/Adolescents</a:t>
          </a:r>
        </a:p>
      </dsp:txBody>
      <dsp:txXfrm>
        <a:off x="52" y="528791"/>
        <a:ext cx="5056212" cy="979200"/>
      </dsp:txXfrm>
    </dsp:sp>
    <dsp:sp modelId="{950D9E18-5265-42CD-B7DA-1E8C4613AA17}">
      <dsp:nvSpPr>
        <dsp:cNvPr id="0" name=""/>
        <dsp:cNvSpPr/>
      </dsp:nvSpPr>
      <dsp:spPr>
        <a:xfrm>
          <a:off x="52" y="1507991"/>
          <a:ext cx="5056212" cy="149327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Known (Peer)</a:t>
          </a:r>
        </a:p>
        <a:p>
          <a:pPr marL="285750" lvl="1" indent="-285750" algn="l" defTabSz="1511300">
            <a:lnSpc>
              <a:spcPct val="90000"/>
            </a:lnSpc>
            <a:spcBef>
              <a:spcPct val="0"/>
            </a:spcBef>
            <a:spcAft>
              <a:spcPct val="15000"/>
            </a:spcAft>
            <a:buChar char="•"/>
          </a:pPr>
          <a:r>
            <a:rPr lang="en-US" sz="3400" kern="1200" dirty="0"/>
            <a:t>Anonymous</a:t>
          </a:r>
        </a:p>
      </dsp:txBody>
      <dsp:txXfrm>
        <a:off x="52" y="1507991"/>
        <a:ext cx="5056212" cy="1493279"/>
      </dsp:txXfrm>
    </dsp:sp>
    <dsp:sp modelId="{25AAB979-9DEE-41B9-9FC1-FB4CC893B080}">
      <dsp:nvSpPr>
        <dsp:cNvPr id="0" name=""/>
        <dsp:cNvSpPr/>
      </dsp:nvSpPr>
      <dsp:spPr>
        <a:xfrm>
          <a:off x="5764134" y="528791"/>
          <a:ext cx="5056212" cy="979200"/>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b="1" kern="1200" dirty="0"/>
            <a:t>Adults/Older Adults</a:t>
          </a:r>
        </a:p>
      </dsp:txBody>
      <dsp:txXfrm>
        <a:off x="5764134" y="528791"/>
        <a:ext cx="5056212" cy="979200"/>
      </dsp:txXfrm>
    </dsp:sp>
    <dsp:sp modelId="{2C198E2C-FB5B-4487-8389-5236A8F0774E}">
      <dsp:nvSpPr>
        <dsp:cNvPr id="0" name=""/>
        <dsp:cNvSpPr/>
      </dsp:nvSpPr>
      <dsp:spPr>
        <a:xfrm>
          <a:off x="5764134" y="1507991"/>
          <a:ext cx="5056212" cy="149327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Familial</a:t>
          </a:r>
        </a:p>
        <a:p>
          <a:pPr marL="285750" lvl="1" indent="-285750" algn="l" defTabSz="1511300">
            <a:lnSpc>
              <a:spcPct val="90000"/>
            </a:lnSpc>
            <a:spcBef>
              <a:spcPct val="0"/>
            </a:spcBef>
            <a:spcAft>
              <a:spcPct val="15000"/>
            </a:spcAft>
            <a:buChar char="•"/>
          </a:pPr>
          <a:r>
            <a:rPr lang="en-US" sz="3400" kern="1200" dirty="0"/>
            <a:t>Stranger</a:t>
          </a:r>
        </a:p>
      </dsp:txBody>
      <dsp:txXfrm>
        <a:off x="5764134" y="1507991"/>
        <a:ext cx="5056212" cy="149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22439-0869-45F7-A1EB-121DE7E1B67D}">
      <dsp:nvSpPr>
        <dsp:cNvPr id="0" name=""/>
        <dsp:cNvSpPr/>
      </dsp:nvSpPr>
      <dsp:spPr>
        <a:xfrm>
          <a:off x="0" y="97481"/>
          <a:ext cx="6403994" cy="551655"/>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Victims (only)</a:t>
          </a:r>
        </a:p>
      </dsp:txBody>
      <dsp:txXfrm>
        <a:off x="26930" y="124411"/>
        <a:ext cx="6350134" cy="497795"/>
      </dsp:txXfrm>
    </dsp:sp>
    <dsp:sp modelId="{7A5065CF-95EE-408F-862E-A94C1FBF7D5C}">
      <dsp:nvSpPr>
        <dsp:cNvPr id="0" name=""/>
        <dsp:cNvSpPr/>
      </dsp:nvSpPr>
      <dsp:spPr>
        <a:xfrm>
          <a:off x="0" y="649136"/>
          <a:ext cx="6403994"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2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“…had elevated rates of anxiety disorders, things like agoraphobia, panic disorder, and generalized anxiety”</a:t>
          </a:r>
        </a:p>
      </dsp:txBody>
      <dsp:txXfrm>
        <a:off x="0" y="649136"/>
        <a:ext cx="6403994" cy="833175"/>
      </dsp:txXfrm>
    </dsp:sp>
    <dsp:sp modelId="{BA6BDA9E-D83A-4A18-9F6E-B5A88D8D6B32}">
      <dsp:nvSpPr>
        <dsp:cNvPr id="0" name=""/>
        <dsp:cNvSpPr/>
      </dsp:nvSpPr>
      <dsp:spPr>
        <a:xfrm>
          <a:off x="0" y="1465536"/>
          <a:ext cx="6403994" cy="551655"/>
        </a:xfrm>
        <a:prstGeom prst="roundRect">
          <a:avLst/>
        </a:prstGeom>
        <a:gradFill rotWithShape="0">
          <a:gsLst>
            <a:gs pos="0">
              <a:schemeClr val="accent2">
                <a:hueOff val="509834"/>
                <a:satOff val="-1329"/>
                <a:lumOff val="3137"/>
                <a:alphaOff val="0"/>
                <a:tint val="96000"/>
                <a:satMod val="100000"/>
                <a:lumMod val="104000"/>
              </a:schemeClr>
            </a:gs>
            <a:gs pos="78000">
              <a:schemeClr val="accent2">
                <a:hueOff val="509834"/>
                <a:satOff val="-1329"/>
                <a:lumOff val="3137"/>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Bully Victims</a:t>
          </a:r>
        </a:p>
      </dsp:txBody>
      <dsp:txXfrm>
        <a:off x="26930" y="1492466"/>
        <a:ext cx="6350134" cy="497795"/>
      </dsp:txXfrm>
    </dsp:sp>
    <dsp:sp modelId="{56871120-0F59-46E6-8A3A-B0FC1A295B8E}">
      <dsp:nvSpPr>
        <dsp:cNvPr id="0" name=""/>
        <dsp:cNvSpPr/>
      </dsp:nvSpPr>
      <dsp:spPr>
        <a:xfrm>
          <a:off x="0" y="2033967"/>
          <a:ext cx="6403994"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2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“…seemed to be the worst off. They had about five times higher risk of depression and five times higher risk of suicidal thoughts and behavior, as well as risks for some anxiety disorders too. ”</a:t>
          </a:r>
        </a:p>
      </dsp:txBody>
      <dsp:txXfrm>
        <a:off x="0" y="2033967"/>
        <a:ext cx="6403994" cy="1071225"/>
      </dsp:txXfrm>
    </dsp:sp>
    <dsp:sp modelId="{962F8D2C-D13E-4454-9C71-BA97D58C201F}">
      <dsp:nvSpPr>
        <dsp:cNvPr id="0" name=""/>
        <dsp:cNvSpPr/>
      </dsp:nvSpPr>
      <dsp:spPr>
        <a:xfrm>
          <a:off x="0" y="3105192"/>
          <a:ext cx="6403994" cy="551655"/>
        </a:xfrm>
        <a:prstGeom prst="roundRect">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Bullies (only)</a:t>
          </a:r>
        </a:p>
      </dsp:txBody>
      <dsp:txXfrm>
        <a:off x="26930" y="3132122"/>
        <a:ext cx="6350134" cy="497795"/>
      </dsp:txXfrm>
    </dsp:sp>
    <dsp:sp modelId="{D44A8F9E-A0CE-4FB6-BF6C-3A4C04B9E986}">
      <dsp:nvSpPr>
        <dsp:cNvPr id="0" name=""/>
        <dsp:cNvSpPr/>
      </dsp:nvSpPr>
      <dsp:spPr>
        <a:xfrm>
          <a:off x="0" y="3656847"/>
          <a:ext cx="6403994"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2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“…did not have any kind of emotional problems in adulthood but they did still have some behavioral problems, suggesting that they might still be engaging in some kind of bullying—perhaps at work or home or elsewhere”</a:t>
          </a:r>
        </a:p>
      </dsp:txBody>
      <dsp:txXfrm>
        <a:off x="0" y="3656847"/>
        <a:ext cx="6403994" cy="1333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C59-72E2-4772-B821-6E096A89E7D8}">
      <dsp:nvSpPr>
        <dsp:cNvPr id="0" name=""/>
        <dsp:cNvSpPr/>
      </dsp:nvSpPr>
      <dsp:spPr>
        <a:xfrm>
          <a:off x="373146" y="0"/>
          <a:ext cx="4228996" cy="418823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E96FD-B58C-4B30-B472-3070338869FC}">
      <dsp:nvSpPr>
        <dsp:cNvPr id="0" name=""/>
        <dsp:cNvSpPr/>
      </dsp:nvSpPr>
      <dsp:spPr>
        <a:xfrm>
          <a:off x="658" y="1256470"/>
          <a:ext cx="1587297" cy="16752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Victim</a:t>
          </a:r>
        </a:p>
      </dsp:txBody>
      <dsp:txXfrm>
        <a:off x="78143" y="1333955"/>
        <a:ext cx="1432327" cy="1520324"/>
      </dsp:txXfrm>
    </dsp:sp>
    <dsp:sp modelId="{A817BC13-E4A0-4A4A-A6D0-EBED9C3C0BD1}">
      <dsp:nvSpPr>
        <dsp:cNvPr id="0" name=""/>
        <dsp:cNvSpPr/>
      </dsp:nvSpPr>
      <dsp:spPr>
        <a:xfrm>
          <a:off x="1693996" y="1256470"/>
          <a:ext cx="1587297" cy="16752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Survivor</a:t>
          </a:r>
        </a:p>
      </dsp:txBody>
      <dsp:txXfrm>
        <a:off x="1771481" y="1333955"/>
        <a:ext cx="1432327" cy="1520324"/>
      </dsp:txXfrm>
    </dsp:sp>
    <dsp:sp modelId="{D2A11B03-F62B-403B-8B70-28CC405C26E5}">
      <dsp:nvSpPr>
        <dsp:cNvPr id="0" name=""/>
        <dsp:cNvSpPr/>
      </dsp:nvSpPr>
      <dsp:spPr>
        <a:xfrm>
          <a:off x="3387334" y="1256470"/>
          <a:ext cx="1587297" cy="16752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Thriver</a:t>
          </a:r>
        </a:p>
      </dsp:txBody>
      <dsp:txXfrm>
        <a:off x="3464819" y="1333955"/>
        <a:ext cx="1432327" cy="1520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1A08C-E58E-49B3-867B-B02B2F9FAFAB}">
      <dsp:nvSpPr>
        <dsp:cNvPr id="0" name=""/>
        <dsp:cNvSpPr/>
      </dsp:nvSpPr>
      <dsp:spPr>
        <a:xfrm>
          <a:off x="1354666" y="0"/>
          <a:ext cx="5418667" cy="541866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2F993-B745-4241-B083-E64801092767}">
      <dsp:nvSpPr>
        <dsp:cNvPr id="0" name=""/>
        <dsp:cNvSpPr/>
      </dsp:nvSpPr>
      <dsp:spPr>
        <a:xfrm>
          <a:off x="1706879" y="352213"/>
          <a:ext cx="2167466" cy="21674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Develop Attunement</a:t>
          </a:r>
        </a:p>
      </dsp:txBody>
      <dsp:txXfrm>
        <a:off x="1812686" y="458020"/>
        <a:ext cx="1955852" cy="1955852"/>
      </dsp:txXfrm>
    </dsp:sp>
    <dsp:sp modelId="{127A57AA-1E60-49D9-9EA8-136C86EBFE08}">
      <dsp:nvSpPr>
        <dsp:cNvPr id="0" name=""/>
        <dsp:cNvSpPr/>
      </dsp:nvSpPr>
      <dsp:spPr>
        <a:xfrm>
          <a:off x="4253653" y="352213"/>
          <a:ext cx="2167466" cy="216746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Increase Empathy</a:t>
          </a:r>
        </a:p>
      </dsp:txBody>
      <dsp:txXfrm>
        <a:off x="4359460" y="458020"/>
        <a:ext cx="1955852" cy="1955852"/>
      </dsp:txXfrm>
    </dsp:sp>
    <dsp:sp modelId="{EFA9C292-0C33-462B-AB9F-E62CCE011810}">
      <dsp:nvSpPr>
        <dsp:cNvPr id="0" name=""/>
        <dsp:cNvSpPr/>
      </dsp:nvSpPr>
      <dsp:spPr>
        <a:xfrm>
          <a:off x="1706879" y="2898986"/>
          <a:ext cx="2167466"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Process Shame</a:t>
          </a:r>
        </a:p>
      </dsp:txBody>
      <dsp:txXfrm>
        <a:off x="1812686" y="3004793"/>
        <a:ext cx="1955852" cy="1955852"/>
      </dsp:txXfrm>
    </dsp:sp>
    <dsp:sp modelId="{E329D745-4E50-44F0-98A2-5CA815DC9921}">
      <dsp:nvSpPr>
        <dsp:cNvPr id="0" name=""/>
        <dsp:cNvSpPr/>
      </dsp:nvSpPr>
      <dsp:spPr>
        <a:xfrm>
          <a:off x="4253653" y="2898986"/>
          <a:ext cx="2167466"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Empower Change</a:t>
          </a:r>
        </a:p>
      </dsp:txBody>
      <dsp:txXfrm>
        <a:off x="4359460" y="3004793"/>
        <a:ext cx="1955852" cy="1955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B5F49-B1C6-429D-8574-E1BA4C624D7E}">
      <dsp:nvSpPr>
        <dsp:cNvPr id="0" name=""/>
        <dsp:cNvSpPr/>
      </dsp:nvSpPr>
      <dsp:spPr>
        <a:xfrm>
          <a:off x="523095" y="459521"/>
          <a:ext cx="1441902" cy="14419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CA22A-71F5-48E8-9CB7-79D4DB02066C}">
      <dsp:nvSpPr>
        <dsp:cNvPr id="0" name=""/>
        <dsp:cNvSpPr/>
      </dsp:nvSpPr>
      <dsp:spPr>
        <a:xfrm>
          <a:off x="830385" y="766811"/>
          <a:ext cx="827321" cy="827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78B59A-12B8-4B89-973D-63E3643C81A9}">
      <dsp:nvSpPr>
        <dsp:cNvPr id="0" name=""/>
        <dsp:cNvSpPr/>
      </dsp:nvSpPr>
      <dsp:spPr>
        <a:xfrm>
          <a:off x="62159"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Role of therapist</a:t>
          </a:r>
        </a:p>
      </dsp:txBody>
      <dsp:txXfrm>
        <a:off x="62159" y="2350541"/>
        <a:ext cx="2363775" cy="720000"/>
      </dsp:txXfrm>
    </dsp:sp>
    <dsp:sp modelId="{9A9F8605-0907-4088-BB1C-B95994F5CED5}">
      <dsp:nvSpPr>
        <dsp:cNvPr id="0" name=""/>
        <dsp:cNvSpPr/>
      </dsp:nvSpPr>
      <dsp:spPr>
        <a:xfrm>
          <a:off x="3300530" y="459521"/>
          <a:ext cx="1441902" cy="14419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429F3-0013-4A32-B0B4-8B244AA58FE4}">
      <dsp:nvSpPr>
        <dsp:cNvPr id="0" name=""/>
        <dsp:cNvSpPr/>
      </dsp:nvSpPr>
      <dsp:spPr>
        <a:xfrm>
          <a:off x="3607821" y="766811"/>
          <a:ext cx="827321" cy="827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7C7A80-06EC-444A-B81B-6AAD63F6BD7A}">
      <dsp:nvSpPr>
        <dsp:cNvPr id="0" name=""/>
        <dsp:cNvSpPr/>
      </dsp:nvSpPr>
      <dsp:spPr>
        <a:xfrm>
          <a:off x="2839594"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Role of parent</a:t>
          </a:r>
        </a:p>
      </dsp:txBody>
      <dsp:txXfrm>
        <a:off x="2839594" y="2350541"/>
        <a:ext cx="2363775" cy="720000"/>
      </dsp:txXfrm>
    </dsp:sp>
    <dsp:sp modelId="{DB897C52-529F-457D-8C5C-8C6A344026BF}">
      <dsp:nvSpPr>
        <dsp:cNvPr id="0" name=""/>
        <dsp:cNvSpPr/>
      </dsp:nvSpPr>
      <dsp:spPr>
        <a:xfrm>
          <a:off x="6077966" y="459521"/>
          <a:ext cx="1441902" cy="14419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9F2F6-B93A-48ED-B182-E9B3C49F559B}">
      <dsp:nvSpPr>
        <dsp:cNvPr id="0" name=""/>
        <dsp:cNvSpPr/>
      </dsp:nvSpPr>
      <dsp:spPr>
        <a:xfrm>
          <a:off x="6385257" y="766811"/>
          <a:ext cx="827321" cy="827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5CCE1-4D93-433A-91AD-EAF14D4A56E5}">
      <dsp:nvSpPr>
        <dsp:cNvPr id="0" name=""/>
        <dsp:cNvSpPr/>
      </dsp:nvSpPr>
      <dsp:spPr>
        <a:xfrm>
          <a:off x="5617030"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Role of school</a:t>
          </a:r>
        </a:p>
      </dsp:txBody>
      <dsp:txXfrm>
        <a:off x="5617030" y="2350541"/>
        <a:ext cx="2363775" cy="720000"/>
      </dsp:txXfrm>
    </dsp:sp>
    <dsp:sp modelId="{94344EB2-1864-42D3-A8A2-93FC52B73C1F}">
      <dsp:nvSpPr>
        <dsp:cNvPr id="0" name=""/>
        <dsp:cNvSpPr/>
      </dsp:nvSpPr>
      <dsp:spPr>
        <a:xfrm>
          <a:off x="8855402" y="459521"/>
          <a:ext cx="1441902" cy="14419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2BCEF-25C0-4B67-B6EF-F7C3DDFB8618}">
      <dsp:nvSpPr>
        <dsp:cNvPr id="0" name=""/>
        <dsp:cNvSpPr/>
      </dsp:nvSpPr>
      <dsp:spPr>
        <a:xfrm>
          <a:off x="9162692" y="766811"/>
          <a:ext cx="827321" cy="827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983A51-F43D-42EE-AE32-44F6324C977B}">
      <dsp:nvSpPr>
        <dsp:cNvPr id="0" name=""/>
        <dsp:cNvSpPr/>
      </dsp:nvSpPr>
      <dsp:spPr>
        <a:xfrm>
          <a:off x="8394465"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Role of community</a:t>
          </a:r>
        </a:p>
      </dsp:txBody>
      <dsp:txXfrm>
        <a:off x="8394465" y="2350541"/>
        <a:ext cx="236377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0F209F-615D-4A95-A240-2725883F41E7}" type="datetimeFigureOut">
              <a:rPr lang="en-US" smtClean="0"/>
              <a:t>2/26/20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F907D8-B50E-4042-AC5B-C607DBAA8DD0}" type="slidenum">
              <a:rPr lang="en-US" smtClean="0"/>
              <a:t>‹#›</a:t>
            </a:fld>
            <a:endParaRPr lang="en-US" dirty="0"/>
          </a:p>
        </p:txBody>
      </p:sp>
    </p:spTree>
    <p:extLst>
      <p:ext uri="{BB962C8B-B14F-4D97-AF65-F5344CB8AC3E}">
        <p14:creationId xmlns:p14="http://schemas.microsoft.com/office/powerpoint/2010/main" val="82608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9AAD796-A8E8-461A-950D-E1D8036A8934}"/>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39F3F28-6DAA-4E70-9C3B-C4976C20BDF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endParaRPr lang="en-US" altLang="en-US" dirty="0">
              <a:latin typeface="Arial" panose="020B0604020202020204" pitchFamily="34" charset="0"/>
            </a:endParaRPr>
          </a:p>
        </p:txBody>
      </p:sp>
      <p:sp>
        <p:nvSpPr>
          <p:cNvPr id="65540" name="Slide Number Placeholder 3">
            <a:extLst>
              <a:ext uri="{FF2B5EF4-FFF2-40B4-BE49-F238E27FC236}">
                <a16:creationId xmlns:a16="http://schemas.microsoft.com/office/drawing/2014/main" id="{2C66185B-C2D4-4D20-95DF-BEDADDF25E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6478" indent="-297650">
              <a:defRPr>
                <a:solidFill>
                  <a:schemeClr val="tx1"/>
                </a:solidFill>
                <a:latin typeface="Century Gothic" panose="020B0502020202020204" pitchFamily="34" charset="0"/>
              </a:defRPr>
            </a:lvl2pPr>
            <a:lvl3pPr marL="1195453" indent="-237797">
              <a:defRPr>
                <a:solidFill>
                  <a:schemeClr val="tx1"/>
                </a:solidFill>
                <a:latin typeface="Century Gothic" panose="020B0502020202020204" pitchFamily="34" charset="0"/>
              </a:defRPr>
            </a:lvl3pPr>
            <a:lvl4pPr marL="1674281" indent="-237797">
              <a:defRPr>
                <a:solidFill>
                  <a:schemeClr val="tx1"/>
                </a:solidFill>
                <a:latin typeface="Century Gothic" panose="020B0502020202020204" pitchFamily="34" charset="0"/>
              </a:defRPr>
            </a:lvl4pPr>
            <a:lvl5pPr marL="2153109" indent="-237797">
              <a:defRPr>
                <a:solidFill>
                  <a:schemeClr val="tx1"/>
                </a:solidFill>
                <a:latin typeface="Century Gothic" panose="020B0502020202020204" pitchFamily="34" charset="0"/>
              </a:defRPr>
            </a:lvl5pPr>
            <a:lvl6pPr marL="2618996" indent="-237797" defTabSz="465887" eaLnBrk="0" fontAlgn="base" hangingPunct="0">
              <a:spcBef>
                <a:spcPct val="0"/>
              </a:spcBef>
              <a:spcAft>
                <a:spcPct val="0"/>
              </a:spcAft>
              <a:defRPr>
                <a:solidFill>
                  <a:schemeClr val="tx1"/>
                </a:solidFill>
                <a:latin typeface="Century Gothic" panose="020B0502020202020204" pitchFamily="34" charset="0"/>
              </a:defRPr>
            </a:lvl6pPr>
            <a:lvl7pPr marL="3084883" indent="-237797" defTabSz="465887" eaLnBrk="0" fontAlgn="base" hangingPunct="0">
              <a:spcBef>
                <a:spcPct val="0"/>
              </a:spcBef>
              <a:spcAft>
                <a:spcPct val="0"/>
              </a:spcAft>
              <a:defRPr>
                <a:solidFill>
                  <a:schemeClr val="tx1"/>
                </a:solidFill>
                <a:latin typeface="Century Gothic" panose="020B0502020202020204" pitchFamily="34" charset="0"/>
              </a:defRPr>
            </a:lvl7pPr>
            <a:lvl8pPr marL="3550770" indent="-237797" defTabSz="465887" eaLnBrk="0" fontAlgn="base" hangingPunct="0">
              <a:spcBef>
                <a:spcPct val="0"/>
              </a:spcBef>
              <a:spcAft>
                <a:spcPct val="0"/>
              </a:spcAft>
              <a:defRPr>
                <a:solidFill>
                  <a:schemeClr val="tx1"/>
                </a:solidFill>
                <a:latin typeface="Century Gothic" panose="020B0502020202020204" pitchFamily="34" charset="0"/>
              </a:defRPr>
            </a:lvl8pPr>
            <a:lvl9pPr marL="4016656" indent="-237797" defTabSz="465887"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FC9D9BF-D1A9-4528-B116-A0B77C904DC2}" type="slidenum">
              <a:rPr lang="en-US" altLang="en-US" smtClean="0">
                <a:latin typeface="Calibri" panose="020F0502020204030204" pitchFamily="34" charset="0"/>
                <a:cs typeface="Arial" panose="020B0604020202020204" pitchFamily="34" charset="0"/>
              </a:rPr>
              <a:pPr fontAlgn="base">
                <a:spcBef>
                  <a:spcPct val="0"/>
                </a:spcBef>
                <a:spcAft>
                  <a:spcPct val="0"/>
                </a:spcAft>
              </a:pPr>
              <a:t>53</a:t>
            </a:fld>
            <a:endParaRPr lang="en-US" altLang="en-US" dirty="0">
              <a:latin typeface="Calibri" panose="020F0502020204030204" pitchFamily="34" charset="0"/>
              <a:cs typeface="Arial" panose="020B0604020202020204" pitchFamily="34" charset="0"/>
            </a:endParaRPr>
          </a:p>
        </p:txBody>
      </p:sp>
      <p:sp>
        <p:nvSpPr>
          <p:cNvPr id="65541" name="Footer Placeholder 4">
            <a:extLst>
              <a:ext uri="{FF2B5EF4-FFF2-40B4-BE49-F238E27FC236}">
                <a16:creationId xmlns:a16="http://schemas.microsoft.com/office/drawing/2014/main" id="{E4E64C36-4B62-48FA-9719-AF1A15A9F656}"/>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7066" indent="-291179">
              <a:defRPr>
                <a:solidFill>
                  <a:schemeClr val="tx1"/>
                </a:solidFill>
                <a:latin typeface="Century Gothic" panose="020B0502020202020204" pitchFamily="34" charset="0"/>
              </a:defRPr>
            </a:lvl2pPr>
            <a:lvl3pPr marL="1164717" indent="-232943">
              <a:defRPr>
                <a:solidFill>
                  <a:schemeClr val="tx1"/>
                </a:solidFill>
                <a:latin typeface="Century Gothic" panose="020B0502020202020204" pitchFamily="34" charset="0"/>
              </a:defRPr>
            </a:lvl3pPr>
            <a:lvl4pPr marL="1630604" indent="-232943">
              <a:defRPr>
                <a:solidFill>
                  <a:schemeClr val="tx1"/>
                </a:solidFill>
                <a:latin typeface="Century Gothic" panose="020B0502020202020204" pitchFamily="34" charset="0"/>
              </a:defRPr>
            </a:lvl4pPr>
            <a:lvl5pPr marL="2096491" indent="-232943">
              <a:defRPr>
                <a:solidFill>
                  <a:schemeClr val="tx1"/>
                </a:solidFill>
                <a:latin typeface="Century Gothic" panose="020B0502020202020204" pitchFamily="34" charset="0"/>
              </a:defRPr>
            </a:lvl5pPr>
            <a:lvl6pPr marL="2562377" indent="-232943" defTabSz="465887" eaLnBrk="0" fontAlgn="base" hangingPunct="0">
              <a:spcBef>
                <a:spcPct val="0"/>
              </a:spcBef>
              <a:spcAft>
                <a:spcPct val="0"/>
              </a:spcAft>
              <a:defRPr>
                <a:solidFill>
                  <a:schemeClr val="tx1"/>
                </a:solidFill>
                <a:latin typeface="Century Gothic" panose="020B0502020202020204" pitchFamily="34" charset="0"/>
              </a:defRPr>
            </a:lvl6pPr>
            <a:lvl7pPr marL="3028264" indent="-232943" defTabSz="465887" eaLnBrk="0" fontAlgn="base" hangingPunct="0">
              <a:spcBef>
                <a:spcPct val="0"/>
              </a:spcBef>
              <a:spcAft>
                <a:spcPct val="0"/>
              </a:spcAft>
              <a:defRPr>
                <a:solidFill>
                  <a:schemeClr val="tx1"/>
                </a:solidFill>
                <a:latin typeface="Century Gothic" panose="020B0502020202020204" pitchFamily="34" charset="0"/>
              </a:defRPr>
            </a:lvl7pPr>
            <a:lvl8pPr marL="3494151" indent="-232943" defTabSz="465887" eaLnBrk="0" fontAlgn="base" hangingPunct="0">
              <a:spcBef>
                <a:spcPct val="0"/>
              </a:spcBef>
              <a:spcAft>
                <a:spcPct val="0"/>
              </a:spcAft>
              <a:defRPr>
                <a:solidFill>
                  <a:schemeClr val="tx1"/>
                </a:solidFill>
                <a:latin typeface="Century Gothic" panose="020B0502020202020204" pitchFamily="34" charset="0"/>
              </a:defRPr>
            </a:lvl8pPr>
            <a:lvl9pPr marL="3960038" indent="-232943" defTabSz="465887"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dirty="0">
                <a:latin typeface="Calibri" panose="020F0502020204030204" pitchFamily="34" charset="0"/>
              </a:rPr>
              <a:t>VA Presentation</a:t>
            </a:r>
          </a:p>
        </p:txBody>
      </p:sp>
      <p:sp>
        <p:nvSpPr>
          <p:cNvPr id="65542" name="Date Placeholder 1">
            <a:extLst>
              <a:ext uri="{FF2B5EF4-FFF2-40B4-BE49-F238E27FC236}">
                <a16:creationId xmlns:a16="http://schemas.microsoft.com/office/drawing/2014/main" id="{C356063B-D30F-4D82-BDD1-27ACAAEA5581}"/>
              </a:ext>
            </a:extLst>
          </p:cNvPr>
          <p:cNvSpPr>
            <a:spLocks noGrp="1"/>
          </p:cNvSpPr>
          <p:nvPr>
            <p:ph type="dt" sz="quarter" idx="1"/>
          </p:nvPr>
        </p:nvSpPr>
        <p:spPr>
          <a:noFill/>
        </p:spPr>
        <p:txBody>
          <a:bodyPr/>
          <a:lstStyle>
            <a:lvl1pPr>
              <a:defRPr>
                <a:solidFill>
                  <a:schemeClr val="tx1"/>
                </a:solidFill>
                <a:latin typeface="Century Gothic" panose="020B0502020202020204" pitchFamily="34" charset="0"/>
              </a:defRPr>
            </a:lvl1pPr>
            <a:lvl2pPr marL="757066" indent="-291179">
              <a:defRPr>
                <a:solidFill>
                  <a:schemeClr val="tx1"/>
                </a:solidFill>
                <a:latin typeface="Century Gothic" panose="020B0502020202020204" pitchFamily="34" charset="0"/>
              </a:defRPr>
            </a:lvl2pPr>
            <a:lvl3pPr marL="1164717" indent="-232943">
              <a:defRPr>
                <a:solidFill>
                  <a:schemeClr val="tx1"/>
                </a:solidFill>
                <a:latin typeface="Century Gothic" panose="020B0502020202020204" pitchFamily="34" charset="0"/>
              </a:defRPr>
            </a:lvl3pPr>
            <a:lvl4pPr marL="1630604" indent="-232943">
              <a:defRPr>
                <a:solidFill>
                  <a:schemeClr val="tx1"/>
                </a:solidFill>
                <a:latin typeface="Century Gothic" panose="020B0502020202020204" pitchFamily="34" charset="0"/>
              </a:defRPr>
            </a:lvl4pPr>
            <a:lvl5pPr marL="2096491" indent="-232943">
              <a:defRPr>
                <a:solidFill>
                  <a:schemeClr val="tx1"/>
                </a:solidFill>
                <a:latin typeface="Century Gothic" panose="020B0502020202020204" pitchFamily="34" charset="0"/>
              </a:defRPr>
            </a:lvl5pPr>
            <a:lvl6pPr marL="2562377" indent="-232943" defTabSz="465887" eaLnBrk="0" fontAlgn="base" hangingPunct="0">
              <a:spcBef>
                <a:spcPct val="0"/>
              </a:spcBef>
              <a:spcAft>
                <a:spcPct val="0"/>
              </a:spcAft>
              <a:defRPr>
                <a:solidFill>
                  <a:schemeClr val="tx1"/>
                </a:solidFill>
                <a:latin typeface="Century Gothic" panose="020B0502020202020204" pitchFamily="34" charset="0"/>
              </a:defRPr>
            </a:lvl6pPr>
            <a:lvl7pPr marL="3028264" indent="-232943" defTabSz="465887" eaLnBrk="0" fontAlgn="base" hangingPunct="0">
              <a:spcBef>
                <a:spcPct val="0"/>
              </a:spcBef>
              <a:spcAft>
                <a:spcPct val="0"/>
              </a:spcAft>
              <a:defRPr>
                <a:solidFill>
                  <a:schemeClr val="tx1"/>
                </a:solidFill>
                <a:latin typeface="Century Gothic" panose="020B0502020202020204" pitchFamily="34" charset="0"/>
              </a:defRPr>
            </a:lvl7pPr>
            <a:lvl8pPr marL="3494151" indent="-232943" defTabSz="465887" eaLnBrk="0" fontAlgn="base" hangingPunct="0">
              <a:spcBef>
                <a:spcPct val="0"/>
              </a:spcBef>
              <a:spcAft>
                <a:spcPct val="0"/>
              </a:spcAft>
              <a:defRPr>
                <a:solidFill>
                  <a:schemeClr val="tx1"/>
                </a:solidFill>
                <a:latin typeface="Century Gothic" panose="020B0502020202020204" pitchFamily="34" charset="0"/>
              </a:defRPr>
            </a:lvl8pPr>
            <a:lvl9pPr marL="3960038" indent="-232943" defTabSz="465887"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dirty="0">
                <a:latin typeface="Times New Roman" panose="02020603050405020304" pitchFamily="18" charset="0"/>
              </a:rPr>
              <a:t>August 24, 2019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04B08B3-1B84-4AC9-963F-8F3658593188}"/>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6AFA839B-822D-4E4C-A202-27A9BAD5C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92164" name="Slide Number Placeholder 5">
            <a:extLst>
              <a:ext uri="{FF2B5EF4-FFF2-40B4-BE49-F238E27FC236}">
                <a16:creationId xmlns:a16="http://schemas.microsoft.com/office/drawing/2014/main" id="{4857C4CC-9D06-4CCE-BD67-29CC59451D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01BB5CC2-63D4-4B3B-860B-9883427D3919}" type="slidenum">
              <a:rPr lang="en-US" altLang="en-US" sz="1200"/>
              <a:pPr/>
              <a:t>55</a:t>
            </a:fld>
            <a:endParaRPr lang="en-US" altLang="en-US" sz="1200" dirty="0"/>
          </a:p>
        </p:txBody>
      </p:sp>
      <p:sp>
        <p:nvSpPr>
          <p:cNvPr id="92165" name="Footer Placeholder 6">
            <a:extLst>
              <a:ext uri="{FF2B5EF4-FFF2-40B4-BE49-F238E27FC236}">
                <a16:creationId xmlns:a16="http://schemas.microsoft.com/office/drawing/2014/main" id="{AC52662F-74F8-4F7E-A89A-839C56FEE0D5}"/>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Aurora Behavioral Health Care          Call to make an appointment for a FREE Assessment:  858.675.4228</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2/26/20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2/26/20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2/26/20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2/26/20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2/26/20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2/26/20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2/26/20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2.ed.gov/about/offices/list/ocr/letters/colleague-201010.pdf" TargetMode="External"/><Relationship Id="rId2" Type="http://schemas.openxmlformats.org/officeDocument/2006/relationships/hyperlink" Target="https://www.apa.org/pi/lgbt/programs/safe-supportive/bullying/inde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motionallyhealthyschools.org/risk-factors/risk-and-protective-factor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nimh.nih.gov/news/media/2013/bullying-exerts-psychiatric-effects-into-adulthood.shtm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nimh.nih.gov/research/research-funded-by-nimh/rdoc/units/paradigms/151078.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dictionary.apa.org/aggression"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1F16-1CE0-438D-A504-123ED3CA0204}"/>
              </a:ext>
            </a:extLst>
          </p:cNvPr>
          <p:cNvSpPr>
            <a:spLocks noGrp="1"/>
          </p:cNvSpPr>
          <p:nvPr>
            <p:ph type="ctrTitle"/>
          </p:nvPr>
        </p:nvSpPr>
        <p:spPr>
          <a:xfrm>
            <a:off x="1371600" y="1323258"/>
            <a:ext cx="9448800" cy="2939424"/>
          </a:xfrm>
        </p:spPr>
        <p:txBody>
          <a:bodyPr>
            <a:normAutofit fontScale="90000"/>
          </a:bodyPr>
          <a:lstStyle/>
          <a:p>
            <a:pPr algn="ctr"/>
            <a:r>
              <a:rPr lang="en-US" dirty="0"/>
              <a:t>Aggression &amp; Bullying in 2020:  </a:t>
            </a:r>
            <a:br>
              <a:rPr lang="en-US" dirty="0"/>
            </a:br>
            <a:r>
              <a:rPr lang="en-US" sz="5300" dirty="0"/>
              <a:t>Youth experience &amp; clinical treatment considerations</a:t>
            </a:r>
          </a:p>
        </p:txBody>
      </p:sp>
      <p:sp>
        <p:nvSpPr>
          <p:cNvPr id="3" name="Subtitle 2">
            <a:extLst>
              <a:ext uri="{FF2B5EF4-FFF2-40B4-BE49-F238E27FC236}">
                <a16:creationId xmlns:a16="http://schemas.microsoft.com/office/drawing/2014/main" id="{2CCD275A-F43A-4A9E-AA04-D671D3A0E045}"/>
              </a:ext>
            </a:extLst>
          </p:cNvPr>
          <p:cNvSpPr>
            <a:spLocks noGrp="1"/>
          </p:cNvSpPr>
          <p:nvPr>
            <p:ph type="subTitle" idx="1"/>
          </p:nvPr>
        </p:nvSpPr>
        <p:spPr>
          <a:xfrm>
            <a:off x="2153265" y="4974304"/>
            <a:ext cx="9448800" cy="685800"/>
          </a:xfrm>
        </p:spPr>
        <p:txBody>
          <a:bodyPr/>
          <a:lstStyle/>
          <a:p>
            <a:r>
              <a:rPr lang="en-US" dirty="0"/>
              <a:t>Presented by Susan Writer, Ph.D.</a:t>
            </a:r>
          </a:p>
        </p:txBody>
      </p:sp>
    </p:spTree>
    <p:extLst>
      <p:ext uri="{BB962C8B-B14F-4D97-AF65-F5344CB8AC3E}">
        <p14:creationId xmlns:p14="http://schemas.microsoft.com/office/powerpoint/2010/main" val="328642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CF-8D67-4DF1-B913-98D71EF84C19}"/>
              </a:ext>
            </a:extLst>
          </p:cNvPr>
          <p:cNvSpPr>
            <a:spLocks noGrp="1"/>
          </p:cNvSpPr>
          <p:nvPr>
            <p:ph type="title"/>
          </p:nvPr>
        </p:nvSpPr>
        <p:spPr>
          <a:xfrm>
            <a:off x="2839617" y="376742"/>
            <a:ext cx="8610600" cy="1293028"/>
          </a:xfrm>
        </p:spPr>
        <p:txBody>
          <a:bodyPr/>
          <a:lstStyle/>
          <a:p>
            <a:r>
              <a:rPr lang="en-US" dirty="0"/>
              <a:t>Physical bullying</a:t>
            </a:r>
          </a:p>
        </p:txBody>
      </p:sp>
      <p:sp>
        <p:nvSpPr>
          <p:cNvPr id="3" name="Content Placeholder 2">
            <a:extLst>
              <a:ext uri="{FF2B5EF4-FFF2-40B4-BE49-F238E27FC236}">
                <a16:creationId xmlns:a16="http://schemas.microsoft.com/office/drawing/2014/main" id="{5D108583-DD23-4000-B1C2-F6F57625250A}"/>
              </a:ext>
            </a:extLst>
          </p:cNvPr>
          <p:cNvSpPr>
            <a:spLocks noGrp="1"/>
          </p:cNvSpPr>
          <p:nvPr>
            <p:ph idx="1"/>
          </p:nvPr>
        </p:nvSpPr>
        <p:spPr>
          <a:xfrm>
            <a:off x="1411646" y="1877317"/>
            <a:ext cx="4240763" cy="4024125"/>
          </a:xfrm>
        </p:spPr>
        <p:txBody>
          <a:bodyPr/>
          <a:lstStyle/>
          <a:p>
            <a:pPr marL="0" indent="0">
              <a:buNone/>
            </a:pPr>
            <a:r>
              <a:rPr lang="en-US" sz="2800" dirty="0"/>
              <a:t>“…The use of physical force by the perpetrator against the targeted youth. Examples include but are not limited to behaviors such as hitting, kicking, punching, spitting, tripping, and pushing.”</a:t>
            </a:r>
          </a:p>
          <a:p>
            <a:endParaRPr lang="en-US" dirty="0"/>
          </a:p>
          <a:p>
            <a:pPr marL="0" indent="0">
              <a:buNone/>
            </a:pPr>
            <a:endParaRPr lang="en-US" dirty="0"/>
          </a:p>
        </p:txBody>
      </p:sp>
      <p:pic>
        <p:nvPicPr>
          <p:cNvPr id="4" name="Picture 3">
            <a:extLst>
              <a:ext uri="{FF2B5EF4-FFF2-40B4-BE49-F238E27FC236}">
                <a16:creationId xmlns:a16="http://schemas.microsoft.com/office/drawing/2014/main" id="{92AD55CD-02F7-4F3C-B2C5-65B0F9D17883}"/>
              </a:ext>
            </a:extLst>
          </p:cNvPr>
          <p:cNvPicPr>
            <a:picLocks noChangeAspect="1"/>
          </p:cNvPicPr>
          <p:nvPr/>
        </p:nvPicPr>
        <p:blipFill>
          <a:blip r:embed="rId2"/>
          <a:stretch>
            <a:fillRect/>
          </a:stretch>
        </p:blipFill>
        <p:spPr>
          <a:xfrm>
            <a:off x="6539593" y="1681613"/>
            <a:ext cx="4367893" cy="4219829"/>
          </a:xfrm>
          <a:prstGeom prst="rect">
            <a:avLst/>
          </a:prstGeom>
        </p:spPr>
      </p:pic>
      <p:sp>
        <p:nvSpPr>
          <p:cNvPr id="5" name="TextBox 4">
            <a:extLst>
              <a:ext uri="{FF2B5EF4-FFF2-40B4-BE49-F238E27FC236}">
                <a16:creationId xmlns:a16="http://schemas.microsoft.com/office/drawing/2014/main" id="{064E219F-4642-42BC-A763-EF818F5301A0}"/>
              </a:ext>
            </a:extLst>
          </p:cNvPr>
          <p:cNvSpPr txBox="1"/>
          <p:nvPr/>
        </p:nvSpPr>
        <p:spPr>
          <a:xfrm>
            <a:off x="511728" y="6316536"/>
            <a:ext cx="10242958" cy="430887"/>
          </a:xfrm>
          <a:prstGeom prst="rect">
            <a:avLst/>
          </a:prstGeom>
          <a:noFill/>
        </p:spPr>
        <p:txBody>
          <a:bodyPr wrap="square" rtlCol="0">
            <a:spAutoFit/>
          </a:bodyPr>
          <a:lstStyle/>
          <a:p>
            <a:r>
              <a:rPr lang="en-US" sz="1100" dirty="0"/>
              <a:t>Source:  Gladden, Vivolo-Kantor, Hamburger, and Lumpkin (2014). Bullying Surveillance Among Youths Uniform Definitions For Public Health And Recommended Data Elements. www.cdc.gov/violenceprevention/pdf/bullying-definitions-final-a.pdf compiled, retrieved February 2020. </a:t>
            </a:r>
          </a:p>
        </p:txBody>
      </p:sp>
    </p:spTree>
    <p:extLst>
      <p:ext uri="{BB962C8B-B14F-4D97-AF65-F5344CB8AC3E}">
        <p14:creationId xmlns:p14="http://schemas.microsoft.com/office/powerpoint/2010/main" val="335883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DCF6-AE64-4E9E-8C7F-35BFBDA1D8D8}"/>
              </a:ext>
            </a:extLst>
          </p:cNvPr>
          <p:cNvSpPr>
            <a:spLocks noGrp="1"/>
          </p:cNvSpPr>
          <p:nvPr>
            <p:ph type="title"/>
          </p:nvPr>
        </p:nvSpPr>
        <p:spPr/>
        <p:txBody>
          <a:bodyPr/>
          <a:lstStyle/>
          <a:p>
            <a:r>
              <a:rPr lang="en-US" dirty="0"/>
              <a:t>Verbal Bullying</a:t>
            </a:r>
          </a:p>
        </p:txBody>
      </p:sp>
      <p:sp>
        <p:nvSpPr>
          <p:cNvPr id="3" name="Content Placeholder 2">
            <a:extLst>
              <a:ext uri="{FF2B5EF4-FFF2-40B4-BE49-F238E27FC236}">
                <a16:creationId xmlns:a16="http://schemas.microsoft.com/office/drawing/2014/main" id="{40C15A4E-A1D3-48C6-A506-EC91AA51A0D9}"/>
              </a:ext>
            </a:extLst>
          </p:cNvPr>
          <p:cNvSpPr>
            <a:spLocks noGrp="1"/>
          </p:cNvSpPr>
          <p:nvPr>
            <p:ph idx="1"/>
          </p:nvPr>
        </p:nvSpPr>
        <p:spPr>
          <a:xfrm>
            <a:off x="5887616" y="2178699"/>
            <a:ext cx="5717466" cy="4156787"/>
          </a:xfrm>
        </p:spPr>
        <p:txBody>
          <a:bodyPr>
            <a:normAutofit/>
          </a:bodyPr>
          <a:lstStyle/>
          <a:p>
            <a:pPr marL="0" indent="0">
              <a:buNone/>
            </a:pPr>
            <a:r>
              <a:rPr lang="en-US" sz="2600" dirty="0"/>
              <a:t>“…Oral or written communication by the perpetrator against the targeted youth that causes him or her harm. Examples include but are not limited to mean taunting, calling the youth names, threatening or offensive written notes or hand gestures, inappropriate sexual comments, or threatening the youth verbally.”</a:t>
            </a:r>
          </a:p>
        </p:txBody>
      </p:sp>
      <p:pic>
        <p:nvPicPr>
          <p:cNvPr id="4" name="Picture 3">
            <a:extLst>
              <a:ext uri="{FF2B5EF4-FFF2-40B4-BE49-F238E27FC236}">
                <a16:creationId xmlns:a16="http://schemas.microsoft.com/office/drawing/2014/main" id="{9C711130-BA72-43CB-A734-66905A40D14E}"/>
              </a:ext>
            </a:extLst>
          </p:cNvPr>
          <p:cNvPicPr>
            <a:picLocks noChangeAspect="1"/>
          </p:cNvPicPr>
          <p:nvPr/>
        </p:nvPicPr>
        <p:blipFill rotWithShape="1">
          <a:blip r:embed="rId2"/>
          <a:srcRect b="50524"/>
          <a:stretch/>
        </p:blipFill>
        <p:spPr>
          <a:xfrm>
            <a:off x="586918" y="2383335"/>
            <a:ext cx="4918875" cy="3155496"/>
          </a:xfrm>
          <a:prstGeom prst="rect">
            <a:avLst/>
          </a:prstGeom>
        </p:spPr>
      </p:pic>
      <p:pic>
        <p:nvPicPr>
          <p:cNvPr id="5" name="Picture 4">
            <a:extLst>
              <a:ext uri="{FF2B5EF4-FFF2-40B4-BE49-F238E27FC236}">
                <a16:creationId xmlns:a16="http://schemas.microsoft.com/office/drawing/2014/main" id="{12527EDB-4E2D-4D0C-A8C6-2A2FC8EBCA24}"/>
              </a:ext>
            </a:extLst>
          </p:cNvPr>
          <p:cNvPicPr>
            <a:picLocks noChangeAspect="1"/>
          </p:cNvPicPr>
          <p:nvPr/>
        </p:nvPicPr>
        <p:blipFill>
          <a:blip r:embed="rId3"/>
          <a:stretch>
            <a:fillRect/>
          </a:stretch>
        </p:blipFill>
        <p:spPr>
          <a:xfrm>
            <a:off x="974916" y="5981255"/>
            <a:ext cx="10242168" cy="475529"/>
          </a:xfrm>
          <a:prstGeom prst="rect">
            <a:avLst/>
          </a:prstGeom>
        </p:spPr>
      </p:pic>
    </p:spTree>
    <p:extLst>
      <p:ext uri="{BB962C8B-B14F-4D97-AF65-F5344CB8AC3E}">
        <p14:creationId xmlns:p14="http://schemas.microsoft.com/office/powerpoint/2010/main" val="178750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346F-6DB7-471A-924F-2CCB5E51EB8C}"/>
              </a:ext>
            </a:extLst>
          </p:cNvPr>
          <p:cNvSpPr>
            <a:spLocks noGrp="1"/>
          </p:cNvSpPr>
          <p:nvPr>
            <p:ph type="title"/>
          </p:nvPr>
        </p:nvSpPr>
        <p:spPr>
          <a:xfrm>
            <a:off x="2794408" y="335902"/>
            <a:ext cx="8610600" cy="1293028"/>
          </a:xfrm>
        </p:spPr>
        <p:txBody>
          <a:bodyPr/>
          <a:lstStyle/>
          <a:p>
            <a:r>
              <a:rPr lang="en-US" dirty="0"/>
              <a:t>Relational </a:t>
            </a:r>
            <a:br>
              <a:rPr lang="en-US" dirty="0"/>
            </a:br>
            <a:r>
              <a:rPr lang="en-US" dirty="0"/>
              <a:t>Bullying</a:t>
            </a:r>
          </a:p>
        </p:txBody>
      </p:sp>
      <p:sp>
        <p:nvSpPr>
          <p:cNvPr id="3" name="Content Placeholder 2">
            <a:extLst>
              <a:ext uri="{FF2B5EF4-FFF2-40B4-BE49-F238E27FC236}">
                <a16:creationId xmlns:a16="http://schemas.microsoft.com/office/drawing/2014/main" id="{58D0B306-1BBE-4A2E-8F26-CA062D98F947}"/>
              </a:ext>
            </a:extLst>
          </p:cNvPr>
          <p:cNvSpPr>
            <a:spLocks noGrp="1"/>
          </p:cNvSpPr>
          <p:nvPr>
            <p:ph idx="1"/>
          </p:nvPr>
        </p:nvSpPr>
        <p:spPr>
          <a:xfrm>
            <a:off x="685800" y="1530220"/>
            <a:ext cx="5731778" cy="4991878"/>
          </a:xfrm>
        </p:spPr>
        <p:txBody>
          <a:bodyPr>
            <a:noAutofit/>
          </a:bodyPr>
          <a:lstStyle/>
          <a:p>
            <a:pPr marL="0" indent="0">
              <a:buNone/>
            </a:pPr>
            <a:r>
              <a:rPr lang="en-US" sz="2400" dirty="0"/>
              <a:t>“…Behaviors by a perpetrator designed to harm the reputation and relationships of the targeted youth. Direct relational bullying includes but is not limited to efforts to isolate the targeted youth by keeping him or her from interacting with their peers or ignoring them. Indirect relational bullying includes but is not limited to spreading false and/or harmful rumors, publicly writing derogatory comments, or posting embarrassing images in a physical or electronic space without the target youth’s permission or knowledge”</a:t>
            </a:r>
          </a:p>
        </p:txBody>
      </p:sp>
      <p:pic>
        <p:nvPicPr>
          <p:cNvPr id="4" name="Picture 3">
            <a:extLst>
              <a:ext uri="{FF2B5EF4-FFF2-40B4-BE49-F238E27FC236}">
                <a16:creationId xmlns:a16="http://schemas.microsoft.com/office/drawing/2014/main" id="{47B37F71-6103-45AE-9035-7349E470A0BD}"/>
              </a:ext>
            </a:extLst>
          </p:cNvPr>
          <p:cNvPicPr>
            <a:picLocks noChangeAspect="1"/>
          </p:cNvPicPr>
          <p:nvPr/>
        </p:nvPicPr>
        <p:blipFill>
          <a:blip r:embed="rId2"/>
          <a:stretch>
            <a:fillRect/>
          </a:stretch>
        </p:blipFill>
        <p:spPr>
          <a:xfrm>
            <a:off x="6642508" y="2057401"/>
            <a:ext cx="4762500" cy="3714750"/>
          </a:xfrm>
          <a:prstGeom prst="rect">
            <a:avLst/>
          </a:prstGeom>
        </p:spPr>
      </p:pic>
      <p:sp>
        <p:nvSpPr>
          <p:cNvPr id="6" name="TextBox 5">
            <a:extLst>
              <a:ext uri="{FF2B5EF4-FFF2-40B4-BE49-F238E27FC236}">
                <a16:creationId xmlns:a16="http://schemas.microsoft.com/office/drawing/2014/main" id="{F9648A16-C6AD-4C31-8F18-EA7A9CCB08C9}"/>
              </a:ext>
            </a:extLst>
          </p:cNvPr>
          <p:cNvSpPr txBox="1"/>
          <p:nvPr/>
        </p:nvSpPr>
        <p:spPr>
          <a:xfrm>
            <a:off x="6246626" y="5846679"/>
            <a:ext cx="5329335" cy="707886"/>
          </a:xfrm>
          <a:prstGeom prst="rect">
            <a:avLst/>
          </a:prstGeom>
          <a:noFill/>
        </p:spPr>
        <p:txBody>
          <a:bodyPr wrap="square" rtlCol="0">
            <a:spAutoFit/>
          </a:bodyPr>
          <a:lstStyle/>
          <a:p>
            <a:r>
              <a:rPr lang="en-US" sz="1000" dirty="0"/>
              <a:t>Source:  Gladden, Vivolo-Kantor, Hamburger, and Lumpkin (2014). Bullying Surveillance Among Youths Uniform Definitions For Public Health And Recommended Data Elements. www.cdc.gov/violenceprevention/pdf/bullying-definitions-final-a.pdf compiled, retrieved February 2020. </a:t>
            </a:r>
          </a:p>
        </p:txBody>
      </p:sp>
    </p:spTree>
    <p:extLst>
      <p:ext uri="{BB962C8B-B14F-4D97-AF65-F5344CB8AC3E}">
        <p14:creationId xmlns:p14="http://schemas.microsoft.com/office/powerpoint/2010/main" val="260452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6220-688B-465D-800A-22AABF340624}"/>
              </a:ext>
            </a:extLst>
          </p:cNvPr>
          <p:cNvSpPr>
            <a:spLocks noGrp="1"/>
          </p:cNvSpPr>
          <p:nvPr>
            <p:ph type="title"/>
          </p:nvPr>
        </p:nvSpPr>
        <p:spPr>
          <a:xfrm>
            <a:off x="3220616" y="484454"/>
            <a:ext cx="8610600" cy="1293028"/>
          </a:xfrm>
        </p:spPr>
        <p:txBody>
          <a:bodyPr/>
          <a:lstStyle/>
          <a:p>
            <a:r>
              <a:rPr lang="en-US" dirty="0"/>
              <a:t>Property Damage as Bullying</a:t>
            </a:r>
          </a:p>
        </p:txBody>
      </p:sp>
      <p:sp>
        <p:nvSpPr>
          <p:cNvPr id="3" name="Content Placeholder 2">
            <a:extLst>
              <a:ext uri="{FF2B5EF4-FFF2-40B4-BE49-F238E27FC236}">
                <a16:creationId xmlns:a16="http://schemas.microsoft.com/office/drawing/2014/main" id="{5489FABD-6C2F-49A8-BB20-4CB0F6D1007F}"/>
              </a:ext>
            </a:extLst>
          </p:cNvPr>
          <p:cNvSpPr>
            <a:spLocks noGrp="1"/>
          </p:cNvSpPr>
          <p:nvPr>
            <p:ph idx="1"/>
          </p:nvPr>
        </p:nvSpPr>
        <p:spPr>
          <a:xfrm>
            <a:off x="167951" y="1539552"/>
            <a:ext cx="11663265" cy="4679134"/>
          </a:xfrm>
        </p:spPr>
        <p:txBody>
          <a:bodyPr>
            <a:normAutofit/>
          </a:bodyPr>
          <a:lstStyle/>
          <a:p>
            <a:pPr marL="0" indent="0">
              <a:buNone/>
            </a:pPr>
            <a:r>
              <a:rPr lang="en-US" sz="2600" dirty="0"/>
              <a:t>“…Theft, alteration or damaging of the target youth’s property by the perpetrator to cause harm. These behaviors can include but are not limited to taking a youth’s personal property and refusing to give it back, destroying a youth’s property in their presence, or deleting personal electronic information.”</a:t>
            </a:r>
          </a:p>
        </p:txBody>
      </p:sp>
      <p:pic>
        <p:nvPicPr>
          <p:cNvPr id="4" name="Picture 3">
            <a:extLst>
              <a:ext uri="{FF2B5EF4-FFF2-40B4-BE49-F238E27FC236}">
                <a16:creationId xmlns:a16="http://schemas.microsoft.com/office/drawing/2014/main" id="{4126117C-2AA2-4761-8479-C1DA87689DA3}"/>
              </a:ext>
            </a:extLst>
          </p:cNvPr>
          <p:cNvPicPr>
            <a:picLocks noChangeAspect="1"/>
          </p:cNvPicPr>
          <p:nvPr/>
        </p:nvPicPr>
        <p:blipFill>
          <a:blip r:embed="rId2"/>
          <a:stretch>
            <a:fillRect/>
          </a:stretch>
        </p:blipFill>
        <p:spPr>
          <a:xfrm>
            <a:off x="3637383" y="3429000"/>
            <a:ext cx="4917233" cy="2765944"/>
          </a:xfrm>
          <a:prstGeom prst="rect">
            <a:avLst/>
          </a:prstGeom>
        </p:spPr>
      </p:pic>
      <p:pic>
        <p:nvPicPr>
          <p:cNvPr id="5" name="Picture 4">
            <a:extLst>
              <a:ext uri="{FF2B5EF4-FFF2-40B4-BE49-F238E27FC236}">
                <a16:creationId xmlns:a16="http://schemas.microsoft.com/office/drawing/2014/main" id="{5A932BF2-DF43-461E-B375-C62D36BB8D88}"/>
              </a:ext>
            </a:extLst>
          </p:cNvPr>
          <p:cNvPicPr>
            <a:picLocks noChangeAspect="1"/>
          </p:cNvPicPr>
          <p:nvPr/>
        </p:nvPicPr>
        <p:blipFill>
          <a:blip r:embed="rId3"/>
          <a:stretch>
            <a:fillRect/>
          </a:stretch>
        </p:blipFill>
        <p:spPr>
          <a:xfrm>
            <a:off x="974915" y="6298495"/>
            <a:ext cx="10242168" cy="475529"/>
          </a:xfrm>
          <a:prstGeom prst="rect">
            <a:avLst/>
          </a:prstGeom>
        </p:spPr>
      </p:pic>
    </p:spTree>
    <p:extLst>
      <p:ext uri="{BB962C8B-B14F-4D97-AF65-F5344CB8AC3E}">
        <p14:creationId xmlns:p14="http://schemas.microsoft.com/office/powerpoint/2010/main" val="103964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CCB3-45A5-416E-8974-CF1185162C0B}"/>
              </a:ext>
            </a:extLst>
          </p:cNvPr>
          <p:cNvSpPr>
            <a:spLocks noGrp="1"/>
          </p:cNvSpPr>
          <p:nvPr>
            <p:ph type="title"/>
          </p:nvPr>
        </p:nvSpPr>
        <p:spPr>
          <a:xfrm>
            <a:off x="2895600" y="298580"/>
            <a:ext cx="8610600" cy="1293028"/>
          </a:xfrm>
        </p:spPr>
        <p:txBody>
          <a:bodyPr/>
          <a:lstStyle/>
          <a:p>
            <a:r>
              <a:rPr lang="en-US" dirty="0"/>
              <a:t>Harassment</a:t>
            </a:r>
          </a:p>
        </p:txBody>
      </p:sp>
      <p:sp>
        <p:nvSpPr>
          <p:cNvPr id="3" name="Content Placeholder 2">
            <a:extLst>
              <a:ext uri="{FF2B5EF4-FFF2-40B4-BE49-F238E27FC236}">
                <a16:creationId xmlns:a16="http://schemas.microsoft.com/office/drawing/2014/main" id="{ACA2F44D-4658-4A1E-9EDF-8FB8593C8135}"/>
              </a:ext>
            </a:extLst>
          </p:cNvPr>
          <p:cNvSpPr>
            <a:spLocks noGrp="1"/>
          </p:cNvSpPr>
          <p:nvPr>
            <p:ph idx="1"/>
          </p:nvPr>
        </p:nvSpPr>
        <p:spPr>
          <a:xfrm>
            <a:off x="685800" y="1791478"/>
            <a:ext cx="10820400" cy="4767942"/>
          </a:xfrm>
        </p:spPr>
        <p:txBody>
          <a:bodyPr>
            <a:normAutofit fontScale="92500" lnSpcReduction="20000"/>
          </a:bodyPr>
          <a:lstStyle/>
          <a:p>
            <a:pPr marL="457200" lvl="1" indent="0">
              <a:buNone/>
            </a:pPr>
            <a:r>
              <a:rPr lang="en-US" sz="2800" dirty="0"/>
              <a:t>“…Harassment, unlike bullying, </a:t>
            </a:r>
            <a:r>
              <a:rPr lang="en-US" sz="2800" b="1" u="sng" dirty="0">
                <a:solidFill>
                  <a:srgbClr val="FF9900"/>
                </a:solidFill>
              </a:rPr>
              <a:t>does not have to include</a:t>
            </a:r>
            <a:r>
              <a:rPr lang="en-US" sz="2800" b="1" dirty="0">
                <a:solidFill>
                  <a:srgbClr val="FF9900"/>
                </a:solidFill>
              </a:rPr>
              <a:t> intent by the perpetrator to harm, be directed at a specific person or involve repeated incidents</a:t>
            </a:r>
            <a:r>
              <a:rPr lang="en-US" sz="2800" dirty="0">
                <a:solidFill>
                  <a:srgbClr val="FF9900"/>
                </a:solidFill>
              </a:rPr>
              <a:t>. </a:t>
            </a:r>
            <a:r>
              <a:rPr lang="en-US" sz="2800" dirty="0"/>
              <a:t>Harassment is defined as threatening, harmful or humiliating conduct based on race, color, national origin, sex or disability. Harassment may result in a hostile environment that interferes or limits a student’s ability to participate in or benefit from the services, activities or opportunities offered by a school.</a:t>
            </a:r>
            <a:r>
              <a:rPr lang="en-US" sz="2800" baseline="30000" dirty="0"/>
              <a:t>5</a:t>
            </a:r>
            <a:r>
              <a:rPr lang="en-US" sz="2800" dirty="0"/>
              <a:t> Schools may also include religion, sexual orientation, gender identity, gender expression and other actual or perceived characteristics of students who may have increased risk in their harassment and bullying prevention policies.”</a:t>
            </a:r>
          </a:p>
          <a:p>
            <a:pPr marL="0" indent="0">
              <a:buNone/>
            </a:pPr>
            <a:endParaRPr lang="en-US" i="1" dirty="0"/>
          </a:p>
          <a:p>
            <a:pPr marL="0" indent="0">
              <a:buNone/>
            </a:pPr>
            <a:r>
              <a:rPr lang="en-US" sz="1200" i="1" dirty="0"/>
              <a:t>Source:  </a:t>
            </a:r>
            <a:r>
              <a:rPr lang="en-US" sz="1200" dirty="0"/>
              <a:t>American Psychological Association. (2020). Bullying, Harassment and Electronic Aggression Prevention.  Retrieved from:  </a:t>
            </a:r>
            <a:r>
              <a:rPr lang="en-US" sz="1200" dirty="0">
                <a:hlinkClick r:id="rId2"/>
              </a:rPr>
              <a:t>https://www.apa.org/pi/lgbt/programs/safe-supportive/bullying/index</a:t>
            </a:r>
            <a:endParaRPr lang="en-US" sz="1200" dirty="0"/>
          </a:p>
          <a:p>
            <a:pPr marL="0" indent="0">
              <a:buNone/>
            </a:pPr>
            <a:r>
              <a:rPr lang="en-US" sz="1200" i="1" dirty="0"/>
              <a:t>Source:  </a:t>
            </a:r>
            <a:r>
              <a:rPr lang="en-US" sz="1200" dirty="0"/>
              <a:t>U.S. Department of Education. (2012). Dear Colleague Letter: Harassment and Bullying. U.S. Department of Education Web site. Retrieved from: </a:t>
            </a:r>
            <a:r>
              <a:rPr lang="en-US" sz="1200" dirty="0">
                <a:hlinkClick r:id="rId3"/>
              </a:rPr>
              <a:t>http://www2.ed.gov/about/offices/list/ocr/letters/colleague-201010.pdf</a:t>
            </a:r>
            <a:r>
              <a:rPr lang="en-US" sz="1200" dirty="0"/>
              <a:t> (PDF, 96.93KB)</a:t>
            </a:r>
            <a:endParaRPr lang="en-US" sz="1200" i="1" dirty="0"/>
          </a:p>
          <a:p>
            <a:pPr marL="0" indent="0">
              <a:buNone/>
            </a:pPr>
            <a:endParaRPr lang="en-US" i="1" dirty="0"/>
          </a:p>
        </p:txBody>
      </p:sp>
    </p:spTree>
    <p:extLst>
      <p:ext uri="{BB962C8B-B14F-4D97-AF65-F5344CB8AC3E}">
        <p14:creationId xmlns:p14="http://schemas.microsoft.com/office/powerpoint/2010/main" val="407824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FEF2-27BB-4A84-A855-2625D86FBB39}"/>
              </a:ext>
            </a:extLst>
          </p:cNvPr>
          <p:cNvSpPr>
            <a:spLocks noGrp="1"/>
          </p:cNvSpPr>
          <p:nvPr>
            <p:ph type="title"/>
          </p:nvPr>
        </p:nvSpPr>
        <p:spPr>
          <a:xfrm>
            <a:off x="2895600" y="409810"/>
            <a:ext cx="8610600" cy="1293028"/>
          </a:xfrm>
        </p:spPr>
        <p:txBody>
          <a:bodyPr>
            <a:normAutofit/>
          </a:bodyPr>
          <a:lstStyle/>
          <a:p>
            <a:r>
              <a:rPr lang="en-US" dirty="0"/>
              <a:t>Relationship and interpersonal violence</a:t>
            </a:r>
          </a:p>
        </p:txBody>
      </p:sp>
      <p:sp>
        <p:nvSpPr>
          <p:cNvPr id="3" name="Content Placeholder 2">
            <a:extLst>
              <a:ext uri="{FF2B5EF4-FFF2-40B4-BE49-F238E27FC236}">
                <a16:creationId xmlns:a16="http://schemas.microsoft.com/office/drawing/2014/main" id="{7ED2D339-4BEE-4816-8C51-84C85A7C14C3}"/>
              </a:ext>
            </a:extLst>
          </p:cNvPr>
          <p:cNvSpPr>
            <a:spLocks noGrp="1"/>
          </p:cNvSpPr>
          <p:nvPr>
            <p:ph idx="1"/>
          </p:nvPr>
        </p:nvSpPr>
        <p:spPr>
          <a:xfrm>
            <a:off x="685800" y="1702837"/>
            <a:ext cx="10820400" cy="5052525"/>
          </a:xfrm>
        </p:spPr>
        <p:txBody>
          <a:bodyPr>
            <a:normAutofit/>
          </a:bodyPr>
          <a:lstStyle/>
          <a:p>
            <a:pPr marL="457200" lvl="1" indent="0">
              <a:buNone/>
            </a:pPr>
            <a:r>
              <a:rPr lang="en-US" sz="2200" dirty="0"/>
              <a:t>“…The current uniform </a:t>
            </a:r>
            <a:r>
              <a:rPr lang="en-US" sz="2200" b="1" u="sng" dirty="0">
                <a:solidFill>
                  <a:schemeClr val="accent1">
                    <a:lumMod val="75000"/>
                  </a:schemeClr>
                </a:solidFill>
              </a:rPr>
              <a:t>definition of bullying excludes sibling violence and violence that occurs within the context of an intimate or dating relationship</a:t>
            </a:r>
            <a:r>
              <a:rPr lang="en-US" sz="2200" dirty="0"/>
              <a:t>. The different forms of violence (e.g., sibling violence, teen dating violence, intimate partner violence) can include aggression that is physical, sexual, or psychological (e.g., verbal, belittling, isolating, coercive). However, the context and uniquely dynamic nature of the relationship between the victim and the perpetrator in which these acts occur is different from that of peer violence (Heise &amp; Garcia-Moreno, 2002). Consequently, it is important to assess teen dating violence and sibling violence separately from bullying in order to establish separate prevalence estimates and to understand the patterns and dynamics involved. The CDC defines teen dating violence as “the physical, sexual, or psychological/emotional violence within a dating relationship, as well as stalking” (Centers for Disease Control and Prevention, 2012)”</a:t>
            </a:r>
          </a:p>
          <a:p>
            <a:pPr marL="0" lvl="0" indent="0">
              <a:buNone/>
            </a:pPr>
            <a:endParaRPr lang="en-US" sz="1100" i="1" dirty="0">
              <a:solidFill>
                <a:prstClr val="black"/>
              </a:solidFill>
            </a:endParaRPr>
          </a:p>
          <a:p>
            <a:pPr marL="0" lvl="0" indent="0">
              <a:buNone/>
            </a:pPr>
            <a:r>
              <a:rPr lang="en-US" sz="1100" i="1" dirty="0">
                <a:solidFill>
                  <a:prstClr val="black"/>
                </a:solidFill>
              </a:rPr>
              <a:t>Source:  </a:t>
            </a:r>
            <a:r>
              <a:rPr lang="en-US" sz="1100" dirty="0">
                <a:solidFill>
                  <a:prstClr val="black"/>
                </a:solidFill>
              </a:rPr>
              <a:t>Centers for Disease Control and Prevention. (2014). Bullying Surveillance Among Youths Uniform Definitions For Public Health And Recommended Data Elements.  Retrieved from:  w</a:t>
            </a:r>
            <a:r>
              <a:rPr lang="en-US" sz="1100" i="1" dirty="0">
                <a:solidFill>
                  <a:prstClr val="black"/>
                </a:solidFill>
              </a:rPr>
              <a:t>ww.cdc.gov/violenceprevention/pdf/bullying-definitions-final-a.pdf</a:t>
            </a:r>
          </a:p>
          <a:p>
            <a:pPr marL="457200" lvl="1" indent="0">
              <a:buNone/>
            </a:pPr>
            <a:endParaRPr lang="en-US" dirty="0"/>
          </a:p>
        </p:txBody>
      </p:sp>
    </p:spTree>
    <p:extLst>
      <p:ext uri="{BB962C8B-B14F-4D97-AF65-F5344CB8AC3E}">
        <p14:creationId xmlns:p14="http://schemas.microsoft.com/office/powerpoint/2010/main" val="1747594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605FB-F69F-460D-B24D-5ACCB976491F}"/>
              </a:ext>
            </a:extLst>
          </p:cNvPr>
          <p:cNvSpPr>
            <a:spLocks noGrp="1"/>
          </p:cNvSpPr>
          <p:nvPr>
            <p:ph type="title"/>
          </p:nvPr>
        </p:nvSpPr>
        <p:spPr/>
        <p:txBody>
          <a:bodyPr>
            <a:normAutofit/>
          </a:bodyPr>
          <a:lstStyle/>
          <a:p>
            <a:pPr algn="ctr"/>
            <a:r>
              <a:rPr lang="en-US" sz="5400" dirty="0"/>
              <a:t>Bullying Dynamics, Frameworks, &amp; Models</a:t>
            </a:r>
          </a:p>
        </p:txBody>
      </p:sp>
    </p:spTree>
    <p:extLst>
      <p:ext uri="{BB962C8B-B14F-4D97-AF65-F5344CB8AC3E}">
        <p14:creationId xmlns:p14="http://schemas.microsoft.com/office/powerpoint/2010/main" val="251223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823D-071A-4D35-9017-A101CCD51A5C}"/>
              </a:ext>
            </a:extLst>
          </p:cNvPr>
          <p:cNvSpPr>
            <a:spLocks noGrp="1"/>
          </p:cNvSpPr>
          <p:nvPr>
            <p:ph type="title"/>
          </p:nvPr>
        </p:nvSpPr>
        <p:spPr>
          <a:xfrm>
            <a:off x="2895600" y="764373"/>
            <a:ext cx="8610600" cy="1293028"/>
          </a:xfrm>
        </p:spPr>
        <p:txBody>
          <a:bodyPr>
            <a:normAutofit/>
          </a:bodyPr>
          <a:lstStyle/>
          <a:p>
            <a:r>
              <a:rPr lang="en-US" dirty="0"/>
              <a:t>Bullying ecosystem</a:t>
            </a:r>
          </a:p>
        </p:txBody>
      </p:sp>
      <p:graphicFrame>
        <p:nvGraphicFramePr>
          <p:cNvPr id="5" name="Content Placeholder 2">
            <a:extLst>
              <a:ext uri="{FF2B5EF4-FFF2-40B4-BE49-F238E27FC236}">
                <a16:creationId xmlns:a16="http://schemas.microsoft.com/office/drawing/2014/main" id="{F4ADED4A-92FD-47D2-BAAE-12F557B3A843}"/>
              </a:ext>
            </a:extLst>
          </p:cNvPr>
          <p:cNvGraphicFramePr>
            <a:graphicFrameLocks noGrp="1"/>
          </p:cNvGraphicFramePr>
          <p:nvPr>
            <p:ph idx="1"/>
            <p:extLst>
              <p:ext uri="{D42A27DB-BD31-4B8C-83A1-F6EECF244321}">
                <p14:modId xmlns:p14="http://schemas.microsoft.com/office/powerpoint/2010/main" val="2356902159"/>
              </p:ext>
            </p:extLst>
          </p:nvPr>
        </p:nvGraphicFramePr>
        <p:xfrm>
          <a:off x="1371600" y="1810224"/>
          <a:ext cx="10820400" cy="4665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459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6A64-1EB2-455C-996B-C568017FEBB5}"/>
              </a:ext>
            </a:extLst>
          </p:cNvPr>
          <p:cNvSpPr>
            <a:spLocks noGrp="1"/>
          </p:cNvSpPr>
          <p:nvPr>
            <p:ph type="title"/>
          </p:nvPr>
        </p:nvSpPr>
        <p:spPr>
          <a:xfrm>
            <a:off x="2895600" y="764373"/>
            <a:ext cx="8610600" cy="1293028"/>
          </a:xfrm>
        </p:spPr>
        <p:txBody>
          <a:bodyPr>
            <a:normAutofit/>
          </a:bodyPr>
          <a:lstStyle/>
          <a:p>
            <a:r>
              <a:rPr lang="en-US" dirty="0"/>
              <a:t>Types of aggressors &amp; Bullies</a:t>
            </a:r>
          </a:p>
        </p:txBody>
      </p:sp>
      <p:graphicFrame>
        <p:nvGraphicFramePr>
          <p:cNvPr id="5" name="Content Placeholder 2">
            <a:extLst>
              <a:ext uri="{FF2B5EF4-FFF2-40B4-BE49-F238E27FC236}">
                <a16:creationId xmlns:a16="http://schemas.microsoft.com/office/drawing/2014/main" id="{72F68793-97DA-4854-A4A0-62906AC521C3}"/>
              </a:ext>
            </a:extLst>
          </p:cNvPr>
          <p:cNvGraphicFramePr>
            <a:graphicFrameLocks noGrp="1"/>
          </p:cNvGraphicFramePr>
          <p:nvPr>
            <p:ph idx="1"/>
            <p:extLst>
              <p:ext uri="{D42A27DB-BD31-4B8C-83A1-F6EECF244321}">
                <p14:modId xmlns:p14="http://schemas.microsoft.com/office/powerpoint/2010/main" val="3009703649"/>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5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056F-D966-4938-90B8-82AD1C299E1F}"/>
              </a:ext>
            </a:extLst>
          </p:cNvPr>
          <p:cNvSpPr>
            <a:spLocks noGrp="1"/>
          </p:cNvSpPr>
          <p:nvPr>
            <p:ph type="title"/>
          </p:nvPr>
        </p:nvSpPr>
        <p:spPr>
          <a:xfrm>
            <a:off x="2181138" y="510330"/>
            <a:ext cx="9325062" cy="1295400"/>
          </a:xfrm>
        </p:spPr>
        <p:txBody>
          <a:bodyPr>
            <a:normAutofit fontScale="90000"/>
          </a:bodyPr>
          <a:lstStyle/>
          <a:p>
            <a:br>
              <a:rPr lang="en-US" dirty="0"/>
            </a:br>
            <a:r>
              <a:rPr lang="en-US" dirty="0"/>
              <a:t>Sociological &amp; Cultural influences</a:t>
            </a:r>
          </a:p>
        </p:txBody>
      </p:sp>
      <p:sp>
        <p:nvSpPr>
          <p:cNvPr id="4" name="Text Placeholder 3">
            <a:extLst>
              <a:ext uri="{FF2B5EF4-FFF2-40B4-BE49-F238E27FC236}">
                <a16:creationId xmlns:a16="http://schemas.microsoft.com/office/drawing/2014/main" id="{DBBBBD3A-E305-4C05-87A3-779E236D6BD7}"/>
              </a:ext>
            </a:extLst>
          </p:cNvPr>
          <p:cNvSpPr>
            <a:spLocks noGrp="1"/>
          </p:cNvSpPr>
          <p:nvPr>
            <p:ph type="body" idx="1"/>
          </p:nvPr>
        </p:nvSpPr>
        <p:spPr>
          <a:xfrm>
            <a:off x="578840" y="2477416"/>
            <a:ext cx="10927360" cy="823912"/>
          </a:xfrm>
        </p:spPr>
        <p:txBody>
          <a:bodyPr>
            <a:normAutofit lnSpcReduction="10000"/>
          </a:bodyPr>
          <a:lstStyle/>
          <a:p>
            <a:r>
              <a:rPr lang="en-US" dirty="0"/>
              <a:t>An existing </a:t>
            </a:r>
            <a:r>
              <a:rPr lang="en-US" i="1" dirty="0"/>
              <a:t>power imbalance </a:t>
            </a:r>
            <a:r>
              <a:rPr lang="en-US" dirty="0"/>
              <a:t>is a fundamental socio-cultural risk factor bullying.  It can take many forms, for example:</a:t>
            </a:r>
          </a:p>
          <a:p>
            <a:endParaRPr lang="en-US" dirty="0"/>
          </a:p>
        </p:txBody>
      </p:sp>
      <p:sp>
        <p:nvSpPr>
          <p:cNvPr id="3" name="Content Placeholder 2">
            <a:extLst>
              <a:ext uri="{FF2B5EF4-FFF2-40B4-BE49-F238E27FC236}">
                <a16:creationId xmlns:a16="http://schemas.microsoft.com/office/drawing/2014/main" id="{7123C4C9-3DC9-4AEC-9981-50BE75D81D0D}"/>
              </a:ext>
            </a:extLst>
          </p:cNvPr>
          <p:cNvSpPr>
            <a:spLocks noGrp="1"/>
          </p:cNvSpPr>
          <p:nvPr>
            <p:ph sz="half" idx="2"/>
          </p:nvPr>
        </p:nvSpPr>
        <p:spPr>
          <a:xfrm>
            <a:off x="685800" y="3011648"/>
            <a:ext cx="5311775" cy="3207037"/>
          </a:xfrm>
        </p:spPr>
        <p:txBody>
          <a:bodyPr>
            <a:normAutofit fontScale="77500" lnSpcReduction="20000"/>
          </a:bodyPr>
          <a:lstStyle/>
          <a:p>
            <a:r>
              <a:rPr lang="en-US" dirty="0"/>
              <a:t>Physiological characteristics</a:t>
            </a:r>
          </a:p>
          <a:p>
            <a:pPr lvl="1"/>
            <a:r>
              <a:rPr lang="en-US" dirty="0"/>
              <a:t>Age</a:t>
            </a:r>
          </a:p>
          <a:p>
            <a:pPr lvl="1"/>
            <a:r>
              <a:rPr lang="en-US" dirty="0"/>
              <a:t>Size</a:t>
            </a:r>
          </a:p>
          <a:p>
            <a:pPr lvl="1"/>
            <a:r>
              <a:rPr lang="en-US" dirty="0"/>
              <a:t>Strength</a:t>
            </a:r>
          </a:p>
          <a:p>
            <a:pPr lvl="1"/>
            <a:r>
              <a:rPr lang="en-US" dirty="0"/>
              <a:t>Illness, disability, or special need</a:t>
            </a:r>
          </a:p>
          <a:p>
            <a:r>
              <a:rPr lang="en-US" dirty="0"/>
              <a:t>Ethnic or racial characteristics</a:t>
            </a:r>
          </a:p>
          <a:p>
            <a:r>
              <a:rPr lang="en-US" dirty="0"/>
              <a:t>Popularity or perceived influence</a:t>
            </a:r>
          </a:p>
          <a:p>
            <a:r>
              <a:rPr lang="en-US" dirty="0"/>
              <a:t>Abilities and skills</a:t>
            </a:r>
          </a:p>
          <a:p>
            <a:pPr lvl="1"/>
            <a:r>
              <a:rPr lang="en-US" dirty="0"/>
              <a:t>Academic</a:t>
            </a:r>
          </a:p>
          <a:p>
            <a:pPr lvl="1"/>
            <a:r>
              <a:rPr lang="en-US" dirty="0"/>
              <a:t>Athleticism</a:t>
            </a:r>
          </a:p>
          <a:p>
            <a:pPr lvl="1"/>
            <a:r>
              <a:rPr lang="en-US" dirty="0"/>
              <a:t>Artistic</a:t>
            </a:r>
          </a:p>
          <a:p>
            <a:pPr marL="0" indent="0">
              <a:buNone/>
            </a:pPr>
            <a:endParaRPr lang="en-US" dirty="0"/>
          </a:p>
        </p:txBody>
      </p:sp>
      <p:sp>
        <p:nvSpPr>
          <p:cNvPr id="6" name="Content Placeholder 5">
            <a:extLst>
              <a:ext uri="{FF2B5EF4-FFF2-40B4-BE49-F238E27FC236}">
                <a16:creationId xmlns:a16="http://schemas.microsoft.com/office/drawing/2014/main" id="{F3B5995D-6CD7-4F3A-8BBA-7527D782F9AD}"/>
              </a:ext>
            </a:extLst>
          </p:cNvPr>
          <p:cNvSpPr>
            <a:spLocks noGrp="1"/>
          </p:cNvSpPr>
          <p:nvPr>
            <p:ph sz="quarter" idx="4"/>
          </p:nvPr>
        </p:nvSpPr>
        <p:spPr>
          <a:xfrm>
            <a:off x="6172200" y="3011648"/>
            <a:ext cx="5334000" cy="3336022"/>
          </a:xfrm>
        </p:spPr>
        <p:txBody>
          <a:bodyPr>
            <a:normAutofit fontScale="77500" lnSpcReduction="20000"/>
          </a:bodyPr>
          <a:lstStyle/>
          <a:p>
            <a:r>
              <a:rPr lang="en-US" dirty="0"/>
              <a:t>Sex, gender identity, and sexual orientation</a:t>
            </a:r>
          </a:p>
          <a:p>
            <a:r>
              <a:rPr lang="en-US" dirty="0"/>
              <a:t>Religion</a:t>
            </a:r>
          </a:p>
          <a:p>
            <a:r>
              <a:rPr lang="en-US" dirty="0"/>
              <a:t>Political affiliation</a:t>
            </a:r>
          </a:p>
          <a:p>
            <a:r>
              <a:rPr lang="en-US" dirty="0"/>
              <a:t>Socio-economic status</a:t>
            </a:r>
          </a:p>
          <a:p>
            <a:pPr lvl="1"/>
            <a:r>
              <a:rPr lang="en-US" dirty="0"/>
              <a:t>Housing and food security</a:t>
            </a:r>
          </a:p>
          <a:p>
            <a:pPr lvl="1"/>
            <a:r>
              <a:rPr lang="en-US" dirty="0"/>
              <a:t>Financial stability</a:t>
            </a:r>
          </a:p>
          <a:p>
            <a:pPr lvl="1"/>
            <a:r>
              <a:rPr lang="en-US" dirty="0"/>
              <a:t>Access to resources or influence</a:t>
            </a:r>
          </a:p>
          <a:p>
            <a:r>
              <a:rPr lang="en-US" dirty="0"/>
              <a:t>Any minority-majority group affiliation differences</a:t>
            </a:r>
          </a:p>
          <a:p>
            <a:pPr lvl="1"/>
            <a:r>
              <a:rPr lang="en-US" dirty="0"/>
              <a:t>Any perceived difference from the “norm”</a:t>
            </a:r>
          </a:p>
          <a:p>
            <a:pPr lvl="1"/>
            <a:r>
              <a:rPr lang="en-US" dirty="0"/>
              <a:t>Foster children, non-native children, indigenous youth, military families</a:t>
            </a:r>
          </a:p>
          <a:p>
            <a:pPr marL="457200" lvl="1" indent="0">
              <a:buNone/>
            </a:pPr>
            <a:endParaRPr lang="en-US" dirty="0"/>
          </a:p>
        </p:txBody>
      </p:sp>
    </p:spTree>
    <p:extLst>
      <p:ext uri="{BB962C8B-B14F-4D97-AF65-F5344CB8AC3E}">
        <p14:creationId xmlns:p14="http://schemas.microsoft.com/office/powerpoint/2010/main" val="15892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C02F-5C3E-4889-9EDF-F7787FBCCA99}"/>
              </a:ext>
            </a:extLst>
          </p:cNvPr>
          <p:cNvSpPr>
            <a:spLocks noGrp="1"/>
          </p:cNvSpPr>
          <p:nvPr>
            <p:ph type="title"/>
          </p:nvPr>
        </p:nvSpPr>
        <p:spPr/>
        <p:txBody>
          <a:bodyPr/>
          <a:lstStyle/>
          <a:p>
            <a:r>
              <a:rPr lang="en-US" dirty="0"/>
              <a:t>Objectives &amp; Goals</a:t>
            </a:r>
          </a:p>
        </p:txBody>
      </p:sp>
      <p:sp>
        <p:nvSpPr>
          <p:cNvPr id="3" name="Content Placeholder 2">
            <a:extLst>
              <a:ext uri="{FF2B5EF4-FFF2-40B4-BE49-F238E27FC236}">
                <a16:creationId xmlns:a16="http://schemas.microsoft.com/office/drawing/2014/main" id="{C20B24C9-FD14-40F6-991D-216E6739448D}"/>
              </a:ext>
            </a:extLst>
          </p:cNvPr>
          <p:cNvSpPr>
            <a:spLocks noGrp="1"/>
          </p:cNvSpPr>
          <p:nvPr>
            <p:ph idx="1"/>
          </p:nvPr>
        </p:nvSpPr>
        <p:spPr>
          <a:xfrm>
            <a:off x="685800" y="1902542"/>
            <a:ext cx="10820400" cy="4527755"/>
          </a:xfrm>
        </p:spPr>
        <p:txBody>
          <a:bodyPr>
            <a:noAutofit/>
          </a:bodyPr>
          <a:lstStyle/>
          <a:p>
            <a:r>
              <a:rPr lang="en-US" sz="2600" dirty="0"/>
              <a:t>Identify the sociological, cultural, physiological, and psychological issues pertinent to teenagers and transitional age youth who are most at risk for aggression and/or bullying.</a:t>
            </a:r>
          </a:p>
          <a:p>
            <a:r>
              <a:rPr lang="en-US" sz="2600" dirty="0"/>
              <a:t>Define the types of bullying inclusive of the cycle of bullying and the bullying ecosystem.</a:t>
            </a:r>
          </a:p>
          <a:p>
            <a:r>
              <a:rPr lang="en-US" sz="2600" dirty="0"/>
              <a:t>Examine the effects of “going cyber” with regard to bullying and aggression as they pertain to anonymity and privacy, access, and contagion.</a:t>
            </a:r>
          </a:p>
          <a:p>
            <a:r>
              <a:rPr lang="en-US" sz="2600" dirty="0"/>
              <a:t>Discuss the clinical implications of bullying:  clinical assessment, the role of trauma, psychoeducation, communication skills, and empowerment.</a:t>
            </a:r>
          </a:p>
          <a:p>
            <a:endParaRPr lang="en-US" sz="2600" dirty="0"/>
          </a:p>
        </p:txBody>
      </p:sp>
    </p:spTree>
    <p:extLst>
      <p:ext uri="{BB962C8B-B14F-4D97-AF65-F5344CB8AC3E}">
        <p14:creationId xmlns:p14="http://schemas.microsoft.com/office/powerpoint/2010/main" val="72839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11B9D-7B25-4F11-8BDB-0B903B2D7D44}"/>
              </a:ext>
            </a:extLst>
          </p:cNvPr>
          <p:cNvPicPr>
            <a:picLocks noChangeAspect="1"/>
          </p:cNvPicPr>
          <p:nvPr/>
        </p:nvPicPr>
        <p:blipFill>
          <a:blip r:embed="rId2"/>
          <a:stretch>
            <a:fillRect/>
          </a:stretch>
        </p:blipFill>
        <p:spPr>
          <a:xfrm>
            <a:off x="4680858" y="0"/>
            <a:ext cx="7511142" cy="6858000"/>
          </a:xfrm>
          <a:prstGeom prst="rect">
            <a:avLst/>
          </a:prstGeom>
          <a:ln w="31750" cap="sq">
            <a:noFill/>
            <a:miter lim="800000"/>
          </a:ln>
        </p:spPr>
      </p:pic>
      <p:sp>
        <p:nvSpPr>
          <p:cNvPr id="8" name="Title 7">
            <a:extLst>
              <a:ext uri="{FF2B5EF4-FFF2-40B4-BE49-F238E27FC236}">
                <a16:creationId xmlns:a16="http://schemas.microsoft.com/office/drawing/2014/main" id="{6D4E3FCC-E33F-47C0-86E7-EE6BE53B425E}"/>
              </a:ext>
            </a:extLst>
          </p:cNvPr>
          <p:cNvSpPr>
            <a:spLocks noGrp="1"/>
          </p:cNvSpPr>
          <p:nvPr>
            <p:ph type="title"/>
          </p:nvPr>
        </p:nvSpPr>
        <p:spPr>
          <a:xfrm>
            <a:off x="194982" y="1430694"/>
            <a:ext cx="4114800" cy="1600200"/>
          </a:xfrm>
        </p:spPr>
        <p:txBody>
          <a:bodyPr/>
          <a:lstStyle/>
          <a:p>
            <a:pPr algn="ctr"/>
            <a:r>
              <a:rPr lang="en-US" dirty="0"/>
              <a:t>Social-Ecological Framework </a:t>
            </a:r>
          </a:p>
        </p:txBody>
      </p:sp>
      <p:sp>
        <p:nvSpPr>
          <p:cNvPr id="14" name="Text Placeholder 13">
            <a:extLst>
              <a:ext uri="{FF2B5EF4-FFF2-40B4-BE49-F238E27FC236}">
                <a16:creationId xmlns:a16="http://schemas.microsoft.com/office/drawing/2014/main" id="{FA55438E-3935-4E63-9CC7-AAB683578BBA}"/>
              </a:ext>
            </a:extLst>
          </p:cNvPr>
          <p:cNvSpPr>
            <a:spLocks noGrp="1"/>
          </p:cNvSpPr>
          <p:nvPr>
            <p:ph type="body" sz="half" idx="2"/>
          </p:nvPr>
        </p:nvSpPr>
        <p:spPr>
          <a:xfrm>
            <a:off x="194982" y="3226835"/>
            <a:ext cx="4114800" cy="3299800"/>
          </a:xfrm>
        </p:spPr>
        <p:txBody>
          <a:bodyPr>
            <a:normAutofit fontScale="77500" lnSpcReduction="20000"/>
          </a:bodyPr>
          <a:lstStyle/>
          <a:p>
            <a:r>
              <a:rPr lang="en-US" sz="3600" dirty="0"/>
              <a:t>Bullying is:</a:t>
            </a:r>
          </a:p>
          <a:p>
            <a:pPr marL="457200" indent="-457200">
              <a:buFont typeface="Arial" panose="020B0604020202020204" pitchFamily="34" charset="0"/>
              <a:buChar char="•"/>
            </a:pPr>
            <a:r>
              <a:rPr lang="en-US" sz="2900" dirty="0"/>
              <a:t>A complex form of interpersonal aggression</a:t>
            </a:r>
          </a:p>
          <a:p>
            <a:pPr marL="457200" indent="-457200">
              <a:buFont typeface="Arial" panose="020B0604020202020204" pitchFamily="34" charset="0"/>
              <a:buChar char="•"/>
            </a:pPr>
            <a:r>
              <a:rPr lang="en-US" sz="2900" dirty="0"/>
              <a:t>Rooted in a social context</a:t>
            </a:r>
          </a:p>
          <a:p>
            <a:pPr marL="457200" indent="-457200">
              <a:buFont typeface="Arial" panose="020B0604020202020204" pitchFamily="34" charset="0"/>
              <a:buChar char="•"/>
            </a:pPr>
            <a:r>
              <a:rPr lang="en-US" sz="2900" dirty="0"/>
              <a:t>It takes multiple forms</a:t>
            </a:r>
          </a:p>
          <a:p>
            <a:pPr marL="457200" indent="-457200">
              <a:buFont typeface="Arial" panose="020B0604020202020204" pitchFamily="34" charset="0"/>
              <a:buChar char="•"/>
            </a:pPr>
            <a:r>
              <a:rPr lang="en-US" sz="2900" dirty="0"/>
              <a:t>It serves many functions</a:t>
            </a:r>
          </a:p>
          <a:p>
            <a:endParaRPr lang="en-US" sz="1200" dirty="0"/>
          </a:p>
          <a:p>
            <a:r>
              <a:rPr lang="en-US" sz="1200" dirty="0"/>
              <a:t>Source:  Swearer, S. S., &amp; Hymel, S. (2015). Understanding the psychology of bullying: Moving toward a social-ecological diathesis-stress model. </a:t>
            </a:r>
            <a:r>
              <a:rPr lang="en-US" sz="1200" i="1" dirty="0"/>
              <a:t>American Psychologist</a:t>
            </a:r>
            <a:r>
              <a:rPr lang="en-US" sz="1200" dirty="0"/>
              <a:t>, </a:t>
            </a:r>
            <a:r>
              <a:rPr lang="en-US" sz="1200" i="1" dirty="0"/>
              <a:t>70</a:t>
            </a:r>
            <a:r>
              <a:rPr lang="en-US" sz="1200" dirty="0"/>
              <a:t>(4), 344-353. </a:t>
            </a:r>
          </a:p>
        </p:txBody>
      </p:sp>
    </p:spTree>
    <p:extLst>
      <p:ext uri="{BB962C8B-B14F-4D97-AF65-F5344CB8AC3E}">
        <p14:creationId xmlns:p14="http://schemas.microsoft.com/office/powerpoint/2010/main" val="379397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6152-D376-4E1C-9E4C-4B6CAA7968CB}"/>
              </a:ext>
            </a:extLst>
          </p:cNvPr>
          <p:cNvSpPr>
            <a:spLocks noGrp="1"/>
          </p:cNvSpPr>
          <p:nvPr>
            <p:ph type="title"/>
          </p:nvPr>
        </p:nvSpPr>
        <p:spPr/>
        <p:txBody>
          <a:bodyPr/>
          <a:lstStyle/>
          <a:p>
            <a:r>
              <a:rPr lang="en-US" dirty="0"/>
              <a:t>Diathesis-Stress Model</a:t>
            </a:r>
          </a:p>
        </p:txBody>
      </p:sp>
      <p:sp>
        <p:nvSpPr>
          <p:cNvPr id="3" name="Content Placeholder 2">
            <a:extLst>
              <a:ext uri="{FF2B5EF4-FFF2-40B4-BE49-F238E27FC236}">
                <a16:creationId xmlns:a16="http://schemas.microsoft.com/office/drawing/2014/main" id="{3C1B1460-1379-41A8-B658-267FD34BA2B2}"/>
              </a:ext>
            </a:extLst>
          </p:cNvPr>
          <p:cNvSpPr>
            <a:spLocks noGrp="1"/>
          </p:cNvSpPr>
          <p:nvPr>
            <p:ph idx="1"/>
          </p:nvPr>
        </p:nvSpPr>
        <p:spPr/>
        <p:txBody>
          <a:bodyPr/>
          <a:lstStyle/>
          <a:p>
            <a:pPr marL="0" lvl="0" indent="0">
              <a:buNone/>
            </a:pPr>
            <a:r>
              <a:rPr lang="en-US" sz="2800" dirty="0"/>
              <a:t>“…Diathesis–stress models propose that psychopathology occurs as the result of the combination of individual cognitive or biological vulnerabilities (i.e., diatheses) and certain environmental stressors (Cicchetti &amp; Toth, 1998; Lazarus, 1993). Further, these models posit that both negative life events and one’s cognitions about those events contribute to the development of internalizing and externalizing psychopathology.”</a:t>
            </a:r>
            <a:endParaRPr lang="en-US" sz="2800" dirty="0">
              <a:solidFill>
                <a:prstClr val="black"/>
              </a:solidFill>
            </a:endParaRPr>
          </a:p>
          <a:p>
            <a:pPr marL="0" lvl="0" indent="0">
              <a:buNone/>
            </a:pPr>
            <a:endParaRPr lang="en-US" sz="1000" dirty="0">
              <a:solidFill>
                <a:prstClr val="black"/>
              </a:solidFill>
            </a:endParaRPr>
          </a:p>
          <a:p>
            <a:pPr marL="0" lvl="0" indent="0">
              <a:buNone/>
            </a:pPr>
            <a:r>
              <a:rPr lang="en-US" sz="1000" dirty="0">
                <a:solidFill>
                  <a:prstClr val="black"/>
                </a:solidFill>
              </a:rPr>
              <a:t>Source:  Swearer, S. S., &amp; Hymel, S. (2015). Understanding the psychology of bullying: Moving toward a social-ecological diathesis-stress model. </a:t>
            </a:r>
            <a:r>
              <a:rPr lang="en-US" sz="1000" i="1" dirty="0">
                <a:solidFill>
                  <a:prstClr val="black"/>
                </a:solidFill>
              </a:rPr>
              <a:t>American Psychologist</a:t>
            </a:r>
            <a:r>
              <a:rPr lang="en-US" sz="1000" dirty="0">
                <a:solidFill>
                  <a:prstClr val="black"/>
                </a:solidFill>
              </a:rPr>
              <a:t>, </a:t>
            </a:r>
            <a:r>
              <a:rPr lang="en-US" sz="1000" i="1" dirty="0">
                <a:solidFill>
                  <a:prstClr val="black"/>
                </a:solidFill>
              </a:rPr>
              <a:t>70</a:t>
            </a:r>
            <a:r>
              <a:rPr lang="en-US" sz="1000" dirty="0">
                <a:solidFill>
                  <a:prstClr val="black"/>
                </a:solidFill>
              </a:rPr>
              <a:t>(4), 344-353. </a:t>
            </a:r>
          </a:p>
          <a:p>
            <a:endParaRPr lang="en-US" dirty="0"/>
          </a:p>
        </p:txBody>
      </p:sp>
    </p:spTree>
    <p:extLst>
      <p:ext uri="{BB962C8B-B14F-4D97-AF65-F5344CB8AC3E}">
        <p14:creationId xmlns:p14="http://schemas.microsoft.com/office/powerpoint/2010/main" val="13979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2577E-F8EC-40AA-A843-DC95DB0F53BB}"/>
              </a:ext>
            </a:extLst>
          </p:cNvPr>
          <p:cNvPicPr>
            <a:picLocks noChangeAspect="1"/>
          </p:cNvPicPr>
          <p:nvPr/>
        </p:nvPicPr>
        <p:blipFill>
          <a:blip r:embed="rId2"/>
          <a:stretch>
            <a:fillRect/>
          </a:stretch>
        </p:blipFill>
        <p:spPr>
          <a:xfrm>
            <a:off x="1619075" y="0"/>
            <a:ext cx="8506437" cy="6858000"/>
          </a:xfrm>
          <a:prstGeom prst="rect">
            <a:avLst/>
          </a:prstGeom>
        </p:spPr>
      </p:pic>
    </p:spTree>
    <p:extLst>
      <p:ext uri="{BB962C8B-B14F-4D97-AF65-F5344CB8AC3E}">
        <p14:creationId xmlns:p14="http://schemas.microsoft.com/office/powerpoint/2010/main" val="400513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78CC-0AA1-4146-B7B8-D39BEECA891A}"/>
              </a:ext>
            </a:extLst>
          </p:cNvPr>
          <p:cNvSpPr>
            <a:spLocks noGrp="1"/>
          </p:cNvSpPr>
          <p:nvPr>
            <p:ph type="title"/>
          </p:nvPr>
        </p:nvSpPr>
        <p:spPr>
          <a:xfrm>
            <a:off x="2895600" y="437801"/>
            <a:ext cx="8610600" cy="1293028"/>
          </a:xfrm>
        </p:spPr>
        <p:txBody>
          <a:bodyPr/>
          <a:lstStyle/>
          <a:p>
            <a:r>
              <a:rPr lang="en-US" dirty="0"/>
              <a:t>Diathesis Stress Model &amp; Bullying</a:t>
            </a:r>
          </a:p>
        </p:txBody>
      </p:sp>
      <p:sp>
        <p:nvSpPr>
          <p:cNvPr id="3" name="Content Placeholder 2">
            <a:extLst>
              <a:ext uri="{FF2B5EF4-FFF2-40B4-BE49-F238E27FC236}">
                <a16:creationId xmlns:a16="http://schemas.microsoft.com/office/drawing/2014/main" id="{4B7EFDBA-5185-480C-813F-EE3E1A54603E}"/>
              </a:ext>
            </a:extLst>
          </p:cNvPr>
          <p:cNvSpPr>
            <a:spLocks noGrp="1"/>
          </p:cNvSpPr>
          <p:nvPr>
            <p:ph idx="1"/>
          </p:nvPr>
        </p:nvSpPr>
        <p:spPr>
          <a:xfrm>
            <a:off x="685800" y="1931437"/>
            <a:ext cx="10820400" cy="4581329"/>
          </a:xfrm>
        </p:spPr>
        <p:txBody>
          <a:bodyPr>
            <a:normAutofit/>
          </a:bodyPr>
          <a:lstStyle/>
          <a:p>
            <a:pPr marL="0" lvl="0" indent="0">
              <a:buNone/>
            </a:pPr>
            <a:r>
              <a:rPr lang="en-US" sz="3000" dirty="0"/>
              <a:t>“…According to diathesis–stress models…bullying is conceptualized as a stressful life event, influenced by multiple social stressors…the presence of social stressors does not fully explain the development of psychological difficulties…stressful life events can be exacerbated by biological vulnerabilities and can activate cognitive vulnerabilities, leading to more significant, negative outcomes.”</a:t>
            </a:r>
            <a:endParaRPr lang="en-US" sz="3000" dirty="0">
              <a:solidFill>
                <a:prstClr val="black"/>
              </a:solidFill>
            </a:endParaRPr>
          </a:p>
          <a:p>
            <a:pPr marL="0" lvl="0" indent="0">
              <a:buNone/>
            </a:pPr>
            <a:endParaRPr lang="en-US" sz="1000" dirty="0">
              <a:solidFill>
                <a:prstClr val="black"/>
              </a:solidFill>
            </a:endParaRPr>
          </a:p>
          <a:p>
            <a:pPr marL="0" lvl="0" indent="0">
              <a:buNone/>
            </a:pPr>
            <a:endParaRPr lang="en-US" sz="1000" dirty="0">
              <a:solidFill>
                <a:prstClr val="black"/>
              </a:solidFill>
            </a:endParaRPr>
          </a:p>
          <a:p>
            <a:pPr marL="0" lvl="0" indent="0">
              <a:buNone/>
            </a:pPr>
            <a:r>
              <a:rPr lang="en-US" sz="1000" dirty="0">
                <a:solidFill>
                  <a:prstClr val="black"/>
                </a:solidFill>
              </a:rPr>
              <a:t>Source:  Swearer, S. S., &amp; Hymel, S. (2015). Understanding the psychology of bullying: Moving toward a social-ecological diathesis-stress model. </a:t>
            </a:r>
            <a:r>
              <a:rPr lang="en-US" sz="1000" i="1" dirty="0">
                <a:solidFill>
                  <a:prstClr val="black"/>
                </a:solidFill>
              </a:rPr>
              <a:t>American Psychologist</a:t>
            </a:r>
            <a:r>
              <a:rPr lang="en-US" sz="1000" dirty="0">
                <a:solidFill>
                  <a:prstClr val="black"/>
                </a:solidFill>
              </a:rPr>
              <a:t>, </a:t>
            </a:r>
            <a:r>
              <a:rPr lang="en-US" sz="1000" i="1" dirty="0">
                <a:solidFill>
                  <a:prstClr val="black"/>
                </a:solidFill>
              </a:rPr>
              <a:t>70</a:t>
            </a:r>
            <a:r>
              <a:rPr lang="en-US" sz="1000" dirty="0">
                <a:solidFill>
                  <a:prstClr val="black"/>
                </a:solidFill>
              </a:rPr>
              <a:t>(4), 344-353. </a:t>
            </a:r>
          </a:p>
          <a:p>
            <a:endParaRPr lang="en-US" dirty="0"/>
          </a:p>
        </p:txBody>
      </p:sp>
    </p:spTree>
    <p:extLst>
      <p:ext uri="{BB962C8B-B14F-4D97-AF65-F5344CB8AC3E}">
        <p14:creationId xmlns:p14="http://schemas.microsoft.com/office/powerpoint/2010/main" val="381109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7763-86B2-4871-B825-DF7E6FE26A00}"/>
              </a:ext>
            </a:extLst>
          </p:cNvPr>
          <p:cNvSpPr>
            <a:spLocks noGrp="1"/>
          </p:cNvSpPr>
          <p:nvPr>
            <p:ph type="title"/>
          </p:nvPr>
        </p:nvSpPr>
        <p:spPr>
          <a:xfrm>
            <a:off x="2895600" y="202311"/>
            <a:ext cx="8610600" cy="1139928"/>
          </a:xfrm>
        </p:spPr>
        <p:txBody>
          <a:bodyPr/>
          <a:lstStyle/>
          <a:p>
            <a:r>
              <a:rPr lang="en-US" dirty="0"/>
              <a:t>A Plethora of Lenses</a:t>
            </a:r>
          </a:p>
        </p:txBody>
      </p:sp>
      <p:sp>
        <p:nvSpPr>
          <p:cNvPr id="3" name="Content Placeholder 2">
            <a:extLst>
              <a:ext uri="{FF2B5EF4-FFF2-40B4-BE49-F238E27FC236}">
                <a16:creationId xmlns:a16="http://schemas.microsoft.com/office/drawing/2014/main" id="{1715D611-22D1-4222-9B0F-CD45BC52D3D7}"/>
              </a:ext>
            </a:extLst>
          </p:cNvPr>
          <p:cNvSpPr>
            <a:spLocks noGrp="1"/>
          </p:cNvSpPr>
          <p:nvPr>
            <p:ph idx="1"/>
          </p:nvPr>
        </p:nvSpPr>
        <p:spPr>
          <a:xfrm>
            <a:off x="685800" y="1484852"/>
            <a:ext cx="10820400" cy="5008228"/>
          </a:xfrm>
        </p:spPr>
        <p:txBody>
          <a:bodyPr>
            <a:normAutofit/>
          </a:bodyPr>
          <a:lstStyle/>
          <a:p>
            <a:pPr marL="0" indent="0">
              <a:buNone/>
            </a:pPr>
            <a:r>
              <a:rPr lang="en-US" dirty="0"/>
              <a:t>We can understand the underpinnings and dynamics of bullying through multiple theoretical frameworks:</a:t>
            </a:r>
          </a:p>
          <a:p>
            <a:r>
              <a:rPr lang="en-US" sz="2000" i="1" dirty="0"/>
              <a:t>Object Relations</a:t>
            </a:r>
          </a:p>
          <a:p>
            <a:r>
              <a:rPr lang="en-US" sz="2000" i="1" dirty="0"/>
              <a:t>Social Comparison</a:t>
            </a:r>
          </a:p>
          <a:p>
            <a:r>
              <a:rPr lang="en-US" sz="2000" i="1" dirty="0"/>
              <a:t>Attachment</a:t>
            </a:r>
          </a:p>
          <a:p>
            <a:r>
              <a:rPr lang="en-US" sz="2000" i="1" dirty="0"/>
              <a:t>Behavioral Social Learning</a:t>
            </a:r>
          </a:p>
          <a:p>
            <a:r>
              <a:rPr lang="en-US" sz="2000" i="1" dirty="0"/>
              <a:t>Archetypes</a:t>
            </a:r>
          </a:p>
          <a:p>
            <a:r>
              <a:rPr lang="en-US" sz="2000" i="1" dirty="0"/>
              <a:t>Cognitive Structures</a:t>
            </a:r>
          </a:p>
          <a:p>
            <a:r>
              <a:rPr lang="en-US" sz="2000" i="1" dirty="0"/>
              <a:t>Attunement</a:t>
            </a:r>
          </a:p>
          <a:p>
            <a:r>
              <a:rPr lang="en-US" sz="2000" i="1" dirty="0"/>
              <a:t>Personality Typology</a:t>
            </a:r>
          </a:p>
          <a:p>
            <a:r>
              <a:rPr lang="en-US" sz="2000" i="1" dirty="0"/>
              <a:t>Locus of Control</a:t>
            </a:r>
          </a:p>
          <a:p>
            <a:r>
              <a:rPr lang="en-US" sz="2000" i="1" dirty="0"/>
              <a:t>And many, many others…</a:t>
            </a:r>
          </a:p>
        </p:txBody>
      </p:sp>
      <p:pic>
        <p:nvPicPr>
          <p:cNvPr id="4" name="Picture 3">
            <a:extLst>
              <a:ext uri="{FF2B5EF4-FFF2-40B4-BE49-F238E27FC236}">
                <a16:creationId xmlns:a16="http://schemas.microsoft.com/office/drawing/2014/main" id="{D1CD9889-7A64-4C4F-BE79-768E99644F37}"/>
              </a:ext>
            </a:extLst>
          </p:cNvPr>
          <p:cNvPicPr>
            <a:picLocks noChangeAspect="1"/>
          </p:cNvPicPr>
          <p:nvPr/>
        </p:nvPicPr>
        <p:blipFill>
          <a:blip r:embed="rId2"/>
          <a:stretch>
            <a:fillRect/>
          </a:stretch>
        </p:blipFill>
        <p:spPr>
          <a:xfrm>
            <a:off x="5695222" y="2401735"/>
            <a:ext cx="4755064" cy="3491190"/>
          </a:xfrm>
          <a:prstGeom prst="rect">
            <a:avLst/>
          </a:prstGeom>
        </p:spPr>
      </p:pic>
    </p:spTree>
    <p:extLst>
      <p:ext uri="{BB962C8B-B14F-4D97-AF65-F5344CB8AC3E}">
        <p14:creationId xmlns:p14="http://schemas.microsoft.com/office/powerpoint/2010/main" val="161946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EA454-70EC-45C9-8925-34022F107567}"/>
              </a:ext>
            </a:extLst>
          </p:cNvPr>
          <p:cNvSpPr>
            <a:spLocks noGrp="1"/>
          </p:cNvSpPr>
          <p:nvPr>
            <p:ph type="title"/>
          </p:nvPr>
        </p:nvSpPr>
        <p:spPr/>
        <p:txBody>
          <a:bodyPr>
            <a:normAutofit/>
          </a:bodyPr>
          <a:lstStyle/>
          <a:p>
            <a:pPr algn="ctr"/>
            <a:r>
              <a:rPr lang="en-US" sz="5400" dirty="0"/>
              <a:t>Bullying &amp; Functioning</a:t>
            </a:r>
          </a:p>
        </p:txBody>
      </p:sp>
      <p:sp>
        <p:nvSpPr>
          <p:cNvPr id="5" name="Text Placeholder 4">
            <a:extLst>
              <a:ext uri="{FF2B5EF4-FFF2-40B4-BE49-F238E27FC236}">
                <a16:creationId xmlns:a16="http://schemas.microsoft.com/office/drawing/2014/main" id="{1600A952-B67A-496E-8831-37F22EDF86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088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9219-1F6B-4B28-92DB-D0B20F1B2968}"/>
              </a:ext>
            </a:extLst>
          </p:cNvPr>
          <p:cNvSpPr>
            <a:spLocks noGrp="1"/>
          </p:cNvSpPr>
          <p:nvPr>
            <p:ph type="title"/>
          </p:nvPr>
        </p:nvSpPr>
        <p:spPr>
          <a:xfrm>
            <a:off x="2521748" y="901532"/>
            <a:ext cx="9367007" cy="1293028"/>
          </a:xfrm>
        </p:spPr>
        <p:txBody>
          <a:bodyPr>
            <a:normAutofit/>
          </a:bodyPr>
          <a:lstStyle/>
          <a:p>
            <a:r>
              <a:rPr lang="en-US" dirty="0"/>
              <a:t>Physiological &amp; Psychological Functioning:  </a:t>
            </a:r>
            <a:r>
              <a:rPr lang="en-US" b="1" i="1" dirty="0">
                <a:solidFill>
                  <a:schemeClr val="accent1">
                    <a:lumMod val="60000"/>
                    <a:lumOff val="40000"/>
                  </a:schemeClr>
                </a:solidFill>
              </a:rPr>
              <a:t>Bullies</a:t>
            </a:r>
          </a:p>
        </p:txBody>
      </p:sp>
      <p:sp>
        <p:nvSpPr>
          <p:cNvPr id="3" name="Content Placeholder 2">
            <a:extLst>
              <a:ext uri="{FF2B5EF4-FFF2-40B4-BE49-F238E27FC236}">
                <a16:creationId xmlns:a16="http://schemas.microsoft.com/office/drawing/2014/main" id="{7880AC7F-67BE-4E42-A8FB-44B1844DE0EC}"/>
              </a:ext>
            </a:extLst>
          </p:cNvPr>
          <p:cNvSpPr>
            <a:spLocks noGrp="1"/>
          </p:cNvSpPr>
          <p:nvPr>
            <p:ph idx="1"/>
          </p:nvPr>
        </p:nvSpPr>
        <p:spPr/>
        <p:txBody>
          <a:bodyPr>
            <a:normAutofit fontScale="92500"/>
          </a:bodyPr>
          <a:lstStyle/>
          <a:p>
            <a:pPr marL="0" indent="0">
              <a:buNone/>
            </a:pPr>
            <a:r>
              <a:rPr lang="en-US" sz="2700" dirty="0"/>
              <a:t>“…The typical </a:t>
            </a:r>
            <a:r>
              <a:rPr lang="en-US" sz="2700" b="1" dirty="0">
                <a:solidFill>
                  <a:schemeClr val="accent1">
                    <a:lumMod val="60000"/>
                    <a:lumOff val="40000"/>
                  </a:schemeClr>
                </a:solidFill>
              </a:rPr>
              <a:t>bully</a:t>
            </a:r>
            <a:r>
              <a:rPr lang="en-US" sz="2700" dirty="0"/>
              <a:t> is one who exhibits significant externalizing behavior, has internalizing symptoms, has both social competence and academic challenges, possesses negative attitudes and beliefs about others, has negative self-related cognitions, has trouble resolving problems with others, comes from a family environment characterized by conflict and poor parental monitoring, is more likely to perceive his or her school as having a negative atmosphere, is influenced by negative community factors, and tends to be negatively influenced by his or her peers.”</a:t>
            </a:r>
          </a:p>
          <a:p>
            <a:pPr marL="0" indent="0">
              <a:buNone/>
            </a:pPr>
            <a:endParaRPr lang="en-US" sz="1200" dirty="0"/>
          </a:p>
          <a:p>
            <a:pPr marL="0" indent="0">
              <a:buNone/>
            </a:pPr>
            <a:r>
              <a:rPr lang="en-US" sz="1200" dirty="0"/>
              <a:t>Cook, C. R., Williams, K. R., Guerra, N. G., Kim, T. E., &amp; Sadek, S. (2010). Predictors of bullying and victimization in childhood and adolescence: A meta-analytic investigation. School Psychology Quarterly, 25(2), 65–83. https://doi.org/10.1037/a0020149</a:t>
            </a:r>
          </a:p>
        </p:txBody>
      </p:sp>
    </p:spTree>
    <p:extLst>
      <p:ext uri="{BB962C8B-B14F-4D97-AF65-F5344CB8AC3E}">
        <p14:creationId xmlns:p14="http://schemas.microsoft.com/office/powerpoint/2010/main" val="219690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2D23-3308-42DA-AFBB-01FE7DEF395B}"/>
              </a:ext>
            </a:extLst>
          </p:cNvPr>
          <p:cNvSpPr>
            <a:spLocks noGrp="1"/>
          </p:cNvSpPr>
          <p:nvPr>
            <p:ph type="title"/>
          </p:nvPr>
        </p:nvSpPr>
        <p:spPr>
          <a:xfrm>
            <a:off x="4673600" y="449850"/>
            <a:ext cx="6832600" cy="1293028"/>
          </a:xfrm>
        </p:spPr>
        <p:txBody>
          <a:bodyPr>
            <a:normAutofit/>
          </a:bodyPr>
          <a:lstStyle/>
          <a:p>
            <a:r>
              <a:rPr lang="en-US" dirty="0"/>
              <a:t>Correlates in Bullies</a:t>
            </a:r>
          </a:p>
        </p:txBody>
      </p:sp>
      <p:sp>
        <p:nvSpPr>
          <p:cNvPr id="3" name="Content Placeholder 2">
            <a:extLst>
              <a:ext uri="{FF2B5EF4-FFF2-40B4-BE49-F238E27FC236}">
                <a16:creationId xmlns:a16="http://schemas.microsoft.com/office/drawing/2014/main" id="{470DC764-C089-49BB-B0E9-6F04551E7515}"/>
              </a:ext>
            </a:extLst>
          </p:cNvPr>
          <p:cNvSpPr>
            <a:spLocks noGrp="1"/>
          </p:cNvSpPr>
          <p:nvPr>
            <p:ph idx="1"/>
          </p:nvPr>
        </p:nvSpPr>
        <p:spPr>
          <a:xfrm>
            <a:off x="4673600" y="1751353"/>
            <a:ext cx="6832600" cy="4572000"/>
          </a:xfrm>
        </p:spPr>
        <p:txBody>
          <a:bodyPr>
            <a:normAutofit/>
          </a:bodyPr>
          <a:lstStyle/>
          <a:p>
            <a:pPr marL="0" indent="0">
              <a:buNone/>
            </a:pPr>
            <a:r>
              <a:rPr lang="en-US" sz="2400" i="1" dirty="0"/>
              <a:t>Bullies are often associated with:</a:t>
            </a:r>
          </a:p>
          <a:p>
            <a:r>
              <a:rPr lang="en-US" sz="2000" dirty="0"/>
              <a:t>Antisocial personality traits</a:t>
            </a:r>
          </a:p>
          <a:p>
            <a:r>
              <a:rPr lang="en-US" sz="2000" dirty="0"/>
              <a:t>Lack of empathy/callousness/lack of emotionality</a:t>
            </a:r>
          </a:p>
          <a:p>
            <a:r>
              <a:rPr lang="en-US" sz="2000" dirty="0"/>
              <a:t>Psychopathic tendencies</a:t>
            </a:r>
          </a:p>
          <a:p>
            <a:r>
              <a:rPr lang="en-US" sz="2000" dirty="0"/>
              <a:t>Hyper-masculinity</a:t>
            </a:r>
          </a:p>
          <a:p>
            <a:r>
              <a:rPr lang="en-US" sz="2000" dirty="0"/>
              <a:t>Susceptibility to peer pressure</a:t>
            </a:r>
          </a:p>
          <a:p>
            <a:r>
              <a:rPr lang="en-US" sz="2000" dirty="0"/>
              <a:t>Anxiety and/or depression</a:t>
            </a:r>
          </a:p>
          <a:p>
            <a:r>
              <a:rPr lang="en-US" sz="2000" dirty="0"/>
              <a:t>Conduct problems</a:t>
            </a:r>
          </a:p>
          <a:p>
            <a:r>
              <a:rPr lang="en-US" sz="2000" dirty="0"/>
              <a:t>Can be categorized into:</a:t>
            </a:r>
          </a:p>
          <a:p>
            <a:pPr lvl="1"/>
            <a:r>
              <a:rPr lang="en-US" sz="1800" dirty="0"/>
              <a:t>Socially integrated</a:t>
            </a:r>
          </a:p>
          <a:p>
            <a:pPr lvl="1"/>
            <a:r>
              <a:rPr lang="en-US" sz="1800" dirty="0"/>
              <a:t>Socially marginalized</a:t>
            </a:r>
          </a:p>
          <a:p>
            <a:pPr marL="0" lvl="0" indent="0">
              <a:buNone/>
            </a:pPr>
            <a:endParaRPr lang="en-US" sz="1000" dirty="0"/>
          </a:p>
          <a:p>
            <a:pPr marL="0" indent="0">
              <a:buNone/>
            </a:pPr>
            <a:endParaRPr lang="en-US" sz="1000" dirty="0"/>
          </a:p>
        </p:txBody>
      </p:sp>
      <p:sp>
        <p:nvSpPr>
          <p:cNvPr id="5" name="TextBox 4">
            <a:extLst>
              <a:ext uri="{FF2B5EF4-FFF2-40B4-BE49-F238E27FC236}">
                <a16:creationId xmlns:a16="http://schemas.microsoft.com/office/drawing/2014/main" id="{7BA65964-5A9F-4A6F-A215-99CCA214D711}"/>
              </a:ext>
            </a:extLst>
          </p:cNvPr>
          <p:cNvSpPr txBox="1"/>
          <p:nvPr/>
        </p:nvSpPr>
        <p:spPr>
          <a:xfrm>
            <a:off x="964734" y="6203702"/>
            <a:ext cx="10541466" cy="369332"/>
          </a:xfrm>
          <a:prstGeom prst="rect">
            <a:avLst/>
          </a:prstGeom>
          <a:noFill/>
        </p:spPr>
        <p:txBody>
          <a:bodyPr wrap="square" rtlCol="0">
            <a:spAutoFit/>
          </a:bodyPr>
          <a:lstStyle/>
          <a:p>
            <a:pPr lvl="0" defTabSz="914400">
              <a:lnSpc>
                <a:spcPct val="90000"/>
              </a:lnSpc>
              <a:spcBef>
                <a:spcPts val="1000"/>
              </a:spcBef>
            </a:pPr>
            <a:r>
              <a:rPr lang="en-US" sz="1000" dirty="0">
                <a:solidFill>
                  <a:prstClr val="black"/>
                </a:solidFill>
              </a:rPr>
              <a:t>Source:  Swearer, S. S., &amp; Hymel, S. (2015). Understanding the psychology of bullying: Moving toward a social-ecological diathesis-stress model. </a:t>
            </a:r>
            <a:r>
              <a:rPr lang="en-US" sz="1000" i="1" dirty="0">
                <a:solidFill>
                  <a:prstClr val="black"/>
                </a:solidFill>
              </a:rPr>
              <a:t>American Psychologist</a:t>
            </a:r>
            <a:r>
              <a:rPr lang="en-US" sz="1000" dirty="0">
                <a:solidFill>
                  <a:prstClr val="black"/>
                </a:solidFill>
              </a:rPr>
              <a:t>, </a:t>
            </a:r>
            <a:r>
              <a:rPr lang="en-US" sz="1000" i="1" dirty="0">
                <a:solidFill>
                  <a:prstClr val="black"/>
                </a:solidFill>
              </a:rPr>
              <a:t>70</a:t>
            </a:r>
            <a:r>
              <a:rPr lang="en-US" sz="1000" dirty="0">
                <a:solidFill>
                  <a:prstClr val="black"/>
                </a:solidFill>
              </a:rPr>
              <a:t>(4), 344-353. </a:t>
            </a:r>
          </a:p>
        </p:txBody>
      </p:sp>
      <p:pic>
        <p:nvPicPr>
          <p:cNvPr id="11" name="Picture 10">
            <a:extLst>
              <a:ext uri="{FF2B5EF4-FFF2-40B4-BE49-F238E27FC236}">
                <a16:creationId xmlns:a16="http://schemas.microsoft.com/office/drawing/2014/main" id="{EB553872-57A5-4ED5-AD56-3670D65FF4B8}"/>
              </a:ext>
            </a:extLst>
          </p:cNvPr>
          <p:cNvPicPr>
            <a:picLocks noChangeAspect="1"/>
          </p:cNvPicPr>
          <p:nvPr/>
        </p:nvPicPr>
        <p:blipFill>
          <a:blip r:embed="rId2"/>
          <a:stretch>
            <a:fillRect/>
          </a:stretch>
        </p:blipFill>
        <p:spPr>
          <a:xfrm>
            <a:off x="862097" y="1912776"/>
            <a:ext cx="3310029" cy="3310029"/>
          </a:xfrm>
          <a:prstGeom prst="rect">
            <a:avLst/>
          </a:prstGeom>
        </p:spPr>
      </p:pic>
    </p:spTree>
    <p:extLst>
      <p:ext uri="{BB962C8B-B14F-4D97-AF65-F5344CB8AC3E}">
        <p14:creationId xmlns:p14="http://schemas.microsoft.com/office/powerpoint/2010/main" val="235907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71FF-A39F-4D9E-A17C-D7701E5C909E}"/>
              </a:ext>
            </a:extLst>
          </p:cNvPr>
          <p:cNvSpPr>
            <a:spLocks noGrp="1"/>
          </p:cNvSpPr>
          <p:nvPr>
            <p:ph type="title"/>
          </p:nvPr>
        </p:nvSpPr>
        <p:spPr>
          <a:xfrm>
            <a:off x="2262631" y="901532"/>
            <a:ext cx="9635455" cy="1293028"/>
          </a:xfrm>
        </p:spPr>
        <p:txBody>
          <a:bodyPr>
            <a:normAutofit/>
          </a:bodyPr>
          <a:lstStyle/>
          <a:p>
            <a:r>
              <a:rPr lang="en-US" dirty="0"/>
              <a:t>Physiological &amp; Psychological Functioning:  </a:t>
            </a:r>
            <a:r>
              <a:rPr lang="en-US" b="1" i="1" dirty="0">
                <a:solidFill>
                  <a:schemeClr val="accent1">
                    <a:lumMod val="60000"/>
                    <a:lumOff val="40000"/>
                  </a:schemeClr>
                </a:solidFill>
              </a:rPr>
              <a:t>Victims</a:t>
            </a:r>
          </a:p>
        </p:txBody>
      </p:sp>
      <p:sp>
        <p:nvSpPr>
          <p:cNvPr id="3" name="Content Placeholder 2">
            <a:extLst>
              <a:ext uri="{FF2B5EF4-FFF2-40B4-BE49-F238E27FC236}">
                <a16:creationId xmlns:a16="http://schemas.microsoft.com/office/drawing/2014/main" id="{B76C65C2-DFEB-4D87-96C6-5C033A30FFF8}"/>
              </a:ext>
            </a:extLst>
          </p:cNvPr>
          <p:cNvSpPr>
            <a:spLocks noGrp="1"/>
          </p:cNvSpPr>
          <p:nvPr>
            <p:ph idx="1"/>
          </p:nvPr>
        </p:nvSpPr>
        <p:spPr>
          <a:xfrm>
            <a:off x="685800" y="2513341"/>
            <a:ext cx="10820400" cy="4024125"/>
          </a:xfrm>
        </p:spPr>
        <p:txBody>
          <a:bodyPr/>
          <a:lstStyle/>
          <a:p>
            <a:pPr marL="0" indent="0">
              <a:buNone/>
            </a:pPr>
            <a:r>
              <a:rPr lang="en-US" sz="2800" dirty="0"/>
              <a:t>“…The typical </a:t>
            </a:r>
            <a:r>
              <a:rPr lang="en-US" sz="2800" b="1" dirty="0">
                <a:solidFill>
                  <a:schemeClr val="accent1">
                    <a:lumMod val="60000"/>
                    <a:lumOff val="40000"/>
                  </a:schemeClr>
                </a:solidFill>
              </a:rPr>
              <a:t>victim</a:t>
            </a:r>
            <a:r>
              <a:rPr lang="en-US" sz="2800" dirty="0"/>
              <a:t> is one who is likely to demonstrate internalizing symptoms; engage in externalizing behavior; lack adequate social skills; possess negative self-related cognitions; experience difficulties in solving social problems; come from negative community, family, and school environments; and be noticeably rejected and isolated by peers.”</a:t>
            </a:r>
          </a:p>
          <a:p>
            <a:pPr marL="0" indent="0">
              <a:buNone/>
            </a:pPr>
            <a:endParaRPr lang="en-US" dirty="0"/>
          </a:p>
          <a:p>
            <a:pPr marL="0" lvl="0" indent="0">
              <a:buNone/>
            </a:pPr>
            <a:r>
              <a:rPr lang="en-US" sz="1200" dirty="0">
                <a:solidFill>
                  <a:prstClr val="black"/>
                </a:solidFill>
              </a:rPr>
              <a:t>Source:  Cook, C. R., Williams, K. R., Guerra, N. G., Kim, T. E., &amp; Sadek, S. (2010). Predictors of bullying and victimization in childhood and adolescence: A meta-analytic investigation. School Psychology Quarterly, 25(2), 65–83. https://doi.org/10.1037/a0020149</a:t>
            </a:r>
          </a:p>
          <a:p>
            <a:pPr marL="0" indent="0">
              <a:buNone/>
            </a:pPr>
            <a:endParaRPr lang="en-US" dirty="0"/>
          </a:p>
        </p:txBody>
      </p:sp>
    </p:spTree>
    <p:extLst>
      <p:ext uri="{BB962C8B-B14F-4D97-AF65-F5344CB8AC3E}">
        <p14:creationId xmlns:p14="http://schemas.microsoft.com/office/powerpoint/2010/main" val="361933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DB39-A137-4A04-BE8D-B153042F1EF3}"/>
              </a:ext>
            </a:extLst>
          </p:cNvPr>
          <p:cNvSpPr>
            <a:spLocks noGrp="1"/>
          </p:cNvSpPr>
          <p:nvPr>
            <p:ph type="title"/>
          </p:nvPr>
        </p:nvSpPr>
        <p:spPr/>
        <p:txBody>
          <a:bodyPr/>
          <a:lstStyle/>
          <a:p>
            <a:r>
              <a:rPr lang="en-US" dirty="0"/>
              <a:t>Correlates in Victims</a:t>
            </a:r>
          </a:p>
        </p:txBody>
      </p:sp>
      <p:sp>
        <p:nvSpPr>
          <p:cNvPr id="3" name="Content Placeholder 2">
            <a:extLst>
              <a:ext uri="{FF2B5EF4-FFF2-40B4-BE49-F238E27FC236}">
                <a16:creationId xmlns:a16="http://schemas.microsoft.com/office/drawing/2014/main" id="{5B97FBDB-A547-4DB4-BA18-5E3980D37CED}"/>
              </a:ext>
            </a:extLst>
          </p:cNvPr>
          <p:cNvSpPr>
            <a:spLocks noGrp="1"/>
          </p:cNvSpPr>
          <p:nvPr>
            <p:ph idx="1"/>
          </p:nvPr>
        </p:nvSpPr>
        <p:spPr>
          <a:xfrm>
            <a:off x="685800" y="1957213"/>
            <a:ext cx="10820400" cy="4401641"/>
          </a:xfrm>
        </p:spPr>
        <p:txBody>
          <a:bodyPr>
            <a:normAutofit fontScale="92500" lnSpcReduction="20000"/>
          </a:bodyPr>
          <a:lstStyle/>
          <a:p>
            <a:pPr marL="0" indent="0">
              <a:buNone/>
            </a:pPr>
            <a:r>
              <a:rPr lang="en-US" sz="2800" i="1" dirty="0"/>
              <a:t>Victims are often associated with:</a:t>
            </a:r>
          </a:p>
          <a:p>
            <a:r>
              <a:rPr lang="en-US" sz="2400" i="1" dirty="0"/>
              <a:t>Poor social and school adjustment</a:t>
            </a:r>
          </a:p>
          <a:p>
            <a:pPr lvl="1"/>
            <a:r>
              <a:rPr lang="en-US" sz="2200" i="1" dirty="0"/>
              <a:t>Delinquency and aggression</a:t>
            </a:r>
          </a:p>
          <a:p>
            <a:pPr lvl="1"/>
            <a:r>
              <a:rPr lang="en-US" sz="2200" i="1" dirty="0"/>
              <a:t>Feeling unsafe and unhappy</a:t>
            </a:r>
          </a:p>
          <a:p>
            <a:pPr lvl="1"/>
            <a:r>
              <a:rPr lang="en-US" sz="2200" i="1" dirty="0"/>
              <a:t>Truancy and school dropout</a:t>
            </a:r>
          </a:p>
          <a:p>
            <a:pPr lvl="1"/>
            <a:r>
              <a:rPr lang="en-US" sz="2200" i="1" dirty="0"/>
              <a:t>Rejection by peers</a:t>
            </a:r>
          </a:p>
          <a:p>
            <a:pPr lvl="1"/>
            <a:r>
              <a:rPr lang="en-US" sz="2200" i="1" dirty="0"/>
              <a:t>Less well-liked by peers</a:t>
            </a:r>
          </a:p>
          <a:p>
            <a:r>
              <a:rPr lang="en-US" sz="2400" i="1" dirty="0"/>
              <a:t>Poor physical health</a:t>
            </a:r>
          </a:p>
          <a:p>
            <a:r>
              <a:rPr lang="en-US" sz="2400" i="1" dirty="0"/>
              <a:t>Loneliness and withdrawal</a:t>
            </a:r>
          </a:p>
          <a:p>
            <a:r>
              <a:rPr lang="en-US" sz="2400" i="1" dirty="0"/>
              <a:t>Suicidality</a:t>
            </a:r>
          </a:p>
          <a:p>
            <a:r>
              <a:rPr lang="en-US" sz="2400" i="1" dirty="0"/>
              <a:t>Anxiety and social avoidance</a:t>
            </a:r>
          </a:p>
          <a:p>
            <a:pPr marL="0" lvl="0" indent="0">
              <a:buNone/>
            </a:pPr>
            <a:endParaRPr lang="en-US" sz="1200" dirty="0">
              <a:solidFill>
                <a:prstClr val="black"/>
              </a:solidFill>
            </a:endParaRPr>
          </a:p>
          <a:p>
            <a:pPr marL="0" lvl="0" indent="0">
              <a:buNone/>
            </a:pPr>
            <a:r>
              <a:rPr lang="en-US" sz="1200" dirty="0">
                <a:solidFill>
                  <a:prstClr val="black"/>
                </a:solidFill>
              </a:rPr>
              <a:t>Source:  Cook, C. R., Williams, K. R., Guerra, N. G., Kim, T. E., &amp; Sadek, S. (2010). Predictors of bullying and victimization in childhood and adolescence: A meta-analytic investigation. School Psychology Quarterly, 25(2), 65–83. https://doi.org/10.1037/a0020149</a:t>
            </a:r>
          </a:p>
          <a:p>
            <a:endParaRPr lang="en-US" dirty="0"/>
          </a:p>
        </p:txBody>
      </p:sp>
      <p:pic>
        <p:nvPicPr>
          <p:cNvPr id="4" name="Picture 3">
            <a:extLst>
              <a:ext uri="{FF2B5EF4-FFF2-40B4-BE49-F238E27FC236}">
                <a16:creationId xmlns:a16="http://schemas.microsoft.com/office/drawing/2014/main" id="{31A902C2-2AF3-4BA0-BAD5-E7CF68FE94FD}"/>
              </a:ext>
            </a:extLst>
          </p:cNvPr>
          <p:cNvPicPr>
            <a:picLocks noChangeAspect="1"/>
          </p:cNvPicPr>
          <p:nvPr/>
        </p:nvPicPr>
        <p:blipFill rotWithShape="1">
          <a:blip r:embed="rId2"/>
          <a:srcRect t="10553" b="9494"/>
          <a:stretch/>
        </p:blipFill>
        <p:spPr>
          <a:xfrm>
            <a:off x="6759886" y="1957212"/>
            <a:ext cx="4304149" cy="3391189"/>
          </a:xfrm>
          <a:prstGeom prst="rect">
            <a:avLst/>
          </a:prstGeom>
        </p:spPr>
      </p:pic>
    </p:spTree>
    <p:extLst>
      <p:ext uri="{BB962C8B-B14F-4D97-AF65-F5344CB8AC3E}">
        <p14:creationId xmlns:p14="http://schemas.microsoft.com/office/powerpoint/2010/main" val="179511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B25E9-3DE5-4EBF-AEC0-65B4E78388F1}"/>
              </a:ext>
            </a:extLst>
          </p:cNvPr>
          <p:cNvSpPr>
            <a:spLocks noGrp="1"/>
          </p:cNvSpPr>
          <p:nvPr>
            <p:ph type="title"/>
          </p:nvPr>
        </p:nvSpPr>
        <p:spPr/>
        <p:txBody>
          <a:bodyPr>
            <a:normAutofit/>
          </a:bodyPr>
          <a:lstStyle/>
          <a:p>
            <a:pPr algn="ctr"/>
            <a:r>
              <a:rPr lang="en-US" sz="5400" dirty="0"/>
              <a:t>Context, definitions,&amp; considerations</a:t>
            </a:r>
          </a:p>
        </p:txBody>
      </p:sp>
      <p:sp>
        <p:nvSpPr>
          <p:cNvPr id="5" name="Text Placeholder 4">
            <a:extLst>
              <a:ext uri="{FF2B5EF4-FFF2-40B4-BE49-F238E27FC236}">
                <a16:creationId xmlns:a16="http://schemas.microsoft.com/office/drawing/2014/main" id="{54531DC9-0523-4C22-9A57-48104C2C90C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346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6191-5374-4EA1-BFB1-25213040F57E}"/>
              </a:ext>
            </a:extLst>
          </p:cNvPr>
          <p:cNvSpPr>
            <a:spLocks noGrp="1"/>
          </p:cNvSpPr>
          <p:nvPr>
            <p:ph type="title"/>
          </p:nvPr>
        </p:nvSpPr>
        <p:spPr>
          <a:xfrm>
            <a:off x="685800" y="901532"/>
            <a:ext cx="11296476" cy="1293028"/>
          </a:xfrm>
        </p:spPr>
        <p:txBody>
          <a:bodyPr>
            <a:normAutofit/>
          </a:bodyPr>
          <a:lstStyle/>
          <a:p>
            <a:r>
              <a:rPr lang="en-US" dirty="0"/>
              <a:t>Physiological &amp; Psychological Functioning:  </a:t>
            </a:r>
            <a:r>
              <a:rPr lang="en-US" b="1" i="1" dirty="0">
                <a:solidFill>
                  <a:schemeClr val="accent1">
                    <a:lumMod val="60000"/>
                    <a:lumOff val="40000"/>
                  </a:schemeClr>
                </a:solidFill>
              </a:rPr>
              <a:t>Bully Victims</a:t>
            </a:r>
          </a:p>
        </p:txBody>
      </p:sp>
      <p:sp>
        <p:nvSpPr>
          <p:cNvPr id="3" name="Content Placeholder 2">
            <a:extLst>
              <a:ext uri="{FF2B5EF4-FFF2-40B4-BE49-F238E27FC236}">
                <a16:creationId xmlns:a16="http://schemas.microsoft.com/office/drawing/2014/main" id="{C88BFC00-2029-4740-9ACC-D9A85CA5687F}"/>
              </a:ext>
            </a:extLst>
          </p:cNvPr>
          <p:cNvSpPr>
            <a:spLocks noGrp="1"/>
          </p:cNvSpPr>
          <p:nvPr>
            <p:ph idx="1"/>
          </p:nvPr>
        </p:nvSpPr>
        <p:spPr>
          <a:xfrm>
            <a:off x="685800" y="2194560"/>
            <a:ext cx="10820400" cy="4306908"/>
          </a:xfrm>
        </p:spPr>
        <p:txBody>
          <a:bodyPr>
            <a:normAutofit/>
          </a:bodyPr>
          <a:lstStyle/>
          <a:p>
            <a:pPr marL="0" indent="0">
              <a:buNone/>
            </a:pPr>
            <a:endParaRPr lang="en-US" sz="1200" dirty="0"/>
          </a:p>
          <a:p>
            <a:pPr marL="0" indent="0">
              <a:buNone/>
            </a:pPr>
            <a:r>
              <a:rPr lang="en-US" sz="2800" dirty="0"/>
              <a:t>“…The typical </a:t>
            </a:r>
            <a:r>
              <a:rPr lang="en-US" sz="2800" b="1" dirty="0">
                <a:solidFill>
                  <a:schemeClr val="accent1">
                    <a:lumMod val="60000"/>
                    <a:lumOff val="40000"/>
                  </a:schemeClr>
                </a:solidFill>
              </a:rPr>
              <a:t>bully victim </a:t>
            </a:r>
            <a:r>
              <a:rPr lang="en-US" sz="2800" dirty="0"/>
              <a:t>is one who has comorbid externalizing and internalizing problems, holds significantly negative attitudes and beliefs about himself or herself and others, is low in social competence, does not have adequate social problem-solving skills, performs poorly academically, and is not only rejected and isolated by peers but also negatively influenced by the peers with whom he or she interacts.”</a:t>
            </a:r>
          </a:p>
          <a:p>
            <a:pPr marL="0" lvl="0" indent="0">
              <a:buNone/>
            </a:pPr>
            <a:endParaRPr lang="en-US" sz="1200" dirty="0">
              <a:solidFill>
                <a:prstClr val="black"/>
              </a:solidFill>
            </a:endParaRPr>
          </a:p>
          <a:p>
            <a:pPr marL="0" lvl="0" indent="0">
              <a:buNone/>
            </a:pPr>
            <a:r>
              <a:rPr lang="en-US" sz="1200" dirty="0">
                <a:solidFill>
                  <a:prstClr val="black"/>
                </a:solidFill>
              </a:rPr>
              <a:t>Cook, C. R., Williams, K. R., Guerra, N. G., Kim, T. E., &amp; Sadek, S. (2010). Predictors of bullying and victimization in childhood and adolescence: A meta-analytic investigation. School Psychology Quarterly, 25(2), 65–83. https://doi.org/10.1037/a0020149</a:t>
            </a:r>
          </a:p>
          <a:p>
            <a:pPr marL="0" indent="0">
              <a:buNone/>
            </a:pPr>
            <a:endParaRPr lang="en-US" sz="2800" dirty="0"/>
          </a:p>
        </p:txBody>
      </p:sp>
    </p:spTree>
    <p:extLst>
      <p:ext uri="{BB962C8B-B14F-4D97-AF65-F5344CB8AC3E}">
        <p14:creationId xmlns:p14="http://schemas.microsoft.com/office/powerpoint/2010/main" val="67427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78265B-494D-4EC5-AB54-CAC75D266147}"/>
              </a:ext>
            </a:extLst>
          </p:cNvPr>
          <p:cNvSpPr>
            <a:spLocks noGrp="1"/>
          </p:cNvSpPr>
          <p:nvPr>
            <p:ph idx="4294967295"/>
          </p:nvPr>
        </p:nvSpPr>
        <p:spPr>
          <a:xfrm>
            <a:off x="293511" y="6285489"/>
            <a:ext cx="10820400" cy="415925"/>
          </a:xfrm>
        </p:spPr>
        <p:txBody>
          <a:bodyPr>
            <a:normAutofit fontScale="40000" lnSpcReduction="20000"/>
          </a:bodyPr>
          <a:lstStyle/>
          <a:p>
            <a:pPr marL="0" indent="0">
              <a:buNone/>
            </a:pPr>
            <a:endParaRPr lang="en-US" dirty="0"/>
          </a:p>
          <a:p>
            <a:pPr marL="0" indent="0">
              <a:buNone/>
            </a:pPr>
            <a:r>
              <a:rPr lang="en-US" dirty="0"/>
              <a:t>Source: Emotionally Healthy Schools (2019). Retrieved from: </a:t>
            </a:r>
            <a:r>
              <a:rPr lang="en-US" dirty="0">
                <a:hlinkClick r:id="rId2"/>
              </a:rPr>
              <a:t>https://emotionallyhealthyschools.org/risk-factors/risk-and-protective-factors/</a:t>
            </a:r>
            <a:endParaRPr lang="en-US" dirty="0"/>
          </a:p>
        </p:txBody>
      </p:sp>
      <p:pic>
        <p:nvPicPr>
          <p:cNvPr id="4" name="Picture 3">
            <a:extLst>
              <a:ext uri="{FF2B5EF4-FFF2-40B4-BE49-F238E27FC236}">
                <a16:creationId xmlns:a16="http://schemas.microsoft.com/office/drawing/2014/main" id="{55BC33FE-B220-4DDD-99A6-72CDAF620C79}"/>
              </a:ext>
            </a:extLst>
          </p:cNvPr>
          <p:cNvPicPr>
            <a:picLocks noChangeAspect="1"/>
          </p:cNvPicPr>
          <p:nvPr/>
        </p:nvPicPr>
        <p:blipFill rotWithShape="1">
          <a:blip r:embed="rId3"/>
          <a:srcRect t="9038"/>
          <a:stretch/>
        </p:blipFill>
        <p:spPr>
          <a:xfrm>
            <a:off x="364588" y="311863"/>
            <a:ext cx="11462824" cy="5971592"/>
          </a:xfrm>
          <a:prstGeom prst="rect">
            <a:avLst/>
          </a:prstGeom>
        </p:spPr>
      </p:pic>
    </p:spTree>
    <p:extLst>
      <p:ext uri="{BB962C8B-B14F-4D97-AF65-F5344CB8AC3E}">
        <p14:creationId xmlns:p14="http://schemas.microsoft.com/office/powerpoint/2010/main" val="334411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8419CE1-69EC-45C0-93CB-59770F172BF6}"/>
              </a:ext>
            </a:extLst>
          </p:cNvPr>
          <p:cNvSpPr>
            <a:spLocks noGrp="1"/>
          </p:cNvSpPr>
          <p:nvPr>
            <p:ph type="title"/>
          </p:nvPr>
        </p:nvSpPr>
        <p:spPr>
          <a:xfrm>
            <a:off x="685799" y="764373"/>
            <a:ext cx="3977639" cy="1600200"/>
          </a:xfrm>
        </p:spPr>
        <p:txBody>
          <a:bodyPr anchor="b">
            <a:normAutofit/>
          </a:bodyPr>
          <a:lstStyle/>
          <a:p>
            <a:pPr algn="l"/>
            <a:r>
              <a:rPr lang="en-US" sz="3200" dirty="0"/>
              <a:t>Proximal </a:t>
            </a:r>
            <a:br>
              <a:rPr lang="en-US" sz="3200" dirty="0"/>
            </a:br>
            <a:r>
              <a:rPr lang="en-US" sz="3200" dirty="0"/>
              <a:t>Social Support</a:t>
            </a:r>
          </a:p>
        </p:txBody>
      </p:sp>
      <p:sp>
        <p:nvSpPr>
          <p:cNvPr id="3" name="Content Placeholder 2">
            <a:extLst>
              <a:ext uri="{FF2B5EF4-FFF2-40B4-BE49-F238E27FC236}">
                <a16:creationId xmlns:a16="http://schemas.microsoft.com/office/drawing/2014/main" id="{65DB12FF-FC70-476D-9259-DED99C71E881}"/>
              </a:ext>
            </a:extLst>
          </p:cNvPr>
          <p:cNvSpPr>
            <a:spLocks noGrp="1"/>
          </p:cNvSpPr>
          <p:nvPr>
            <p:ph idx="1"/>
          </p:nvPr>
        </p:nvSpPr>
        <p:spPr>
          <a:xfrm>
            <a:off x="685799" y="2706819"/>
            <a:ext cx="4511351" cy="3854112"/>
          </a:xfrm>
        </p:spPr>
        <p:txBody>
          <a:bodyPr>
            <a:normAutofit/>
          </a:bodyPr>
          <a:lstStyle/>
          <a:p>
            <a:r>
              <a:rPr lang="en-US" sz="2600" dirty="0"/>
              <a:t>Parental, familial and extended family</a:t>
            </a:r>
          </a:p>
          <a:p>
            <a:r>
              <a:rPr lang="en-US" sz="2600" dirty="0"/>
              <a:t>School teachers and coaches</a:t>
            </a:r>
          </a:p>
          <a:p>
            <a:r>
              <a:rPr lang="en-US" sz="2600" dirty="0"/>
              <a:t>Community and faith leaders</a:t>
            </a:r>
          </a:p>
          <a:p>
            <a:r>
              <a:rPr lang="en-US" sz="2600" dirty="0"/>
              <a:t>Peers</a:t>
            </a:r>
          </a:p>
        </p:txBody>
      </p:sp>
      <p:pic>
        <p:nvPicPr>
          <p:cNvPr id="4" name="Picture 3">
            <a:extLst>
              <a:ext uri="{FF2B5EF4-FFF2-40B4-BE49-F238E27FC236}">
                <a16:creationId xmlns:a16="http://schemas.microsoft.com/office/drawing/2014/main" id="{C742FD6D-31D5-4441-A1C0-5BF6437D7AE4}"/>
              </a:ext>
            </a:extLst>
          </p:cNvPr>
          <p:cNvPicPr>
            <a:picLocks noChangeAspect="1"/>
          </p:cNvPicPr>
          <p:nvPr/>
        </p:nvPicPr>
        <p:blipFill>
          <a:blip r:embed="rId3"/>
          <a:stretch>
            <a:fillRect/>
          </a:stretch>
        </p:blipFill>
        <p:spPr>
          <a:xfrm>
            <a:off x="5669207" y="585018"/>
            <a:ext cx="5462213" cy="5857601"/>
          </a:xfrm>
          <a:prstGeom prst="rect">
            <a:avLst/>
          </a:prstGeom>
        </p:spPr>
      </p:pic>
    </p:spTree>
    <p:extLst>
      <p:ext uri="{BB962C8B-B14F-4D97-AF65-F5344CB8AC3E}">
        <p14:creationId xmlns:p14="http://schemas.microsoft.com/office/powerpoint/2010/main" val="1543442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C860-F31D-4251-B3D5-C01AB5CAB148}"/>
              </a:ext>
            </a:extLst>
          </p:cNvPr>
          <p:cNvSpPr>
            <a:spLocks noGrp="1"/>
          </p:cNvSpPr>
          <p:nvPr>
            <p:ph type="title"/>
          </p:nvPr>
        </p:nvSpPr>
        <p:spPr/>
        <p:txBody>
          <a:bodyPr/>
          <a:lstStyle/>
          <a:p>
            <a:r>
              <a:rPr lang="en-US" dirty="0"/>
              <a:t>Non-Proximal </a:t>
            </a:r>
            <a:br>
              <a:rPr lang="en-US" dirty="0"/>
            </a:br>
            <a:r>
              <a:rPr lang="en-US" dirty="0"/>
              <a:t>Social Support</a:t>
            </a:r>
          </a:p>
        </p:txBody>
      </p:sp>
      <p:sp>
        <p:nvSpPr>
          <p:cNvPr id="3" name="Content Placeholder 2">
            <a:extLst>
              <a:ext uri="{FF2B5EF4-FFF2-40B4-BE49-F238E27FC236}">
                <a16:creationId xmlns:a16="http://schemas.microsoft.com/office/drawing/2014/main" id="{3C1E7EE0-20AE-4926-8504-872945096372}"/>
              </a:ext>
            </a:extLst>
          </p:cNvPr>
          <p:cNvSpPr>
            <a:spLocks noGrp="1"/>
          </p:cNvSpPr>
          <p:nvPr>
            <p:ph idx="1"/>
          </p:nvPr>
        </p:nvSpPr>
        <p:spPr>
          <a:xfrm>
            <a:off x="7576456" y="2416628"/>
            <a:ext cx="3929743" cy="3802057"/>
          </a:xfrm>
        </p:spPr>
        <p:txBody>
          <a:bodyPr>
            <a:normAutofit/>
          </a:bodyPr>
          <a:lstStyle/>
          <a:p>
            <a:r>
              <a:rPr lang="en-US" sz="2800" dirty="0"/>
              <a:t>Internet</a:t>
            </a:r>
          </a:p>
          <a:p>
            <a:r>
              <a:rPr lang="en-US" sz="2800" dirty="0"/>
              <a:t>Social Networks</a:t>
            </a:r>
          </a:p>
        </p:txBody>
      </p:sp>
      <p:pic>
        <p:nvPicPr>
          <p:cNvPr id="4" name="Picture 3">
            <a:extLst>
              <a:ext uri="{FF2B5EF4-FFF2-40B4-BE49-F238E27FC236}">
                <a16:creationId xmlns:a16="http://schemas.microsoft.com/office/drawing/2014/main" id="{1097D28D-EADE-4534-9D62-BF9881FBD64B}"/>
              </a:ext>
            </a:extLst>
          </p:cNvPr>
          <p:cNvPicPr>
            <a:picLocks noChangeAspect="1"/>
          </p:cNvPicPr>
          <p:nvPr/>
        </p:nvPicPr>
        <p:blipFill rotWithShape="1">
          <a:blip r:embed="rId2"/>
          <a:srcRect l="10457" r="10179"/>
          <a:stretch/>
        </p:blipFill>
        <p:spPr>
          <a:xfrm>
            <a:off x="830423" y="1689578"/>
            <a:ext cx="6213845" cy="4404049"/>
          </a:xfrm>
          <a:prstGeom prst="rect">
            <a:avLst/>
          </a:prstGeom>
        </p:spPr>
      </p:pic>
    </p:spTree>
    <p:extLst>
      <p:ext uri="{BB962C8B-B14F-4D97-AF65-F5344CB8AC3E}">
        <p14:creationId xmlns:p14="http://schemas.microsoft.com/office/powerpoint/2010/main" val="3009252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6054-03FE-470F-9B3A-C024B87512B6}"/>
              </a:ext>
            </a:extLst>
          </p:cNvPr>
          <p:cNvSpPr>
            <a:spLocks noGrp="1"/>
          </p:cNvSpPr>
          <p:nvPr>
            <p:ph type="title"/>
          </p:nvPr>
        </p:nvSpPr>
        <p:spPr>
          <a:xfrm>
            <a:off x="2895600" y="764373"/>
            <a:ext cx="8610600" cy="1293028"/>
          </a:xfrm>
        </p:spPr>
        <p:txBody>
          <a:bodyPr>
            <a:normAutofit/>
          </a:bodyPr>
          <a:lstStyle/>
          <a:p>
            <a:r>
              <a:rPr lang="en-US" dirty="0"/>
              <a:t>Transient Social Support</a:t>
            </a:r>
          </a:p>
        </p:txBody>
      </p:sp>
      <p:sp>
        <p:nvSpPr>
          <p:cNvPr id="8" name="Content Placeholder 7">
            <a:extLst>
              <a:ext uri="{FF2B5EF4-FFF2-40B4-BE49-F238E27FC236}">
                <a16:creationId xmlns:a16="http://schemas.microsoft.com/office/drawing/2014/main" id="{3EDAE4C6-CD41-4F26-9894-EE97C5848FE5}"/>
              </a:ext>
            </a:extLst>
          </p:cNvPr>
          <p:cNvSpPr>
            <a:spLocks noGrp="1"/>
          </p:cNvSpPr>
          <p:nvPr>
            <p:ph idx="1"/>
          </p:nvPr>
        </p:nvSpPr>
        <p:spPr>
          <a:xfrm>
            <a:off x="677333" y="2575249"/>
            <a:ext cx="5816600" cy="3643436"/>
          </a:xfrm>
        </p:spPr>
        <p:txBody>
          <a:bodyPr>
            <a:normAutofit/>
          </a:bodyPr>
          <a:lstStyle/>
          <a:p>
            <a:r>
              <a:rPr lang="en-US" sz="2800" dirty="0"/>
              <a:t>Military families</a:t>
            </a:r>
          </a:p>
          <a:p>
            <a:r>
              <a:rPr lang="en-US" sz="2800" dirty="0"/>
              <a:t>Foster children</a:t>
            </a:r>
          </a:p>
          <a:p>
            <a:r>
              <a:rPr lang="en-US" sz="2800" dirty="0"/>
              <a:t>Divorce</a:t>
            </a:r>
          </a:p>
          <a:p>
            <a:r>
              <a:rPr lang="en-US" sz="2800" dirty="0"/>
              <a:t>School transitions</a:t>
            </a:r>
          </a:p>
          <a:p>
            <a:r>
              <a:rPr lang="en-US" sz="2800" dirty="0"/>
              <a:t>Loss</a:t>
            </a:r>
          </a:p>
        </p:txBody>
      </p:sp>
      <p:pic>
        <p:nvPicPr>
          <p:cNvPr id="4" name="Content Placeholder 3">
            <a:extLst>
              <a:ext uri="{FF2B5EF4-FFF2-40B4-BE49-F238E27FC236}">
                <a16:creationId xmlns:a16="http://schemas.microsoft.com/office/drawing/2014/main" id="{075C82D4-B4A9-4189-92EF-4F61A8DC06C4}"/>
              </a:ext>
            </a:extLst>
          </p:cNvPr>
          <p:cNvPicPr>
            <a:picLocks noChangeAspect="1"/>
          </p:cNvPicPr>
          <p:nvPr/>
        </p:nvPicPr>
        <p:blipFill rotWithShape="1">
          <a:blip r:embed="rId2"/>
          <a:srcRect b="6168"/>
          <a:stretch/>
        </p:blipFill>
        <p:spPr>
          <a:xfrm>
            <a:off x="4711960" y="2194559"/>
            <a:ext cx="6545456" cy="3301171"/>
          </a:xfrm>
          <a:prstGeom prst="rect">
            <a:avLst/>
          </a:prstGeom>
        </p:spPr>
      </p:pic>
    </p:spTree>
    <p:extLst>
      <p:ext uri="{BB962C8B-B14F-4D97-AF65-F5344CB8AC3E}">
        <p14:creationId xmlns:p14="http://schemas.microsoft.com/office/powerpoint/2010/main" val="71858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6538AB-4B84-4D7A-BE7C-273BC7B5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1E03986-69AA-486A-86D9-6B02E48BAF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C328767-949D-4D54-B678-333A2E2F35D6}"/>
              </a:ext>
            </a:extLst>
          </p:cNvPr>
          <p:cNvSpPr>
            <a:spLocks noGrp="1"/>
          </p:cNvSpPr>
          <p:nvPr>
            <p:ph type="title"/>
          </p:nvPr>
        </p:nvSpPr>
        <p:spPr>
          <a:xfrm>
            <a:off x="685800" y="1066163"/>
            <a:ext cx="3306744" cy="4755797"/>
          </a:xfrm>
        </p:spPr>
        <p:txBody>
          <a:bodyPr>
            <a:normAutofit/>
          </a:bodyPr>
          <a:lstStyle/>
          <a:p>
            <a:pPr algn="ctr"/>
            <a:r>
              <a:rPr lang="en-US" sz="3200" dirty="0"/>
              <a:t>Not a Harmless Rite of Passage:  </a:t>
            </a:r>
            <a:r>
              <a:rPr lang="en-US" sz="3200" i="1" cap="none" dirty="0">
                <a:solidFill>
                  <a:schemeClr val="accent1">
                    <a:lumMod val="60000"/>
                    <a:lumOff val="40000"/>
                  </a:schemeClr>
                </a:solidFill>
              </a:rPr>
              <a:t>Bullying over time </a:t>
            </a:r>
            <a:br>
              <a:rPr lang="en-US" sz="3200" i="1" cap="none" dirty="0">
                <a:solidFill>
                  <a:schemeClr val="accent1">
                    <a:lumMod val="60000"/>
                    <a:lumOff val="40000"/>
                  </a:schemeClr>
                </a:solidFill>
              </a:rPr>
            </a:br>
            <a:r>
              <a:rPr lang="en-US" sz="3200" i="1" cap="none" dirty="0">
                <a:solidFill>
                  <a:schemeClr val="accent1">
                    <a:lumMod val="60000"/>
                    <a:lumOff val="40000"/>
                  </a:schemeClr>
                </a:solidFill>
              </a:rPr>
              <a:t>from youth to adulthood</a:t>
            </a:r>
            <a:endParaRPr lang="en-US" sz="3200" i="1" dirty="0">
              <a:solidFill>
                <a:schemeClr val="accent1">
                  <a:lumMod val="60000"/>
                  <a:lumOff val="40000"/>
                </a:schemeClr>
              </a:solidFill>
            </a:endParaRPr>
          </a:p>
        </p:txBody>
      </p:sp>
      <p:graphicFrame>
        <p:nvGraphicFramePr>
          <p:cNvPr id="5" name="Content Placeholder 2">
            <a:extLst>
              <a:ext uri="{FF2B5EF4-FFF2-40B4-BE49-F238E27FC236}">
                <a16:creationId xmlns:a16="http://schemas.microsoft.com/office/drawing/2014/main" id="{CEA61678-99B7-41D6-ADF4-3BA6D3702FF9}"/>
              </a:ext>
            </a:extLst>
          </p:cNvPr>
          <p:cNvGraphicFramePr>
            <a:graphicFrameLocks noGrp="1"/>
          </p:cNvGraphicFramePr>
          <p:nvPr>
            <p:ph idx="1"/>
            <p:extLst>
              <p:ext uri="{D42A27DB-BD31-4B8C-83A1-F6EECF244321}">
                <p14:modId xmlns:p14="http://schemas.microsoft.com/office/powerpoint/2010/main" val="1661249782"/>
              </p:ext>
            </p:extLst>
          </p:nvPr>
        </p:nvGraphicFramePr>
        <p:xfrm>
          <a:off x="4779012" y="935032"/>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62B77D1-D3E5-466D-9BE2-830DACDE487B}"/>
              </a:ext>
            </a:extLst>
          </p:cNvPr>
          <p:cNvSpPr txBox="1"/>
          <p:nvPr/>
        </p:nvSpPr>
        <p:spPr>
          <a:xfrm>
            <a:off x="604007" y="6222923"/>
            <a:ext cx="10855354" cy="523220"/>
          </a:xfrm>
          <a:prstGeom prst="rect">
            <a:avLst/>
          </a:prstGeom>
          <a:noFill/>
        </p:spPr>
        <p:txBody>
          <a:bodyPr wrap="square" rtlCol="0">
            <a:spAutoFit/>
          </a:bodyPr>
          <a:lstStyle/>
          <a:p>
            <a:r>
              <a:rPr lang="en-US" sz="1400" dirty="0"/>
              <a:t>Source:  National Institute of Mental Health (2013).  Bullying Exerts Psychiatric Effects Into Adulthood.  Retrieved from: </a:t>
            </a:r>
            <a:r>
              <a:rPr lang="en-US" sz="1400" dirty="0">
                <a:hlinkClick r:id="rId8"/>
              </a:rPr>
              <a:t>https://www.nimh.nih.gov/news/media/2013/bullying-exerts-psychiatric-effects-into-adulthood.shtml</a:t>
            </a:r>
            <a:endParaRPr lang="en-US" sz="1400" dirty="0"/>
          </a:p>
        </p:txBody>
      </p:sp>
    </p:spTree>
    <p:extLst>
      <p:ext uri="{BB962C8B-B14F-4D97-AF65-F5344CB8AC3E}">
        <p14:creationId xmlns:p14="http://schemas.microsoft.com/office/powerpoint/2010/main" val="3827186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F34-6E8C-40F6-B63E-BB5460A54ECC}"/>
              </a:ext>
            </a:extLst>
          </p:cNvPr>
          <p:cNvSpPr>
            <a:spLocks noGrp="1"/>
          </p:cNvSpPr>
          <p:nvPr>
            <p:ph type="title"/>
          </p:nvPr>
        </p:nvSpPr>
        <p:spPr>
          <a:xfrm>
            <a:off x="694268" y="1391096"/>
            <a:ext cx="10820399" cy="2801935"/>
          </a:xfrm>
        </p:spPr>
        <p:txBody>
          <a:bodyPr>
            <a:normAutofit/>
          </a:bodyPr>
          <a:lstStyle/>
          <a:p>
            <a:pPr algn="ctr"/>
            <a:r>
              <a:rPr lang="en-US" sz="5400" dirty="0"/>
              <a:t>Advances in </a:t>
            </a:r>
            <a:br>
              <a:rPr lang="en-US" sz="5400" dirty="0"/>
            </a:br>
            <a:r>
              <a:rPr lang="en-US" sz="5400" dirty="0"/>
              <a:t>Bullying &amp; Aggression:  </a:t>
            </a:r>
            <a:br>
              <a:rPr lang="en-US" sz="5400" dirty="0"/>
            </a:br>
            <a:r>
              <a:rPr lang="en-US" sz="5400" dirty="0"/>
              <a:t>Cyber-bullying</a:t>
            </a:r>
          </a:p>
        </p:txBody>
      </p:sp>
    </p:spTree>
    <p:extLst>
      <p:ext uri="{BB962C8B-B14F-4D97-AF65-F5344CB8AC3E}">
        <p14:creationId xmlns:p14="http://schemas.microsoft.com/office/powerpoint/2010/main" val="36453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7048-23C3-4CB0-8F14-2C2B33558416}"/>
              </a:ext>
            </a:extLst>
          </p:cNvPr>
          <p:cNvSpPr>
            <a:spLocks noGrp="1"/>
          </p:cNvSpPr>
          <p:nvPr>
            <p:ph type="title"/>
          </p:nvPr>
        </p:nvSpPr>
        <p:spPr/>
        <p:txBody>
          <a:bodyPr/>
          <a:lstStyle/>
          <a:p>
            <a:r>
              <a:rPr lang="en-US" dirty="0"/>
              <a:t>Debate over Cyberbullying definition</a:t>
            </a:r>
          </a:p>
        </p:txBody>
      </p:sp>
      <p:sp>
        <p:nvSpPr>
          <p:cNvPr id="3" name="Content Placeholder 2">
            <a:extLst>
              <a:ext uri="{FF2B5EF4-FFF2-40B4-BE49-F238E27FC236}">
                <a16:creationId xmlns:a16="http://schemas.microsoft.com/office/drawing/2014/main" id="{80FBEAF9-BAC8-49E5-A41A-DB783133FFB3}"/>
              </a:ext>
            </a:extLst>
          </p:cNvPr>
          <p:cNvSpPr>
            <a:spLocks noGrp="1"/>
          </p:cNvSpPr>
          <p:nvPr>
            <p:ph idx="1"/>
          </p:nvPr>
        </p:nvSpPr>
        <p:spPr>
          <a:xfrm>
            <a:off x="685800" y="2169393"/>
            <a:ext cx="10820400" cy="4024125"/>
          </a:xfrm>
        </p:spPr>
        <p:txBody>
          <a:bodyPr>
            <a:normAutofit fontScale="92500" lnSpcReduction="10000"/>
          </a:bodyPr>
          <a:lstStyle/>
          <a:p>
            <a:r>
              <a:rPr lang="en-US" dirty="0"/>
              <a:t>Do traditional definitions and criteria of bullying apply to cyberspace?</a:t>
            </a:r>
          </a:p>
          <a:p>
            <a:r>
              <a:rPr lang="en-US" dirty="0"/>
              <a:t>Does there have to be repeated instances to define an aggressive cyber act as cyberbullying?</a:t>
            </a:r>
          </a:p>
          <a:p>
            <a:r>
              <a:rPr lang="en-US" dirty="0"/>
              <a:t>Doesn’t an inherent power differential exist because the perpetrator is by default the aggressor on the “offensive”, putting the target on the defensive in a more vulnerable position?</a:t>
            </a:r>
          </a:p>
          <a:p>
            <a:r>
              <a:rPr lang="en-US" dirty="0"/>
              <a:t>What are the differences in the effects of direct (peer-to-peer – e.g., texting) attacks versus indirect public (e.g., tweeting) attacks in cyber space?</a:t>
            </a:r>
          </a:p>
          <a:p>
            <a:r>
              <a:rPr lang="en-US" dirty="0"/>
              <a:t>Would cyberaggression, cybervictimization, or cyberabuse be more appropriate terms?</a:t>
            </a:r>
          </a:p>
          <a:p>
            <a:pPr marL="0" indent="0">
              <a:buNone/>
            </a:pPr>
            <a:r>
              <a:rPr lang="en-US" sz="1200" i="1" dirty="0"/>
              <a:t>Source:  Corcoran, L., McGuckin, C., and Prentice, G. (2015).  Cyberbullying or Cyber Aggression?:  A review of existing definitions of cyber-based peer-to-peer aggression.  Societies (5), 245-255.</a:t>
            </a:r>
          </a:p>
          <a:p>
            <a:pPr marL="0" indent="0">
              <a:buNone/>
            </a:pPr>
            <a:r>
              <a:rPr lang="en-US" sz="1200" i="1" dirty="0"/>
              <a:t>Source:  van Geel, M., Vedder, P., Tanilon, J. (2014).  Relationship Between Peer Victimization, Cyberbullying, and Suicide in Children and Adolescents.  JAMA  Pediatrics, (5), 435-442.  </a:t>
            </a:r>
          </a:p>
        </p:txBody>
      </p:sp>
    </p:spTree>
    <p:extLst>
      <p:ext uri="{BB962C8B-B14F-4D97-AF65-F5344CB8AC3E}">
        <p14:creationId xmlns:p14="http://schemas.microsoft.com/office/powerpoint/2010/main" val="24209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AE7CB4-56ED-4980-81EC-08587D68C70D}"/>
              </a:ext>
            </a:extLst>
          </p:cNvPr>
          <p:cNvSpPr>
            <a:spLocks noGrp="1"/>
          </p:cNvSpPr>
          <p:nvPr>
            <p:ph type="title"/>
          </p:nvPr>
        </p:nvSpPr>
        <p:spPr/>
        <p:txBody>
          <a:bodyPr/>
          <a:lstStyle/>
          <a:p>
            <a:r>
              <a:rPr lang="en-US" dirty="0"/>
              <a:t>Cyberbullying</a:t>
            </a:r>
          </a:p>
        </p:txBody>
      </p:sp>
      <p:sp>
        <p:nvSpPr>
          <p:cNvPr id="5" name="Content Placeholder 4">
            <a:extLst>
              <a:ext uri="{FF2B5EF4-FFF2-40B4-BE49-F238E27FC236}">
                <a16:creationId xmlns:a16="http://schemas.microsoft.com/office/drawing/2014/main" id="{CC1BDE02-EE06-4C5D-AD76-480C9D6626AB}"/>
              </a:ext>
            </a:extLst>
          </p:cNvPr>
          <p:cNvSpPr>
            <a:spLocks noGrp="1"/>
          </p:cNvSpPr>
          <p:nvPr>
            <p:ph idx="1"/>
          </p:nvPr>
        </p:nvSpPr>
        <p:spPr/>
        <p:txBody>
          <a:bodyPr>
            <a:normAutofit/>
          </a:bodyPr>
          <a:lstStyle/>
          <a:p>
            <a:pPr marL="457200" lvl="1" indent="0">
              <a:buNone/>
            </a:pPr>
            <a:r>
              <a:rPr lang="en-US" sz="2800" dirty="0"/>
              <a:t>“…bullying, </a:t>
            </a:r>
            <a:r>
              <a:rPr lang="en-US" sz="2800" i="1" dirty="0"/>
              <a:t>n.</a:t>
            </a:r>
            <a:r>
              <a:rPr lang="en-US" sz="2800" dirty="0"/>
              <a:t> persistent threatening and aggressive physical behavior or verbal abuse directed toward other people, especially those who are younger, smaller, weaker, or in some other situation of relative disadvantage. </a:t>
            </a:r>
            <a:r>
              <a:rPr lang="en-US" sz="2800" b="1" dirty="0"/>
              <a:t>Cyberbullying</a:t>
            </a:r>
            <a:r>
              <a:rPr lang="en-US" sz="2800" dirty="0"/>
              <a:t> is verbally threatening or harassing behavior conducted through such electronic technology as cell phones, e-mail, and text messaging.”</a:t>
            </a:r>
          </a:p>
          <a:p>
            <a:pPr lvl="1"/>
            <a:endParaRPr lang="en-US" dirty="0"/>
          </a:p>
          <a:p>
            <a:pPr lvl="1"/>
            <a:endParaRPr lang="en-US" dirty="0"/>
          </a:p>
          <a:p>
            <a:pPr marL="457200" lvl="1" indent="0">
              <a:buNone/>
            </a:pPr>
            <a:r>
              <a:rPr lang="en-US" sz="1200" i="1" dirty="0"/>
              <a:t>Source:  American Psychological Association.  (2018). APA Dictionary of Psychology:  Bullying.  Retrieved from: https://dictionary.apa.org/bullying</a:t>
            </a:r>
          </a:p>
          <a:p>
            <a:pPr marL="457200" lvl="1" indent="0">
              <a:buNone/>
            </a:pPr>
            <a:endParaRPr lang="en-US" dirty="0"/>
          </a:p>
        </p:txBody>
      </p:sp>
    </p:spTree>
    <p:extLst>
      <p:ext uri="{BB962C8B-B14F-4D97-AF65-F5344CB8AC3E}">
        <p14:creationId xmlns:p14="http://schemas.microsoft.com/office/powerpoint/2010/main" val="1278449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DE80D-659F-41F9-916B-F2D2022492CD}"/>
              </a:ext>
            </a:extLst>
          </p:cNvPr>
          <p:cNvSpPr>
            <a:spLocks noGrp="1"/>
          </p:cNvSpPr>
          <p:nvPr>
            <p:ph type="title"/>
          </p:nvPr>
        </p:nvSpPr>
        <p:spPr>
          <a:xfrm>
            <a:off x="2918178" y="469298"/>
            <a:ext cx="8610600" cy="1293028"/>
          </a:xfrm>
        </p:spPr>
        <p:txBody>
          <a:bodyPr>
            <a:normAutofit/>
          </a:bodyPr>
          <a:lstStyle/>
          <a:p>
            <a:r>
              <a:rPr lang="en-US" dirty="0"/>
              <a:t>Types of Cyber </a:t>
            </a:r>
            <a:br>
              <a:rPr lang="en-US" dirty="0"/>
            </a:br>
            <a:r>
              <a:rPr lang="en-US" dirty="0"/>
              <a:t>Aggression &amp; Bullying</a:t>
            </a:r>
          </a:p>
        </p:txBody>
      </p:sp>
      <p:sp>
        <p:nvSpPr>
          <p:cNvPr id="5" name="Content Placeholder 4">
            <a:extLst>
              <a:ext uri="{FF2B5EF4-FFF2-40B4-BE49-F238E27FC236}">
                <a16:creationId xmlns:a16="http://schemas.microsoft.com/office/drawing/2014/main" id="{220A6DEB-4AAD-4831-AC85-FEF14078BDB3}"/>
              </a:ext>
            </a:extLst>
          </p:cNvPr>
          <p:cNvSpPr>
            <a:spLocks noGrp="1"/>
          </p:cNvSpPr>
          <p:nvPr>
            <p:ph idx="1"/>
          </p:nvPr>
        </p:nvSpPr>
        <p:spPr>
          <a:xfrm>
            <a:off x="677333" y="2194560"/>
            <a:ext cx="5816600" cy="4024125"/>
          </a:xfrm>
        </p:spPr>
        <p:txBody>
          <a:bodyPr>
            <a:normAutofit/>
          </a:bodyPr>
          <a:lstStyle/>
          <a:p>
            <a:r>
              <a:rPr lang="en-US" dirty="0"/>
              <a:t>Email &amp; text</a:t>
            </a:r>
          </a:p>
          <a:p>
            <a:r>
              <a:rPr lang="en-US" dirty="0"/>
              <a:t>Social Media &amp; Social Networks</a:t>
            </a:r>
          </a:p>
          <a:p>
            <a:pPr lvl="1"/>
            <a:r>
              <a:rPr lang="en-US" dirty="0"/>
              <a:t>YouTube</a:t>
            </a:r>
          </a:p>
          <a:p>
            <a:pPr lvl="1"/>
            <a:r>
              <a:rPr lang="en-US" dirty="0"/>
              <a:t>Snap Chat</a:t>
            </a:r>
          </a:p>
          <a:p>
            <a:pPr lvl="1"/>
            <a:r>
              <a:rPr lang="en-US" dirty="0"/>
              <a:t>Instagram</a:t>
            </a:r>
          </a:p>
          <a:p>
            <a:pPr lvl="1"/>
            <a:r>
              <a:rPr lang="en-US" dirty="0"/>
              <a:t>WhatsApp</a:t>
            </a:r>
          </a:p>
          <a:p>
            <a:pPr lvl="1"/>
            <a:r>
              <a:rPr lang="en-US" dirty="0"/>
              <a:t>Kik</a:t>
            </a:r>
          </a:p>
          <a:p>
            <a:pPr lvl="1"/>
            <a:r>
              <a:rPr lang="en-US" dirty="0"/>
              <a:t>Telegram</a:t>
            </a:r>
          </a:p>
          <a:p>
            <a:pPr lvl="1"/>
            <a:r>
              <a:rPr lang="en-US" dirty="0"/>
              <a:t>Twitter</a:t>
            </a:r>
          </a:p>
          <a:p>
            <a:pPr lvl="1"/>
            <a:r>
              <a:rPr lang="en-US" dirty="0"/>
              <a:t>Facebook???</a:t>
            </a:r>
          </a:p>
        </p:txBody>
      </p:sp>
      <p:pic>
        <p:nvPicPr>
          <p:cNvPr id="2" name="Picture 1">
            <a:extLst>
              <a:ext uri="{FF2B5EF4-FFF2-40B4-BE49-F238E27FC236}">
                <a16:creationId xmlns:a16="http://schemas.microsoft.com/office/drawing/2014/main" id="{0253C47D-119B-482F-96F8-66A7BDA4BBBD}"/>
              </a:ext>
            </a:extLst>
          </p:cNvPr>
          <p:cNvPicPr>
            <a:picLocks noChangeAspect="1"/>
          </p:cNvPicPr>
          <p:nvPr/>
        </p:nvPicPr>
        <p:blipFill rotWithShape="1">
          <a:blip r:embed="rId2"/>
          <a:srcRect l="2762" b="1548"/>
          <a:stretch/>
        </p:blipFill>
        <p:spPr>
          <a:xfrm>
            <a:off x="6797686" y="1762326"/>
            <a:ext cx="4731092" cy="4790129"/>
          </a:xfrm>
          <a:prstGeom prst="rect">
            <a:avLst/>
          </a:prstGeom>
        </p:spPr>
      </p:pic>
      <p:sp>
        <p:nvSpPr>
          <p:cNvPr id="3" name="TextBox 2">
            <a:extLst>
              <a:ext uri="{FF2B5EF4-FFF2-40B4-BE49-F238E27FC236}">
                <a16:creationId xmlns:a16="http://schemas.microsoft.com/office/drawing/2014/main" id="{D2E5666D-D24A-4223-A997-16D571F68CD4}"/>
              </a:ext>
            </a:extLst>
          </p:cNvPr>
          <p:cNvSpPr txBox="1"/>
          <p:nvPr/>
        </p:nvSpPr>
        <p:spPr>
          <a:xfrm rot="-1260000">
            <a:off x="3621751" y="3465416"/>
            <a:ext cx="2771192" cy="1077218"/>
          </a:xfrm>
          <a:prstGeom prst="rect">
            <a:avLst/>
          </a:prstGeom>
          <a:gradFill>
            <a:gsLst>
              <a:gs pos="0">
                <a:schemeClr val="accent1">
                  <a:lumMod val="5000"/>
                  <a:lumOff val="95000"/>
                </a:schemeClr>
              </a:gs>
              <a:gs pos="86000">
                <a:schemeClr val="accent1">
                  <a:lumMod val="45000"/>
                  <a:lumOff val="55000"/>
                  <a:alpha val="92000"/>
                </a:schemeClr>
              </a:gs>
              <a:gs pos="94000">
                <a:schemeClr val="accent1">
                  <a:lumMod val="45000"/>
                  <a:lumOff val="55000"/>
                </a:schemeClr>
              </a:gs>
              <a:gs pos="100000">
                <a:schemeClr val="accent1">
                  <a:lumMod val="30000"/>
                  <a:lumOff val="70000"/>
                </a:schemeClr>
              </a:gs>
            </a:gsLst>
            <a:lin ang="5400000" scaled="1"/>
          </a:gradFill>
          <a:ln w="57150">
            <a:solidFill>
              <a:srgbClr val="CC0000"/>
            </a:solidFill>
          </a:ln>
        </p:spPr>
        <p:txBody>
          <a:bodyPr wrap="square" rtlCol="0">
            <a:spAutoFit/>
          </a:bodyPr>
          <a:lstStyle/>
          <a:p>
            <a:pPr algn="ctr"/>
            <a:r>
              <a:rPr lang="en-US" sz="3200" dirty="0">
                <a:solidFill>
                  <a:srgbClr val="FF0000"/>
                </a:solidFill>
                <a:latin typeface="Comic Sans MS" panose="030F0702030302020204" pitchFamily="66" charset="0"/>
              </a:rPr>
              <a:t>What about bullies?</a:t>
            </a:r>
          </a:p>
        </p:txBody>
      </p:sp>
    </p:spTree>
    <p:extLst>
      <p:ext uri="{BB962C8B-B14F-4D97-AF65-F5344CB8AC3E}">
        <p14:creationId xmlns:p14="http://schemas.microsoft.com/office/powerpoint/2010/main" val="292675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25B693-F9C9-4BE0-82A2-B981BFB970FC}"/>
              </a:ext>
            </a:extLst>
          </p:cNvPr>
          <p:cNvSpPr>
            <a:spLocks noGrp="1"/>
          </p:cNvSpPr>
          <p:nvPr>
            <p:ph type="title"/>
          </p:nvPr>
        </p:nvSpPr>
        <p:spPr>
          <a:xfrm>
            <a:off x="2932922" y="270588"/>
            <a:ext cx="8610600" cy="1293028"/>
          </a:xfrm>
        </p:spPr>
        <p:txBody>
          <a:bodyPr/>
          <a:lstStyle/>
          <a:p>
            <a:r>
              <a:rPr lang="en-US" dirty="0"/>
              <a:t>Context</a:t>
            </a:r>
          </a:p>
        </p:txBody>
      </p:sp>
      <p:sp>
        <p:nvSpPr>
          <p:cNvPr id="5" name="Content Placeholder 4">
            <a:extLst>
              <a:ext uri="{FF2B5EF4-FFF2-40B4-BE49-F238E27FC236}">
                <a16:creationId xmlns:a16="http://schemas.microsoft.com/office/drawing/2014/main" id="{141EB56C-F7A2-408E-AFBA-F09AABC1AE81}"/>
              </a:ext>
            </a:extLst>
          </p:cNvPr>
          <p:cNvSpPr>
            <a:spLocks noGrp="1"/>
          </p:cNvSpPr>
          <p:nvPr>
            <p:ph idx="1"/>
          </p:nvPr>
        </p:nvSpPr>
        <p:spPr>
          <a:xfrm>
            <a:off x="298579" y="1455576"/>
            <a:ext cx="11607281" cy="5131836"/>
          </a:xfrm>
        </p:spPr>
        <p:txBody>
          <a:bodyPr>
            <a:normAutofit fontScale="85000" lnSpcReduction="20000"/>
          </a:bodyPr>
          <a:lstStyle/>
          <a:p>
            <a:pPr marL="0" indent="0">
              <a:buNone/>
            </a:pPr>
            <a:r>
              <a:rPr lang="en-US" sz="2800" dirty="0"/>
              <a:t>According to the Centers for Disease Control (CDC):</a:t>
            </a:r>
          </a:p>
          <a:p>
            <a:endParaRPr lang="en-US" sz="2800" dirty="0"/>
          </a:p>
          <a:p>
            <a:pPr lvl="1"/>
            <a:r>
              <a:rPr lang="en-US" sz="2800" dirty="0"/>
              <a:t>Bullying is common. 1 in 5 high school students reported being bullied on school property in the last year.</a:t>
            </a:r>
          </a:p>
          <a:p>
            <a:pPr marL="457200" lvl="1" indent="0">
              <a:buNone/>
            </a:pPr>
            <a:endParaRPr lang="en-US" sz="2800" dirty="0"/>
          </a:p>
          <a:p>
            <a:pPr lvl="1"/>
            <a:r>
              <a:rPr lang="en-US" sz="2800" dirty="0"/>
              <a:t>Bullying is frequent. Bullying is among the most commonly reported discipline problems in public schools. Nearly 14% of public schools report that bullying happens at least once a week. Reports of bullying are highest for middle schools (28%) followed by high schools (16%), combined schools (12%), and primary schools (9%).</a:t>
            </a:r>
          </a:p>
          <a:p>
            <a:pPr marL="457200" lvl="1" indent="0">
              <a:buNone/>
            </a:pPr>
            <a:endParaRPr lang="en-US" sz="2800" dirty="0"/>
          </a:p>
          <a:p>
            <a:pPr lvl="1"/>
            <a:r>
              <a:rPr lang="en-US" sz="2800" dirty="0"/>
              <a:t>Bullying can happen online. Reports of cyberbullying among public school attending students are highest for middle school (33%), followed by high school (30%), combined schools (20%) and primary schools (5%).</a:t>
            </a:r>
          </a:p>
          <a:p>
            <a:pPr marL="457200" lvl="1" indent="0">
              <a:buNone/>
            </a:pPr>
            <a:endParaRPr lang="en-US" sz="2800" dirty="0"/>
          </a:p>
          <a:p>
            <a:pPr marL="457200" lvl="1" indent="0">
              <a:buNone/>
            </a:pPr>
            <a:r>
              <a:rPr lang="en-US" sz="1400" i="1" dirty="0"/>
              <a:t>Source:  </a:t>
            </a:r>
            <a:r>
              <a:rPr lang="en-US" sz="1400" dirty="0"/>
              <a:t>Centers for Disease Control and Prevention (2019).  Preventing Bullying Factsheet.  Retrieved from:  https://www.cdc.gov/violenceprevention/youthviolence/bullyingresearch/fastfact.html</a:t>
            </a:r>
          </a:p>
        </p:txBody>
      </p:sp>
    </p:spTree>
    <p:extLst>
      <p:ext uri="{BB962C8B-B14F-4D97-AF65-F5344CB8AC3E}">
        <p14:creationId xmlns:p14="http://schemas.microsoft.com/office/powerpoint/2010/main" val="2422930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A803-AF6B-4A2D-A590-014EEF9F0DC7}"/>
              </a:ext>
            </a:extLst>
          </p:cNvPr>
          <p:cNvSpPr>
            <a:spLocks noGrp="1"/>
          </p:cNvSpPr>
          <p:nvPr>
            <p:ph type="title"/>
          </p:nvPr>
        </p:nvSpPr>
        <p:spPr/>
        <p:txBody>
          <a:bodyPr/>
          <a:lstStyle/>
          <a:p>
            <a:r>
              <a:rPr lang="en-US" dirty="0"/>
              <a:t>Advantages of Going Digital</a:t>
            </a:r>
          </a:p>
        </p:txBody>
      </p:sp>
      <p:sp>
        <p:nvSpPr>
          <p:cNvPr id="3" name="Content Placeholder 2">
            <a:extLst>
              <a:ext uri="{FF2B5EF4-FFF2-40B4-BE49-F238E27FC236}">
                <a16:creationId xmlns:a16="http://schemas.microsoft.com/office/drawing/2014/main" id="{7861DFD0-EEB4-4144-B205-4E6C364F7BD6}"/>
              </a:ext>
            </a:extLst>
          </p:cNvPr>
          <p:cNvSpPr>
            <a:spLocks noGrp="1"/>
          </p:cNvSpPr>
          <p:nvPr>
            <p:ph idx="1"/>
          </p:nvPr>
        </p:nvSpPr>
        <p:spPr/>
        <p:txBody>
          <a:bodyPr>
            <a:normAutofit fontScale="85000" lnSpcReduction="20000"/>
          </a:bodyPr>
          <a:lstStyle/>
          <a:p>
            <a:r>
              <a:rPr lang="en-US" dirty="0"/>
              <a:t>Anonymity and privacy</a:t>
            </a:r>
          </a:p>
          <a:p>
            <a:pPr lvl="1"/>
            <a:r>
              <a:rPr lang="en-US" dirty="0"/>
              <a:t>About 30% of victims do not know the identity of the cyberbully*</a:t>
            </a:r>
          </a:p>
          <a:p>
            <a:pPr lvl="1"/>
            <a:r>
              <a:rPr lang="en-US" dirty="0"/>
              <a:t>Can lead to increased severity and intensity of attacks</a:t>
            </a:r>
          </a:p>
          <a:p>
            <a:pPr lvl="1"/>
            <a:r>
              <a:rPr lang="en-US" dirty="0"/>
              <a:t>Lack of having to see the effects first-hand can lead to decreased (or loss of) empathy and remorse </a:t>
            </a:r>
          </a:p>
          <a:p>
            <a:r>
              <a:rPr lang="en-US" dirty="0"/>
              <a:t>24-hour access</a:t>
            </a:r>
          </a:p>
          <a:p>
            <a:pPr lvl="1"/>
            <a:r>
              <a:rPr lang="en-US" dirty="0"/>
              <a:t>Targets can’t escape and have no “safe place”</a:t>
            </a:r>
          </a:p>
          <a:p>
            <a:pPr lvl="1"/>
            <a:r>
              <a:rPr lang="en-US" dirty="0"/>
              <a:t>Increased anxiety among those targeted</a:t>
            </a:r>
          </a:p>
          <a:p>
            <a:pPr lvl="1"/>
            <a:r>
              <a:rPr lang="en-US" dirty="0"/>
              <a:t>Increased frequency and intensity</a:t>
            </a:r>
          </a:p>
          <a:p>
            <a:r>
              <a:rPr lang="en-US" dirty="0"/>
              <a:t>Mob effect and contagion</a:t>
            </a:r>
          </a:p>
          <a:p>
            <a:pPr lvl="1"/>
            <a:r>
              <a:rPr lang="en-US" dirty="0"/>
              <a:t>Ability to spread negativity to masses quickly and easily</a:t>
            </a:r>
          </a:p>
          <a:p>
            <a:pPr lvl="1"/>
            <a:r>
              <a:rPr lang="en-US" dirty="0"/>
              <a:t>Magnifies and amplified aggression and the target</a:t>
            </a:r>
          </a:p>
          <a:p>
            <a:pPr lvl="1"/>
            <a:r>
              <a:rPr lang="en-US" dirty="0"/>
              <a:t>Schadenfreude</a:t>
            </a:r>
          </a:p>
          <a:p>
            <a:pPr marL="457200" lvl="1" indent="0">
              <a:buNone/>
            </a:pPr>
            <a:endParaRPr lang="en-US" dirty="0"/>
          </a:p>
          <a:p>
            <a:pPr marL="457200" lvl="1" indent="0">
              <a:buNone/>
            </a:pPr>
            <a:r>
              <a:rPr lang="en-US" sz="1300" dirty="0">
                <a:solidFill>
                  <a:prstClr val="black"/>
                </a:solidFill>
              </a:rPr>
              <a:t>*Source:  Waasdrop, TE, and Bradshaw, CP (2015).  The Overlap Between Cyberbullying and Traditional Bullying. </a:t>
            </a:r>
            <a:r>
              <a:rPr lang="en-US" sz="1300" i="1" dirty="0">
                <a:solidFill>
                  <a:prstClr val="black"/>
                </a:solidFill>
              </a:rPr>
              <a:t>Journal of Adolescent Health </a:t>
            </a:r>
            <a:r>
              <a:rPr lang="en-US" sz="1300" dirty="0">
                <a:solidFill>
                  <a:prstClr val="black"/>
                </a:solidFill>
              </a:rPr>
              <a:t>(56) 483-488</a:t>
            </a:r>
          </a:p>
          <a:p>
            <a:pPr marL="457200" lvl="1" indent="0">
              <a:buNone/>
            </a:pPr>
            <a:endParaRPr lang="en-US" dirty="0"/>
          </a:p>
        </p:txBody>
      </p:sp>
    </p:spTree>
    <p:extLst>
      <p:ext uri="{BB962C8B-B14F-4D97-AF65-F5344CB8AC3E}">
        <p14:creationId xmlns:p14="http://schemas.microsoft.com/office/powerpoint/2010/main" val="2808136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2694-A45A-4807-9319-DBDF9E71DB36}"/>
              </a:ext>
            </a:extLst>
          </p:cNvPr>
          <p:cNvSpPr>
            <a:spLocks noGrp="1"/>
          </p:cNvSpPr>
          <p:nvPr>
            <p:ph type="title"/>
          </p:nvPr>
        </p:nvSpPr>
        <p:spPr>
          <a:xfrm>
            <a:off x="2484540" y="302979"/>
            <a:ext cx="8610600" cy="1293028"/>
          </a:xfrm>
        </p:spPr>
        <p:txBody>
          <a:bodyPr/>
          <a:lstStyle/>
          <a:p>
            <a:r>
              <a:rPr lang="en-US" dirty="0"/>
              <a:t>Cyberbullying</a:t>
            </a:r>
          </a:p>
        </p:txBody>
      </p:sp>
      <p:sp>
        <p:nvSpPr>
          <p:cNvPr id="3" name="Content Placeholder 2">
            <a:extLst>
              <a:ext uri="{FF2B5EF4-FFF2-40B4-BE49-F238E27FC236}">
                <a16:creationId xmlns:a16="http://schemas.microsoft.com/office/drawing/2014/main" id="{7AC62A3B-EE26-40BC-A279-3471DDCFA17C}"/>
              </a:ext>
            </a:extLst>
          </p:cNvPr>
          <p:cNvSpPr>
            <a:spLocks noGrp="1"/>
          </p:cNvSpPr>
          <p:nvPr>
            <p:ph idx="1"/>
          </p:nvPr>
        </p:nvSpPr>
        <p:spPr>
          <a:xfrm>
            <a:off x="685800" y="1782148"/>
            <a:ext cx="10820400" cy="4702628"/>
          </a:xfrm>
        </p:spPr>
        <p:txBody>
          <a:bodyPr>
            <a:normAutofit fontScale="92500" lnSpcReduction="20000"/>
          </a:bodyPr>
          <a:lstStyle/>
          <a:p>
            <a:r>
              <a:rPr lang="en-US" dirty="0"/>
              <a:t>In-person bullying is still more prevalent than cyberbullying; but cyberbullying is more common among children, adolescents, and transitional age youth than adults</a:t>
            </a:r>
          </a:p>
          <a:p>
            <a:r>
              <a:rPr lang="en-US" dirty="0"/>
              <a:t>Girls are more likely than boys to cyberbully</a:t>
            </a:r>
          </a:p>
          <a:p>
            <a:r>
              <a:rPr lang="en-US" dirty="0"/>
              <a:t>The majority of children/adolescents who cyberbully are also bullied in person; only 4.6% of youth report that they are </a:t>
            </a:r>
            <a:r>
              <a:rPr lang="en-US" i="1" dirty="0"/>
              <a:t>only</a:t>
            </a:r>
            <a:r>
              <a:rPr lang="en-US" dirty="0"/>
              <a:t> cyberbullied*</a:t>
            </a:r>
          </a:p>
          <a:p>
            <a:r>
              <a:rPr lang="en-US" dirty="0"/>
              <a:t>Parental controls</a:t>
            </a:r>
          </a:p>
          <a:p>
            <a:r>
              <a:rPr lang="en-US" dirty="0"/>
              <a:t>Social role models</a:t>
            </a:r>
          </a:p>
          <a:p>
            <a:pPr lvl="1"/>
            <a:r>
              <a:rPr lang="en-US" dirty="0"/>
              <a:t>Politics</a:t>
            </a:r>
          </a:p>
          <a:p>
            <a:pPr lvl="1"/>
            <a:r>
              <a:rPr lang="en-US" dirty="0"/>
              <a:t>Sports</a:t>
            </a:r>
          </a:p>
          <a:p>
            <a:pPr lvl="1"/>
            <a:r>
              <a:rPr lang="en-US" dirty="0"/>
              <a:t>Entertainment and celebrity</a:t>
            </a:r>
          </a:p>
          <a:p>
            <a:r>
              <a:rPr lang="en-US" dirty="0"/>
              <a:t>Social comparison</a:t>
            </a:r>
          </a:p>
          <a:p>
            <a:pPr lvl="1"/>
            <a:r>
              <a:rPr lang="en-US" dirty="0"/>
              <a:t>Demoralization</a:t>
            </a:r>
          </a:p>
          <a:p>
            <a:pPr lvl="1"/>
            <a:r>
              <a:rPr lang="en-US" dirty="0"/>
              <a:t>Self-objectification to unrealistic standard</a:t>
            </a:r>
          </a:p>
          <a:p>
            <a:pPr lvl="1"/>
            <a:r>
              <a:rPr lang="en-US" dirty="0"/>
              <a:t>Celebrity status</a:t>
            </a:r>
          </a:p>
          <a:p>
            <a:pPr marL="457200" lvl="1" indent="0">
              <a:buNone/>
            </a:pPr>
            <a:endParaRPr lang="en-US" dirty="0"/>
          </a:p>
          <a:p>
            <a:pPr marL="457200" lvl="1" indent="0">
              <a:buNone/>
            </a:pPr>
            <a:r>
              <a:rPr lang="en-US" sz="1300" dirty="0"/>
              <a:t>*Source:  Waasdrop, TE, and Bradshaw, CP (2015).  The Overlap Between Cyberbullying and Traditional Bullying. </a:t>
            </a:r>
            <a:r>
              <a:rPr lang="en-US" sz="1300" i="1" dirty="0"/>
              <a:t>Journal of Adolescent Health </a:t>
            </a:r>
            <a:r>
              <a:rPr lang="en-US" sz="1300" dirty="0"/>
              <a:t>(56) 483-488</a:t>
            </a:r>
          </a:p>
        </p:txBody>
      </p:sp>
    </p:spTree>
    <p:extLst>
      <p:ext uri="{BB962C8B-B14F-4D97-AF65-F5344CB8AC3E}">
        <p14:creationId xmlns:p14="http://schemas.microsoft.com/office/powerpoint/2010/main" val="3609007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B7D2-169E-4727-ADA3-92B3321959F6}"/>
              </a:ext>
            </a:extLst>
          </p:cNvPr>
          <p:cNvSpPr>
            <a:spLocks noGrp="1"/>
          </p:cNvSpPr>
          <p:nvPr>
            <p:ph type="title"/>
          </p:nvPr>
        </p:nvSpPr>
        <p:spPr/>
        <p:txBody>
          <a:bodyPr>
            <a:normAutofit/>
          </a:bodyPr>
          <a:lstStyle/>
          <a:p>
            <a:pPr algn="ctr"/>
            <a:r>
              <a:rPr lang="en-US" sz="5400" dirty="0"/>
              <a:t>Clinical &amp; Research implications</a:t>
            </a:r>
          </a:p>
        </p:txBody>
      </p:sp>
      <p:sp>
        <p:nvSpPr>
          <p:cNvPr id="3" name="Text Placeholder 2">
            <a:extLst>
              <a:ext uri="{FF2B5EF4-FFF2-40B4-BE49-F238E27FC236}">
                <a16:creationId xmlns:a16="http://schemas.microsoft.com/office/drawing/2014/main" id="{0085DAAF-B01C-4F69-8D6F-9A3E202A70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234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5A00-FA52-403E-9C0C-E0785DCC730D}"/>
              </a:ext>
            </a:extLst>
          </p:cNvPr>
          <p:cNvSpPr>
            <a:spLocks noGrp="1"/>
          </p:cNvSpPr>
          <p:nvPr>
            <p:ph type="title"/>
          </p:nvPr>
        </p:nvSpPr>
        <p:spPr>
          <a:xfrm>
            <a:off x="2895600" y="447132"/>
            <a:ext cx="8610600" cy="1120411"/>
          </a:xfrm>
        </p:spPr>
        <p:txBody>
          <a:bodyPr/>
          <a:lstStyle/>
          <a:p>
            <a:r>
              <a:rPr lang="en-US" dirty="0"/>
              <a:t>Bullying &amp; the Brain</a:t>
            </a:r>
          </a:p>
        </p:txBody>
      </p:sp>
      <p:sp>
        <p:nvSpPr>
          <p:cNvPr id="3" name="Content Placeholder 2">
            <a:extLst>
              <a:ext uri="{FF2B5EF4-FFF2-40B4-BE49-F238E27FC236}">
                <a16:creationId xmlns:a16="http://schemas.microsoft.com/office/drawing/2014/main" id="{FFA8C245-FC5E-439E-BF4D-F42FDC6D2002}"/>
              </a:ext>
            </a:extLst>
          </p:cNvPr>
          <p:cNvSpPr>
            <a:spLocks noGrp="1"/>
          </p:cNvSpPr>
          <p:nvPr>
            <p:ph idx="1"/>
          </p:nvPr>
        </p:nvSpPr>
        <p:spPr>
          <a:xfrm>
            <a:off x="685800" y="1567544"/>
            <a:ext cx="10820400" cy="4843324"/>
          </a:xfrm>
        </p:spPr>
        <p:txBody>
          <a:bodyPr>
            <a:normAutofit lnSpcReduction="10000"/>
          </a:bodyPr>
          <a:lstStyle/>
          <a:p>
            <a:pPr marL="0" indent="0">
              <a:buNone/>
            </a:pPr>
            <a:r>
              <a:rPr lang="en-US" sz="2400" dirty="0"/>
              <a:t>“…Middle adolescence is characterized by a combination of heightened reward sensitivity and sensation-seeking, attunement to the peer group, and underdeveloped impulse control…In addition to this emotion-control imbalance, adolescents are highly attuned to the social group…Adolescents’ unique sensitivity toward social rewards makes peer admiration and approval a particularly desirable goal. The developmental literature recognizes bullying behavior as being both goal-directed and associated with social benefits that can serve to sustain the behavior despite costs…these findings suggest that current legislation and policy regarding bullying may be missing the mark. Overly harsh and punitive approaches focus on increasing the costs of bullying without equivalent attention to the potential rewards that may be sustaining these strategies…”</a:t>
            </a:r>
          </a:p>
          <a:p>
            <a:pPr marL="0" indent="0">
              <a:buNone/>
            </a:pPr>
            <a:endParaRPr lang="en-US" sz="1300" dirty="0"/>
          </a:p>
          <a:p>
            <a:pPr marL="0" indent="0">
              <a:buNone/>
            </a:pPr>
            <a:r>
              <a:rPr lang="en-US" sz="1300" dirty="0"/>
              <a:t>Source:  Swearer, Susan M.; Martin, Meredith; Brackett, Marc; and Palacios, Raul A. II, "Bullying Intervention in Adolescence: The Intersection of Legislation, Policies, and Behavioral Change" (2016). Educational Psychology Papers and Publications. 213. </a:t>
            </a:r>
          </a:p>
        </p:txBody>
      </p:sp>
    </p:spTree>
    <p:extLst>
      <p:ext uri="{BB962C8B-B14F-4D97-AF65-F5344CB8AC3E}">
        <p14:creationId xmlns:p14="http://schemas.microsoft.com/office/powerpoint/2010/main" val="1399662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2D15-B9E8-431D-B286-EF3B3813521C}"/>
              </a:ext>
            </a:extLst>
          </p:cNvPr>
          <p:cNvSpPr>
            <a:spLocks noGrp="1"/>
          </p:cNvSpPr>
          <p:nvPr>
            <p:ph type="title"/>
          </p:nvPr>
        </p:nvSpPr>
        <p:spPr>
          <a:xfrm>
            <a:off x="9349273" y="2135972"/>
            <a:ext cx="2842727" cy="1293028"/>
          </a:xfrm>
        </p:spPr>
        <p:txBody>
          <a:bodyPr>
            <a:normAutofit fontScale="90000"/>
          </a:bodyPr>
          <a:lstStyle/>
          <a:p>
            <a:pPr algn="ctr"/>
            <a:r>
              <a:rPr lang="en-US" dirty="0"/>
              <a:t>Bullying, Trauma </a:t>
            </a:r>
            <a:br>
              <a:rPr lang="en-US" dirty="0"/>
            </a:br>
            <a:r>
              <a:rPr lang="en-US" dirty="0"/>
              <a:t>&amp; </a:t>
            </a:r>
            <a:br>
              <a:rPr lang="en-US" dirty="0"/>
            </a:br>
            <a:r>
              <a:rPr lang="en-US" dirty="0"/>
              <a:t>Physical Health</a:t>
            </a:r>
          </a:p>
        </p:txBody>
      </p:sp>
      <p:pic>
        <p:nvPicPr>
          <p:cNvPr id="4" name="Picture 3">
            <a:extLst>
              <a:ext uri="{FF2B5EF4-FFF2-40B4-BE49-F238E27FC236}">
                <a16:creationId xmlns:a16="http://schemas.microsoft.com/office/drawing/2014/main" id="{551FB7CC-B11E-4FC1-AD00-F2F5B1512DA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1218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8B3C-8D67-4484-96C3-77F1E715C083}"/>
              </a:ext>
            </a:extLst>
          </p:cNvPr>
          <p:cNvSpPr>
            <a:spLocks noGrp="1"/>
          </p:cNvSpPr>
          <p:nvPr>
            <p:ph type="title"/>
          </p:nvPr>
        </p:nvSpPr>
        <p:spPr/>
        <p:txBody>
          <a:bodyPr/>
          <a:lstStyle/>
          <a:p>
            <a:r>
              <a:rPr lang="en-US" dirty="0"/>
              <a:t>Bullying, Trauma &amp; Psychiatric Comorbidities</a:t>
            </a:r>
          </a:p>
        </p:txBody>
      </p:sp>
      <p:sp>
        <p:nvSpPr>
          <p:cNvPr id="3" name="Content Placeholder 2">
            <a:extLst>
              <a:ext uri="{FF2B5EF4-FFF2-40B4-BE49-F238E27FC236}">
                <a16:creationId xmlns:a16="http://schemas.microsoft.com/office/drawing/2014/main" id="{CFCE3BE8-2FC2-4A63-A98D-73DF76C9C9BB}"/>
              </a:ext>
            </a:extLst>
          </p:cNvPr>
          <p:cNvSpPr>
            <a:spLocks noGrp="1"/>
          </p:cNvSpPr>
          <p:nvPr>
            <p:ph idx="1"/>
          </p:nvPr>
        </p:nvSpPr>
        <p:spPr/>
        <p:txBody>
          <a:bodyPr/>
          <a:lstStyle/>
          <a:p>
            <a:r>
              <a:rPr lang="en-US" dirty="0"/>
              <a:t>Suicide</a:t>
            </a:r>
          </a:p>
          <a:p>
            <a:r>
              <a:rPr lang="en-US" dirty="0"/>
              <a:t>Self-injury</a:t>
            </a:r>
          </a:p>
          <a:p>
            <a:r>
              <a:rPr lang="en-US" dirty="0"/>
              <a:t>Mood and anxiety disorders</a:t>
            </a:r>
          </a:p>
          <a:p>
            <a:r>
              <a:rPr lang="en-US" dirty="0"/>
              <a:t>OCD and hoarding</a:t>
            </a:r>
          </a:p>
          <a:p>
            <a:r>
              <a:rPr lang="en-US" dirty="0"/>
              <a:t>Eating disorders and body dysmorphia</a:t>
            </a:r>
          </a:p>
          <a:p>
            <a:r>
              <a:rPr lang="en-US" dirty="0"/>
              <a:t>Personality disorders</a:t>
            </a:r>
          </a:p>
          <a:p>
            <a:r>
              <a:rPr lang="en-US" dirty="0"/>
              <a:t>Substance use disorders</a:t>
            </a:r>
          </a:p>
        </p:txBody>
      </p:sp>
    </p:spTree>
    <p:extLst>
      <p:ext uri="{BB962C8B-B14F-4D97-AF65-F5344CB8AC3E}">
        <p14:creationId xmlns:p14="http://schemas.microsoft.com/office/powerpoint/2010/main" val="2588087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2">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6D6FDDB-C879-42B6-9D44-AEB9C8584BA0}"/>
              </a:ext>
            </a:extLst>
          </p:cNvPr>
          <p:cNvSpPr>
            <a:spLocks noGrp="1"/>
          </p:cNvSpPr>
          <p:nvPr>
            <p:ph type="title"/>
          </p:nvPr>
        </p:nvSpPr>
        <p:spPr>
          <a:xfrm>
            <a:off x="258927" y="2255183"/>
            <a:ext cx="2396618" cy="1600200"/>
          </a:xfrm>
        </p:spPr>
        <p:txBody>
          <a:bodyPr anchor="b">
            <a:normAutofit fontScale="90000"/>
          </a:bodyPr>
          <a:lstStyle/>
          <a:p>
            <a:pPr algn="ctr"/>
            <a:r>
              <a:rPr lang="en-US" sz="3200" dirty="0"/>
              <a:t>Bullying, Trauma </a:t>
            </a:r>
            <a:br>
              <a:rPr lang="en-US" sz="3200" dirty="0"/>
            </a:br>
            <a:r>
              <a:rPr lang="en-US" sz="3200" dirty="0"/>
              <a:t>&amp; </a:t>
            </a:r>
            <a:br>
              <a:rPr lang="en-US" sz="3200" dirty="0"/>
            </a:br>
            <a:r>
              <a:rPr lang="en-US" sz="3200" dirty="0"/>
              <a:t>Mental Health</a:t>
            </a:r>
          </a:p>
        </p:txBody>
      </p:sp>
      <p:pic>
        <p:nvPicPr>
          <p:cNvPr id="4" name="Content Placeholder 3">
            <a:extLst>
              <a:ext uri="{FF2B5EF4-FFF2-40B4-BE49-F238E27FC236}">
                <a16:creationId xmlns:a16="http://schemas.microsoft.com/office/drawing/2014/main" id="{896E4BAA-23B1-41FD-947C-5B2CB0AC023B}"/>
              </a:ext>
            </a:extLst>
          </p:cNvPr>
          <p:cNvPicPr>
            <a:picLocks noChangeAspect="1"/>
          </p:cNvPicPr>
          <p:nvPr/>
        </p:nvPicPr>
        <p:blipFill>
          <a:blip r:embed="rId3"/>
          <a:stretch>
            <a:fillRect/>
          </a:stretch>
        </p:blipFill>
        <p:spPr>
          <a:xfrm>
            <a:off x="3047998" y="0"/>
            <a:ext cx="9144002" cy="6858000"/>
          </a:xfrm>
          <a:prstGeom prst="rect">
            <a:avLst/>
          </a:prstGeom>
        </p:spPr>
      </p:pic>
    </p:spTree>
    <p:extLst>
      <p:ext uri="{BB962C8B-B14F-4D97-AF65-F5344CB8AC3E}">
        <p14:creationId xmlns:p14="http://schemas.microsoft.com/office/powerpoint/2010/main" val="4230339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C4D9-997A-4C51-AC94-C76A310DC709}"/>
              </a:ext>
            </a:extLst>
          </p:cNvPr>
          <p:cNvSpPr>
            <a:spLocks noGrp="1"/>
          </p:cNvSpPr>
          <p:nvPr>
            <p:ph type="title"/>
          </p:nvPr>
        </p:nvSpPr>
        <p:spPr>
          <a:xfrm>
            <a:off x="2895600" y="319757"/>
            <a:ext cx="8610600" cy="1293028"/>
          </a:xfrm>
        </p:spPr>
        <p:txBody>
          <a:bodyPr/>
          <a:lstStyle/>
          <a:p>
            <a:r>
              <a:rPr lang="en-US" dirty="0"/>
              <a:t>Research Domains</a:t>
            </a:r>
          </a:p>
        </p:txBody>
      </p:sp>
      <p:sp>
        <p:nvSpPr>
          <p:cNvPr id="3" name="Content Placeholder 2">
            <a:extLst>
              <a:ext uri="{FF2B5EF4-FFF2-40B4-BE49-F238E27FC236}">
                <a16:creationId xmlns:a16="http://schemas.microsoft.com/office/drawing/2014/main" id="{1ABF98FA-5741-4F65-9E64-5FEEEE12007B}"/>
              </a:ext>
            </a:extLst>
          </p:cNvPr>
          <p:cNvSpPr>
            <a:spLocks noGrp="1"/>
          </p:cNvSpPr>
          <p:nvPr>
            <p:ph idx="1"/>
          </p:nvPr>
        </p:nvSpPr>
        <p:spPr>
          <a:xfrm>
            <a:off x="685800" y="1711354"/>
            <a:ext cx="10820400" cy="5008228"/>
          </a:xfrm>
        </p:spPr>
        <p:txBody>
          <a:bodyPr>
            <a:normAutofit fontScale="77500" lnSpcReduction="20000"/>
          </a:bodyPr>
          <a:lstStyle/>
          <a:p>
            <a:pPr marL="0" indent="0">
              <a:buNone/>
            </a:pPr>
            <a:r>
              <a:rPr lang="en-US" sz="3300" dirty="0"/>
              <a:t>Through their Research Domain Criteria Initiative, the National Institute of Mental Health has established suggested elements of study for the paradigms, relational &amp; physical aggression (handout)</a:t>
            </a:r>
          </a:p>
          <a:p>
            <a:pPr marL="0" indent="0">
              <a:buNone/>
            </a:pPr>
            <a:endParaRPr lang="en-US" sz="3300" dirty="0"/>
          </a:p>
          <a:p>
            <a:pPr marL="0" indent="0">
              <a:buNone/>
            </a:pPr>
            <a:r>
              <a:rPr lang="en-US" sz="3300" b="1" dirty="0"/>
              <a:t>Domains:</a:t>
            </a:r>
          </a:p>
          <a:p>
            <a:r>
              <a:rPr lang="en-US" sz="3300" i="1" dirty="0"/>
              <a:t>Negative Valence Systems</a:t>
            </a:r>
          </a:p>
          <a:p>
            <a:r>
              <a:rPr lang="en-US" sz="3300" i="1" dirty="0"/>
              <a:t>Positive Valence Systems</a:t>
            </a:r>
          </a:p>
          <a:p>
            <a:r>
              <a:rPr lang="en-US" sz="3300" i="1" dirty="0"/>
              <a:t>Cognitive Systems</a:t>
            </a:r>
          </a:p>
          <a:p>
            <a:r>
              <a:rPr lang="en-US" sz="3300" i="1" dirty="0"/>
              <a:t>Social Processes</a:t>
            </a:r>
          </a:p>
          <a:p>
            <a:r>
              <a:rPr lang="en-US" sz="3300" i="1" dirty="0"/>
              <a:t>Arousal/Regulatory Systems</a:t>
            </a:r>
          </a:p>
          <a:p>
            <a:r>
              <a:rPr lang="en-US" sz="3300" i="1" dirty="0"/>
              <a:t>Sensorimotor Systems</a:t>
            </a:r>
          </a:p>
          <a:p>
            <a:pPr marL="0" indent="0">
              <a:buNone/>
            </a:pPr>
            <a:endParaRPr lang="en-US" sz="1200" i="1" dirty="0"/>
          </a:p>
          <a:p>
            <a:pPr marL="0" indent="0">
              <a:buNone/>
            </a:pPr>
            <a:r>
              <a:rPr lang="en-US" sz="1200" i="1" dirty="0"/>
              <a:t>Source:  </a:t>
            </a:r>
            <a:r>
              <a:rPr lang="en-US" sz="1200" i="1" dirty="0">
                <a:hlinkClick r:id="rId2"/>
              </a:rPr>
              <a:t>https://www.nimh.nih.gov/research/research-funded-by-nimh/rdoc/units/paradigms/151078.shtml</a:t>
            </a:r>
            <a:endParaRPr lang="en-US" sz="1200" i="1" dirty="0"/>
          </a:p>
        </p:txBody>
      </p:sp>
    </p:spTree>
    <p:extLst>
      <p:ext uri="{BB962C8B-B14F-4D97-AF65-F5344CB8AC3E}">
        <p14:creationId xmlns:p14="http://schemas.microsoft.com/office/powerpoint/2010/main" val="305942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1A5A-A960-4221-92DE-6665CCC25196}"/>
              </a:ext>
            </a:extLst>
          </p:cNvPr>
          <p:cNvSpPr>
            <a:spLocks noGrp="1"/>
          </p:cNvSpPr>
          <p:nvPr>
            <p:ph type="title"/>
          </p:nvPr>
        </p:nvSpPr>
        <p:spPr>
          <a:xfrm>
            <a:off x="3096936" y="445592"/>
            <a:ext cx="8610600" cy="1293028"/>
          </a:xfrm>
        </p:spPr>
        <p:txBody>
          <a:bodyPr/>
          <a:lstStyle/>
          <a:p>
            <a:r>
              <a:rPr lang="en-US" dirty="0"/>
              <a:t>Evidence-Based Approaches</a:t>
            </a:r>
          </a:p>
        </p:txBody>
      </p:sp>
      <p:sp>
        <p:nvSpPr>
          <p:cNvPr id="3" name="Content Placeholder 2">
            <a:extLst>
              <a:ext uri="{FF2B5EF4-FFF2-40B4-BE49-F238E27FC236}">
                <a16:creationId xmlns:a16="http://schemas.microsoft.com/office/drawing/2014/main" id="{A52599DE-A357-42B2-8E51-BAFA30FAE66B}"/>
              </a:ext>
            </a:extLst>
          </p:cNvPr>
          <p:cNvSpPr>
            <a:spLocks noGrp="1"/>
          </p:cNvSpPr>
          <p:nvPr>
            <p:ph idx="1"/>
          </p:nvPr>
        </p:nvSpPr>
        <p:spPr>
          <a:xfrm>
            <a:off x="685800" y="1644242"/>
            <a:ext cx="10820400" cy="5016617"/>
          </a:xfrm>
        </p:spPr>
        <p:txBody>
          <a:bodyPr>
            <a:normAutofit lnSpcReduction="10000"/>
          </a:bodyPr>
          <a:lstStyle/>
          <a:p>
            <a:r>
              <a:rPr lang="en-US" dirty="0"/>
              <a:t>The majority of the research on bullying has been in the field of school psychology and creating policy and legislative efforts to reduce bullying on school campuses</a:t>
            </a:r>
          </a:p>
          <a:p>
            <a:r>
              <a:rPr lang="en-US" dirty="0"/>
              <a:t>Thus, the majority of the evidence-based treatments align more with the psychological functioning and development of psychopathology than with “bullying” per se</a:t>
            </a:r>
          </a:p>
          <a:p>
            <a:r>
              <a:rPr lang="en-US" dirty="0"/>
              <a:t>School-based interventions that are evidence-based include principles of Positive Psychology and positive reinforcement behavioral strategies with a strong psychoeducational component, through the lens of trauma-informed practices</a:t>
            </a:r>
          </a:p>
          <a:p>
            <a:r>
              <a:rPr lang="en-US" dirty="0"/>
              <a:t>Individual and family-based clinical interventions address the underlying psychopathology associated with bullying ecosystems as they are understood through different theoretical frameworks, lenses, and approaches</a:t>
            </a:r>
          </a:p>
          <a:p>
            <a:pPr marL="0" indent="0">
              <a:buNone/>
            </a:pPr>
            <a:r>
              <a:rPr lang="en-US" sz="1200" dirty="0"/>
              <a:t>Source:  Swearer, S.M., Martin, M., Brackett, M., and Palacios II, R.A. (2016).  Bullying Intervention in Adolescence:  The intersection of legislation, policies, and behavioral change. </a:t>
            </a:r>
            <a:r>
              <a:rPr lang="en-US" sz="1200" i="1" dirty="0"/>
              <a:t>Educational Psychology Papers and Publications, 213.</a:t>
            </a:r>
            <a:endParaRPr lang="en-US" sz="1200" dirty="0"/>
          </a:p>
        </p:txBody>
      </p:sp>
    </p:spTree>
    <p:extLst>
      <p:ext uri="{BB962C8B-B14F-4D97-AF65-F5344CB8AC3E}">
        <p14:creationId xmlns:p14="http://schemas.microsoft.com/office/powerpoint/2010/main" val="2097541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65CB-CF8B-4221-AE2D-9301D6058573}"/>
              </a:ext>
            </a:extLst>
          </p:cNvPr>
          <p:cNvSpPr>
            <a:spLocks noGrp="1"/>
          </p:cNvSpPr>
          <p:nvPr>
            <p:ph type="title"/>
          </p:nvPr>
        </p:nvSpPr>
        <p:spPr>
          <a:xfrm>
            <a:off x="3016898" y="370950"/>
            <a:ext cx="8610600" cy="1293028"/>
          </a:xfrm>
        </p:spPr>
        <p:txBody>
          <a:bodyPr/>
          <a:lstStyle/>
          <a:p>
            <a:r>
              <a:rPr lang="en-US" dirty="0"/>
              <a:t>Treatment:  Victims</a:t>
            </a:r>
          </a:p>
        </p:txBody>
      </p:sp>
      <p:sp>
        <p:nvSpPr>
          <p:cNvPr id="3" name="Content Placeholder 2">
            <a:extLst>
              <a:ext uri="{FF2B5EF4-FFF2-40B4-BE49-F238E27FC236}">
                <a16:creationId xmlns:a16="http://schemas.microsoft.com/office/drawing/2014/main" id="{36AC0961-4FC4-44F1-A230-33F572247578}"/>
              </a:ext>
            </a:extLst>
          </p:cNvPr>
          <p:cNvSpPr>
            <a:spLocks noGrp="1"/>
          </p:cNvSpPr>
          <p:nvPr>
            <p:ph idx="1"/>
          </p:nvPr>
        </p:nvSpPr>
        <p:spPr>
          <a:xfrm>
            <a:off x="685800" y="1828089"/>
            <a:ext cx="10820400" cy="4024125"/>
          </a:xfrm>
        </p:spPr>
        <p:txBody>
          <a:bodyPr/>
          <a:lstStyle/>
          <a:p>
            <a:r>
              <a:rPr lang="en-US" dirty="0"/>
              <a:t>Protective factors and resilience</a:t>
            </a:r>
          </a:p>
          <a:p>
            <a:r>
              <a:rPr lang="en-US" dirty="0"/>
              <a:t>Empowerment and assertiveness</a:t>
            </a:r>
          </a:p>
          <a:p>
            <a:r>
              <a:rPr lang="en-US" dirty="0"/>
              <a:t>Self-efficacy and locus of control</a:t>
            </a:r>
          </a:p>
          <a:p>
            <a:r>
              <a:rPr lang="en-US" dirty="0"/>
              <a:t>Self-esteem</a:t>
            </a:r>
          </a:p>
          <a:p>
            <a:r>
              <a:rPr lang="en-US" dirty="0"/>
              <a:t>The role of shame and blame</a:t>
            </a:r>
          </a:p>
          <a:p>
            <a:r>
              <a:rPr lang="en-US" dirty="0"/>
              <a:t>Movement from victim to survivor</a:t>
            </a:r>
          </a:p>
          <a:p>
            <a:r>
              <a:rPr lang="en-US" dirty="0"/>
              <a:t>Psychiatric issues</a:t>
            </a:r>
          </a:p>
          <a:p>
            <a:r>
              <a:rPr lang="en-US" dirty="0"/>
              <a:t>Substance abuse issues</a:t>
            </a:r>
          </a:p>
          <a:p>
            <a:r>
              <a:rPr lang="en-US" dirty="0"/>
              <a:t>Support networks</a:t>
            </a:r>
          </a:p>
        </p:txBody>
      </p:sp>
      <p:graphicFrame>
        <p:nvGraphicFramePr>
          <p:cNvPr id="4" name="Diagram 3">
            <a:extLst>
              <a:ext uri="{FF2B5EF4-FFF2-40B4-BE49-F238E27FC236}">
                <a16:creationId xmlns:a16="http://schemas.microsoft.com/office/drawing/2014/main" id="{40B706FA-932E-473F-A393-9446AC232EAD}"/>
              </a:ext>
            </a:extLst>
          </p:cNvPr>
          <p:cNvGraphicFramePr/>
          <p:nvPr>
            <p:extLst>
              <p:ext uri="{D42A27DB-BD31-4B8C-83A1-F6EECF244321}">
                <p14:modId xmlns:p14="http://schemas.microsoft.com/office/powerpoint/2010/main" val="1756543962"/>
              </p:ext>
            </p:extLst>
          </p:nvPr>
        </p:nvGraphicFramePr>
        <p:xfrm>
          <a:off x="6314751" y="1746034"/>
          <a:ext cx="4975290" cy="4188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29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42D8-138B-40FD-8E13-BAD3BD34F6C9}"/>
              </a:ext>
            </a:extLst>
          </p:cNvPr>
          <p:cNvSpPr>
            <a:spLocks noGrp="1"/>
          </p:cNvSpPr>
          <p:nvPr>
            <p:ph type="title"/>
          </p:nvPr>
        </p:nvSpPr>
        <p:spPr>
          <a:xfrm>
            <a:off x="2895600" y="372487"/>
            <a:ext cx="8610600" cy="852306"/>
          </a:xfrm>
        </p:spPr>
        <p:txBody>
          <a:bodyPr/>
          <a:lstStyle/>
          <a:p>
            <a:r>
              <a:rPr lang="en-US" dirty="0"/>
              <a:t>Defining Aggression</a:t>
            </a:r>
          </a:p>
        </p:txBody>
      </p:sp>
      <p:sp>
        <p:nvSpPr>
          <p:cNvPr id="3" name="Content Placeholder 2">
            <a:extLst>
              <a:ext uri="{FF2B5EF4-FFF2-40B4-BE49-F238E27FC236}">
                <a16:creationId xmlns:a16="http://schemas.microsoft.com/office/drawing/2014/main" id="{28AD294C-2A2F-48BF-9AEE-1B69FC3D6178}"/>
              </a:ext>
            </a:extLst>
          </p:cNvPr>
          <p:cNvSpPr>
            <a:spLocks noGrp="1"/>
          </p:cNvSpPr>
          <p:nvPr>
            <p:ph idx="1"/>
          </p:nvPr>
        </p:nvSpPr>
        <p:spPr>
          <a:xfrm>
            <a:off x="585133" y="1493241"/>
            <a:ext cx="10820400" cy="5101330"/>
          </a:xfrm>
        </p:spPr>
        <p:txBody>
          <a:bodyPr>
            <a:normAutofit fontScale="32500" lnSpcReduction="20000"/>
          </a:bodyPr>
          <a:lstStyle/>
          <a:p>
            <a:pPr marL="0" indent="0">
              <a:buNone/>
            </a:pPr>
            <a:r>
              <a:rPr lang="en-US" sz="6200" dirty="0"/>
              <a:t>The American Psychological Association defines aggression as:</a:t>
            </a:r>
          </a:p>
          <a:p>
            <a:pPr marL="0" indent="0">
              <a:buNone/>
            </a:pPr>
            <a:r>
              <a:rPr lang="en-US" sz="6200" i="1" dirty="0"/>
              <a:t>“…n.</a:t>
            </a:r>
            <a:r>
              <a:rPr lang="en-US" sz="6200" dirty="0"/>
              <a:t> behavior aimed at harming others physically or psychologically. It can be distinguished from anger in that anger is oriented at overcoming the target but not necessarily through harm or destruction.”</a:t>
            </a:r>
          </a:p>
          <a:p>
            <a:pPr marL="0" indent="0">
              <a:buNone/>
            </a:pPr>
            <a:endParaRPr lang="en-US" sz="1400" dirty="0"/>
          </a:p>
          <a:p>
            <a:pPr marL="0" indent="0">
              <a:buNone/>
            </a:pPr>
            <a:r>
              <a:rPr lang="en-US" sz="3300" dirty="0"/>
              <a:t>There are many different types of human aggression:</a:t>
            </a:r>
          </a:p>
          <a:p>
            <a:pPr marL="0" indent="0">
              <a:buNone/>
            </a:pPr>
            <a:endParaRPr lang="en-US" dirty="0"/>
          </a:p>
          <a:p>
            <a:pPr marL="0" indent="0">
              <a:buNone/>
            </a:pPr>
            <a:endParaRPr lang="en-US" dirty="0"/>
          </a:p>
          <a:p>
            <a:pPr marL="0" indent="0">
              <a:buNone/>
            </a:pPr>
            <a:endParaRPr lang="en-US"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2300" dirty="0"/>
          </a:p>
          <a:p>
            <a:pPr marL="0" indent="0">
              <a:buNone/>
            </a:pPr>
            <a:endParaRPr lang="en-US" sz="2300" dirty="0"/>
          </a:p>
          <a:p>
            <a:pPr marL="0" indent="0">
              <a:buNone/>
            </a:pPr>
            <a:endParaRPr lang="en-US" sz="2300" dirty="0"/>
          </a:p>
          <a:p>
            <a:pPr marL="0" indent="0">
              <a:buNone/>
            </a:pPr>
            <a:r>
              <a:rPr lang="en-US" sz="2300" dirty="0"/>
              <a:t>Source:  American Psychological Association.  (2018). APA Dictionary of Psychology:  Aggression.  Retrieved from: </a:t>
            </a:r>
            <a:r>
              <a:rPr lang="en-US" sz="2300" dirty="0">
                <a:hlinkClick r:id="rId2"/>
              </a:rPr>
              <a:t>https://dictionary.apa.org/aggression</a:t>
            </a:r>
            <a:endParaRPr lang="en-US" sz="2300" dirty="0"/>
          </a:p>
          <a:p>
            <a:pPr marL="0" indent="0">
              <a:buNone/>
            </a:pPr>
            <a:r>
              <a:rPr lang="en-US" sz="2300" dirty="0"/>
              <a:t>Source:  Smith, K. (2020), Hostile-Aggressive Behavior...preventing and dealing with challenging behavior. </a:t>
            </a:r>
            <a:r>
              <a:rPr lang="en-US" sz="2300" i="1" dirty="0"/>
              <a:t>The Institute on Community Integration, College of Education, University of Minnesota</a:t>
            </a:r>
            <a:r>
              <a:rPr lang="en-US" sz="2300" dirty="0"/>
              <a:t>. Retrieved from:  https://ceed.umn.edu/tip-sheets/</a:t>
            </a:r>
          </a:p>
          <a:p>
            <a:pPr marL="0" indent="0">
              <a:buNone/>
            </a:pPr>
            <a:r>
              <a:rPr lang="en-US" sz="2300" dirty="0"/>
              <a:t>Source:  University of Minnesota Libraries Publishing. (2015).  </a:t>
            </a:r>
            <a:r>
              <a:rPr lang="en-US" sz="2300" i="1" dirty="0"/>
              <a:t>Principles of Social Psychology. </a:t>
            </a:r>
            <a:r>
              <a:rPr lang="en-US" sz="2300" dirty="0"/>
              <a:t>Minneapolis, MN : University of Minnesota Libraries Publishing, Minneapolis : Open Textbook Library </a:t>
            </a:r>
          </a:p>
        </p:txBody>
      </p:sp>
      <p:graphicFrame>
        <p:nvGraphicFramePr>
          <p:cNvPr id="4" name="Diagram 3">
            <a:extLst>
              <a:ext uri="{FF2B5EF4-FFF2-40B4-BE49-F238E27FC236}">
                <a16:creationId xmlns:a16="http://schemas.microsoft.com/office/drawing/2014/main" id="{5DEA52DF-7A30-4319-8B72-308EF396DC21}"/>
              </a:ext>
            </a:extLst>
          </p:cNvPr>
          <p:cNvGraphicFramePr/>
          <p:nvPr>
            <p:extLst>
              <p:ext uri="{D42A27DB-BD31-4B8C-83A1-F6EECF244321}">
                <p14:modId xmlns:p14="http://schemas.microsoft.com/office/powerpoint/2010/main" val="221891618"/>
              </p:ext>
            </p:extLst>
          </p:nvPr>
        </p:nvGraphicFramePr>
        <p:xfrm>
          <a:off x="2455877" y="2403746"/>
          <a:ext cx="6680200" cy="3648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207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C59F-0A9B-42E4-A44C-AB50A37F3F68}"/>
              </a:ext>
            </a:extLst>
          </p:cNvPr>
          <p:cNvSpPr>
            <a:spLocks noGrp="1"/>
          </p:cNvSpPr>
          <p:nvPr>
            <p:ph type="title"/>
          </p:nvPr>
        </p:nvSpPr>
        <p:spPr>
          <a:xfrm>
            <a:off x="2895600" y="279918"/>
            <a:ext cx="8610600" cy="1352939"/>
          </a:xfrm>
        </p:spPr>
        <p:txBody>
          <a:bodyPr/>
          <a:lstStyle/>
          <a:p>
            <a:r>
              <a:rPr lang="en-US" dirty="0"/>
              <a:t>Treatment:  Bullies</a:t>
            </a:r>
          </a:p>
        </p:txBody>
      </p:sp>
      <p:sp>
        <p:nvSpPr>
          <p:cNvPr id="3" name="Content Placeholder 2">
            <a:extLst>
              <a:ext uri="{FF2B5EF4-FFF2-40B4-BE49-F238E27FC236}">
                <a16:creationId xmlns:a16="http://schemas.microsoft.com/office/drawing/2014/main" id="{41A1B806-732A-47B5-B11D-9A4E79ACF936}"/>
              </a:ext>
            </a:extLst>
          </p:cNvPr>
          <p:cNvSpPr>
            <a:spLocks noGrp="1"/>
          </p:cNvSpPr>
          <p:nvPr>
            <p:ph idx="1"/>
          </p:nvPr>
        </p:nvSpPr>
        <p:spPr>
          <a:xfrm>
            <a:off x="685800" y="1418253"/>
            <a:ext cx="4408714" cy="5047861"/>
          </a:xfrm>
        </p:spPr>
        <p:txBody>
          <a:bodyPr>
            <a:normAutofit/>
          </a:bodyPr>
          <a:lstStyle/>
          <a:p>
            <a:r>
              <a:rPr lang="en-US" dirty="0"/>
              <a:t>Therapist considerations</a:t>
            </a:r>
          </a:p>
          <a:p>
            <a:pPr lvl="1"/>
            <a:r>
              <a:rPr lang="en-US" dirty="0"/>
              <a:t>Comfort</a:t>
            </a:r>
          </a:p>
          <a:p>
            <a:pPr lvl="1"/>
            <a:r>
              <a:rPr lang="en-US" dirty="0"/>
              <a:t>Expertise</a:t>
            </a:r>
          </a:p>
          <a:p>
            <a:r>
              <a:rPr lang="en-US" dirty="0"/>
              <a:t>Forensic concerns</a:t>
            </a:r>
          </a:p>
          <a:p>
            <a:pPr lvl="1"/>
            <a:r>
              <a:rPr lang="en-US" dirty="0"/>
              <a:t>Reporting</a:t>
            </a:r>
          </a:p>
          <a:p>
            <a:r>
              <a:rPr lang="en-US" dirty="0"/>
              <a:t>Rehabilitation options</a:t>
            </a:r>
          </a:p>
          <a:p>
            <a:r>
              <a:rPr lang="en-US" dirty="0"/>
              <a:t>Evidence based practices</a:t>
            </a:r>
          </a:p>
          <a:p>
            <a:r>
              <a:rPr lang="en-US" dirty="0"/>
              <a:t>Psychiatric issues</a:t>
            </a:r>
          </a:p>
          <a:p>
            <a:r>
              <a:rPr lang="en-US" dirty="0"/>
              <a:t>Substance abuse issues</a:t>
            </a:r>
          </a:p>
          <a:p>
            <a:r>
              <a:rPr lang="en-US" dirty="0"/>
              <a:t>Self-esteem</a:t>
            </a:r>
          </a:p>
          <a:p>
            <a:r>
              <a:rPr lang="en-US" dirty="0"/>
              <a:t>Non-violent communication</a:t>
            </a:r>
          </a:p>
          <a:p>
            <a:r>
              <a:rPr lang="en-US" dirty="0"/>
              <a:t>Redefining relationships</a:t>
            </a:r>
          </a:p>
        </p:txBody>
      </p:sp>
      <p:graphicFrame>
        <p:nvGraphicFramePr>
          <p:cNvPr id="5" name="Diagram 4">
            <a:extLst>
              <a:ext uri="{FF2B5EF4-FFF2-40B4-BE49-F238E27FC236}">
                <a16:creationId xmlns:a16="http://schemas.microsoft.com/office/drawing/2014/main" id="{AE6B3C43-2CEF-4D26-87C3-EA83C9B71FAF}"/>
              </a:ext>
            </a:extLst>
          </p:cNvPr>
          <p:cNvGraphicFramePr/>
          <p:nvPr>
            <p:extLst>
              <p:ext uri="{D42A27DB-BD31-4B8C-83A1-F6EECF244321}">
                <p14:modId xmlns:p14="http://schemas.microsoft.com/office/powerpoint/2010/main" val="2458886856"/>
              </p:ext>
            </p:extLst>
          </p:nvPr>
        </p:nvGraphicFramePr>
        <p:xfrm>
          <a:off x="3970694" y="12777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540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FC837-8D86-461D-BD1A-C203AF00E4F9}"/>
              </a:ext>
            </a:extLst>
          </p:cNvPr>
          <p:cNvPicPr>
            <a:picLocks noChangeAspect="1"/>
          </p:cNvPicPr>
          <p:nvPr/>
        </p:nvPicPr>
        <p:blipFill>
          <a:blip r:embed="rId2"/>
          <a:stretch>
            <a:fillRect/>
          </a:stretch>
        </p:blipFill>
        <p:spPr>
          <a:xfrm>
            <a:off x="0" y="0"/>
            <a:ext cx="9085277" cy="6813958"/>
          </a:xfrm>
          <a:prstGeom prst="rect">
            <a:avLst/>
          </a:prstGeom>
        </p:spPr>
      </p:pic>
      <p:sp>
        <p:nvSpPr>
          <p:cNvPr id="5" name="Title 4">
            <a:extLst>
              <a:ext uri="{FF2B5EF4-FFF2-40B4-BE49-F238E27FC236}">
                <a16:creationId xmlns:a16="http://schemas.microsoft.com/office/drawing/2014/main" id="{E9759607-9969-4518-A56E-6BCC34412BBA}"/>
              </a:ext>
            </a:extLst>
          </p:cNvPr>
          <p:cNvSpPr>
            <a:spLocks noGrp="1"/>
          </p:cNvSpPr>
          <p:nvPr>
            <p:ph type="title"/>
          </p:nvPr>
        </p:nvSpPr>
        <p:spPr>
          <a:xfrm>
            <a:off x="9144000" y="1510821"/>
            <a:ext cx="2808514" cy="2986533"/>
          </a:xfrm>
        </p:spPr>
        <p:txBody>
          <a:bodyPr>
            <a:normAutofit/>
          </a:bodyPr>
          <a:lstStyle/>
          <a:p>
            <a:pPr algn="ctr"/>
            <a:r>
              <a:rPr lang="en-US" sz="3000" dirty="0"/>
              <a:t>Community &amp; Family Awareness</a:t>
            </a:r>
          </a:p>
        </p:txBody>
      </p:sp>
    </p:spTree>
    <p:extLst>
      <p:ext uri="{BB962C8B-B14F-4D97-AF65-F5344CB8AC3E}">
        <p14:creationId xmlns:p14="http://schemas.microsoft.com/office/powerpoint/2010/main" val="3988335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9D0E-3862-429A-B802-329B5C8684D5}"/>
              </a:ext>
            </a:extLst>
          </p:cNvPr>
          <p:cNvSpPr>
            <a:spLocks noGrp="1"/>
          </p:cNvSpPr>
          <p:nvPr>
            <p:ph type="title"/>
          </p:nvPr>
        </p:nvSpPr>
        <p:spPr>
          <a:xfrm>
            <a:off x="2895600" y="764373"/>
            <a:ext cx="8610600" cy="1293028"/>
          </a:xfrm>
        </p:spPr>
        <p:txBody>
          <a:bodyPr>
            <a:normAutofit/>
          </a:bodyPr>
          <a:lstStyle/>
          <a:p>
            <a:r>
              <a:rPr lang="en-US" dirty="0"/>
              <a:t>Psychoeducation</a:t>
            </a:r>
          </a:p>
        </p:txBody>
      </p:sp>
      <p:graphicFrame>
        <p:nvGraphicFramePr>
          <p:cNvPr id="5" name="Content Placeholder 2">
            <a:extLst>
              <a:ext uri="{FF2B5EF4-FFF2-40B4-BE49-F238E27FC236}">
                <a16:creationId xmlns:a16="http://schemas.microsoft.com/office/drawing/2014/main" id="{E8F73081-50D8-476D-8975-E383CDE00F34}"/>
              </a:ext>
            </a:extLst>
          </p:cNvPr>
          <p:cNvGraphicFramePr>
            <a:graphicFrameLocks noGrp="1"/>
          </p:cNvGraphicFramePr>
          <p:nvPr>
            <p:ph idx="1"/>
            <p:extLst>
              <p:ext uri="{D42A27DB-BD31-4B8C-83A1-F6EECF244321}">
                <p14:modId xmlns:p14="http://schemas.microsoft.com/office/powerpoint/2010/main" val="68856092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28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201470-9354-4889-A335-B6ACFDD8A4F0}"/>
              </a:ext>
            </a:extLst>
          </p:cNvPr>
          <p:cNvSpPr>
            <a:spLocks noGrp="1"/>
          </p:cNvSpPr>
          <p:nvPr>
            <p:ph type="body" idx="1"/>
          </p:nvPr>
        </p:nvSpPr>
        <p:spPr>
          <a:xfrm>
            <a:off x="2662238" y="2016125"/>
            <a:ext cx="2901950" cy="463550"/>
          </a:xfrm>
        </p:spPr>
        <p:txBody>
          <a:bodyPr rtlCol="0"/>
          <a:lstStyle/>
          <a:p>
            <a:pPr>
              <a:defRPr/>
            </a:pPr>
            <a:r>
              <a:rPr lang="en-US" sz="2250" b="1" i="1" dirty="0">
                <a:solidFill>
                  <a:srgbClr val="FF0000"/>
                </a:solidFill>
                <a:effectLst>
                  <a:outerShdw blurRad="38100" dist="38100" dir="2700000" algn="tl">
                    <a:srgbClr val="000000">
                      <a:alpha val="43137"/>
                    </a:srgbClr>
                  </a:outerShdw>
                </a:effectLst>
                <a:latin typeface="Kristen ITC" panose="03050502040202030202" pitchFamily="66" charset="0"/>
              </a:rPr>
              <a:t>Reaction</a:t>
            </a:r>
            <a:endParaRPr lang="en-US" b="1" i="1" dirty="0">
              <a:solidFill>
                <a:srgbClr val="FF0000"/>
              </a:solidFill>
              <a:effectLst>
                <a:outerShdw blurRad="38100" dist="38100" dir="2700000" algn="tl">
                  <a:srgbClr val="000000">
                    <a:alpha val="43137"/>
                  </a:srgbClr>
                </a:outerShdw>
              </a:effectLst>
              <a:latin typeface="Kristen ITC" panose="03050502040202030202" pitchFamily="66" charset="0"/>
            </a:endParaRPr>
          </a:p>
        </p:txBody>
      </p:sp>
      <p:sp>
        <p:nvSpPr>
          <p:cNvPr id="137219" name="Content Placeholder 6">
            <a:extLst>
              <a:ext uri="{FF2B5EF4-FFF2-40B4-BE49-F238E27FC236}">
                <a16:creationId xmlns:a16="http://schemas.microsoft.com/office/drawing/2014/main" id="{ACADF980-03C7-4EFA-A0A3-A5B7C4AACCEC}"/>
              </a:ext>
            </a:extLst>
          </p:cNvPr>
          <p:cNvSpPr>
            <a:spLocks noGrp="1"/>
          </p:cNvSpPr>
          <p:nvPr>
            <p:ph sz="half" idx="2"/>
          </p:nvPr>
        </p:nvSpPr>
        <p:spPr>
          <a:xfrm>
            <a:off x="1828801" y="2719388"/>
            <a:ext cx="4111625" cy="3605212"/>
          </a:xfrm>
        </p:spPr>
        <p:txBody>
          <a:bodyPr rtlCol="0">
            <a:normAutofit lnSpcReduction="10000"/>
          </a:bodyPr>
          <a:lstStyle/>
          <a:p>
            <a:pPr>
              <a:spcBef>
                <a:spcPts val="1013"/>
              </a:spcBef>
              <a:defRPr/>
            </a:pPr>
            <a:r>
              <a:rPr lang="en-US" altLang="en-US" dirty="0"/>
              <a:t>Invalidating</a:t>
            </a:r>
          </a:p>
          <a:p>
            <a:pPr>
              <a:spcBef>
                <a:spcPts val="1013"/>
              </a:spcBef>
              <a:defRPr/>
            </a:pPr>
            <a:r>
              <a:rPr lang="en-US" altLang="en-US" dirty="0"/>
              <a:t>Unconscious</a:t>
            </a:r>
          </a:p>
          <a:p>
            <a:pPr>
              <a:spcBef>
                <a:spcPts val="1013"/>
              </a:spcBef>
              <a:defRPr/>
            </a:pPr>
            <a:r>
              <a:rPr lang="en-US" altLang="en-US" dirty="0"/>
              <a:t>Impetuous/emotionally loaded</a:t>
            </a:r>
          </a:p>
          <a:p>
            <a:pPr>
              <a:spcBef>
                <a:spcPts val="1013"/>
              </a:spcBef>
              <a:defRPr/>
            </a:pPr>
            <a:r>
              <a:rPr lang="en-US" altLang="en-US" dirty="0"/>
              <a:t>Spontaneously blurted</a:t>
            </a:r>
          </a:p>
          <a:p>
            <a:pPr>
              <a:spcBef>
                <a:spcPts val="1013"/>
              </a:spcBef>
              <a:defRPr/>
            </a:pPr>
            <a:r>
              <a:rPr lang="en-US" altLang="en-US" dirty="0"/>
              <a:t>Perpetuates a monologue</a:t>
            </a:r>
          </a:p>
          <a:p>
            <a:pPr>
              <a:spcBef>
                <a:spcPts val="1013"/>
              </a:spcBef>
              <a:defRPr/>
            </a:pPr>
            <a:r>
              <a:rPr lang="en-US" altLang="en-US" dirty="0"/>
              <a:t>Problem driven</a:t>
            </a:r>
          </a:p>
          <a:p>
            <a:pPr>
              <a:spcBef>
                <a:spcPts val="1013"/>
              </a:spcBef>
              <a:defRPr/>
            </a:pPr>
            <a:r>
              <a:rPr lang="en-US" altLang="en-US" dirty="0"/>
              <a:t>Diffuse</a:t>
            </a:r>
          </a:p>
          <a:p>
            <a:pPr>
              <a:spcBef>
                <a:spcPts val="1013"/>
              </a:spcBef>
              <a:defRPr/>
            </a:pPr>
            <a:r>
              <a:rPr lang="en-US" altLang="en-US" dirty="0"/>
              <a:t>Unilateral</a:t>
            </a:r>
          </a:p>
        </p:txBody>
      </p:sp>
      <p:sp>
        <p:nvSpPr>
          <p:cNvPr id="8" name="Text Placeholder 7">
            <a:extLst>
              <a:ext uri="{FF2B5EF4-FFF2-40B4-BE49-F238E27FC236}">
                <a16:creationId xmlns:a16="http://schemas.microsoft.com/office/drawing/2014/main" id="{674F88DA-332A-473C-AF3E-DEEB4CBD6FD1}"/>
              </a:ext>
            </a:extLst>
          </p:cNvPr>
          <p:cNvSpPr>
            <a:spLocks noGrp="1"/>
          </p:cNvSpPr>
          <p:nvPr>
            <p:ph type="body" sz="quarter" idx="3"/>
          </p:nvPr>
        </p:nvSpPr>
        <p:spPr>
          <a:xfrm>
            <a:off x="6761164" y="2016125"/>
            <a:ext cx="2916237" cy="463550"/>
          </a:xfrm>
        </p:spPr>
        <p:txBody>
          <a:bodyPr rtlCol="0"/>
          <a:lstStyle/>
          <a:p>
            <a:pPr>
              <a:defRPr/>
            </a:pPr>
            <a:r>
              <a:rPr lang="en-US" sz="2475" b="1" dirty="0">
                <a:solidFill>
                  <a:srgbClr val="FF9900"/>
                </a:solidFill>
              </a:rPr>
              <a:t>Response</a:t>
            </a:r>
            <a:endParaRPr lang="en-US" b="1" dirty="0">
              <a:solidFill>
                <a:srgbClr val="FF9900"/>
              </a:solidFill>
            </a:endParaRPr>
          </a:p>
        </p:txBody>
      </p:sp>
      <p:sp>
        <p:nvSpPr>
          <p:cNvPr id="137221" name="Content Placeholder 8">
            <a:extLst>
              <a:ext uri="{FF2B5EF4-FFF2-40B4-BE49-F238E27FC236}">
                <a16:creationId xmlns:a16="http://schemas.microsoft.com/office/drawing/2014/main" id="{7D42256F-9400-461D-8FEE-DDE3744ABC6F}"/>
              </a:ext>
            </a:extLst>
          </p:cNvPr>
          <p:cNvSpPr>
            <a:spLocks noGrp="1"/>
          </p:cNvSpPr>
          <p:nvPr>
            <p:ph sz="quarter" idx="4"/>
          </p:nvPr>
        </p:nvSpPr>
        <p:spPr>
          <a:xfrm>
            <a:off x="6478589" y="2709863"/>
            <a:ext cx="3481387" cy="3605212"/>
          </a:xfrm>
        </p:spPr>
        <p:txBody>
          <a:bodyPr rtlCol="0">
            <a:normAutofit lnSpcReduction="10000"/>
          </a:bodyPr>
          <a:lstStyle/>
          <a:p>
            <a:pPr>
              <a:spcBef>
                <a:spcPts val="1013"/>
              </a:spcBef>
              <a:defRPr/>
            </a:pPr>
            <a:r>
              <a:rPr lang="en-US" altLang="en-US" dirty="0"/>
              <a:t>Validating</a:t>
            </a:r>
          </a:p>
          <a:p>
            <a:pPr>
              <a:spcBef>
                <a:spcPts val="1013"/>
              </a:spcBef>
              <a:defRPr/>
            </a:pPr>
            <a:r>
              <a:rPr lang="en-US" altLang="en-US" dirty="0"/>
              <a:t>Conscious</a:t>
            </a:r>
          </a:p>
          <a:p>
            <a:pPr>
              <a:spcBef>
                <a:spcPts val="1013"/>
              </a:spcBef>
              <a:defRPr/>
            </a:pPr>
            <a:r>
              <a:rPr lang="en-US" altLang="en-US" dirty="0"/>
              <a:t>Rational/thoughtfully considered</a:t>
            </a:r>
          </a:p>
          <a:p>
            <a:pPr>
              <a:spcBef>
                <a:spcPts val="1013"/>
              </a:spcBef>
              <a:defRPr/>
            </a:pPr>
            <a:r>
              <a:rPr lang="en-US" altLang="en-US" dirty="0"/>
              <a:t>Intentionally delivered</a:t>
            </a:r>
          </a:p>
          <a:p>
            <a:pPr>
              <a:spcBef>
                <a:spcPts val="1013"/>
              </a:spcBef>
              <a:defRPr/>
            </a:pPr>
            <a:r>
              <a:rPr lang="en-US" altLang="en-US" dirty="0"/>
              <a:t>Opens a dialogue</a:t>
            </a:r>
          </a:p>
          <a:p>
            <a:pPr>
              <a:spcBef>
                <a:spcPts val="1013"/>
              </a:spcBef>
              <a:defRPr/>
            </a:pPr>
            <a:r>
              <a:rPr lang="en-US" altLang="en-US" dirty="0"/>
              <a:t>Solution focused</a:t>
            </a:r>
          </a:p>
          <a:p>
            <a:pPr>
              <a:spcBef>
                <a:spcPts val="1013"/>
              </a:spcBef>
              <a:defRPr/>
            </a:pPr>
            <a:r>
              <a:rPr lang="en-US" altLang="en-US" dirty="0"/>
              <a:t>Strategic</a:t>
            </a:r>
          </a:p>
          <a:p>
            <a:pPr>
              <a:spcBef>
                <a:spcPts val="1013"/>
              </a:spcBef>
              <a:defRPr/>
            </a:pPr>
            <a:r>
              <a:rPr lang="en-US" altLang="en-US" dirty="0"/>
              <a:t>Collaborative</a:t>
            </a:r>
          </a:p>
          <a:p>
            <a:pPr>
              <a:spcBef>
                <a:spcPts val="1013"/>
              </a:spcBef>
              <a:defRPr/>
            </a:pPr>
            <a:endParaRPr lang="en-US" altLang="en-US" dirty="0"/>
          </a:p>
        </p:txBody>
      </p:sp>
      <p:sp>
        <p:nvSpPr>
          <p:cNvPr id="137222" name="Title 12">
            <a:extLst>
              <a:ext uri="{FF2B5EF4-FFF2-40B4-BE49-F238E27FC236}">
                <a16:creationId xmlns:a16="http://schemas.microsoft.com/office/drawing/2014/main" id="{2AFE34EB-5AC7-4B4A-8C7D-E2E4BCEA690F}"/>
              </a:ext>
            </a:extLst>
          </p:cNvPr>
          <p:cNvSpPr txBox="1">
            <a:spLocks/>
          </p:cNvSpPr>
          <p:nvPr/>
        </p:nvSpPr>
        <p:spPr bwMode="auto">
          <a:xfrm>
            <a:off x="2575420" y="711200"/>
            <a:ext cx="8942664"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r">
              <a:lnSpc>
                <a:spcPct val="100000"/>
              </a:lnSpc>
              <a:spcBef>
                <a:spcPct val="0"/>
              </a:spcBef>
              <a:buNone/>
              <a:defRPr/>
            </a:pPr>
            <a:r>
              <a:rPr lang="en-US" altLang="en-US" sz="3600" dirty="0"/>
              <a:t>RESPONSIVITY VERSUS REACTIVITY</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16024-19ED-4071-8609-03B4B9F7E0C5}"/>
              </a:ext>
            </a:extLst>
          </p:cNvPr>
          <p:cNvSpPr>
            <a:spLocks noGrp="1"/>
          </p:cNvSpPr>
          <p:nvPr>
            <p:ph type="title"/>
          </p:nvPr>
        </p:nvSpPr>
        <p:spPr>
          <a:xfrm>
            <a:off x="134224" y="2126129"/>
            <a:ext cx="2926217" cy="2725276"/>
          </a:xfrm>
        </p:spPr>
        <p:txBody>
          <a:bodyPr>
            <a:normAutofit/>
          </a:bodyPr>
          <a:lstStyle/>
          <a:p>
            <a:pPr algn="ctr"/>
            <a:r>
              <a:rPr lang="en-US" sz="3000" dirty="0"/>
              <a:t>Targeted Skill Development</a:t>
            </a:r>
          </a:p>
        </p:txBody>
      </p:sp>
      <p:pic>
        <p:nvPicPr>
          <p:cNvPr id="5" name="Picture 4">
            <a:extLst>
              <a:ext uri="{FF2B5EF4-FFF2-40B4-BE49-F238E27FC236}">
                <a16:creationId xmlns:a16="http://schemas.microsoft.com/office/drawing/2014/main" id="{C40CF085-27FD-4CEF-A59C-98A944B6E3B0}"/>
              </a:ext>
            </a:extLst>
          </p:cNvPr>
          <p:cNvPicPr>
            <a:picLocks noChangeAspect="1"/>
          </p:cNvPicPr>
          <p:nvPr/>
        </p:nvPicPr>
        <p:blipFill>
          <a:blip r:embed="rId2"/>
          <a:stretch>
            <a:fillRect/>
          </a:stretch>
        </p:blipFill>
        <p:spPr>
          <a:xfrm>
            <a:off x="3060441" y="0"/>
            <a:ext cx="9131559" cy="6848669"/>
          </a:xfrm>
          <a:prstGeom prst="rect">
            <a:avLst/>
          </a:prstGeom>
        </p:spPr>
      </p:pic>
    </p:spTree>
    <p:extLst>
      <p:ext uri="{BB962C8B-B14F-4D97-AF65-F5344CB8AC3E}">
        <p14:creationId xmlns:p14="http://schemas.microsoft.com/office/powerpoint/2010/main" val="1875913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DDABE-AD82-41B2-9BD9-2A95C87F2818}"/>
              </a:ext>
            </a:extLst>
          </p:cNvPr>
          <p:cNvSpPr>
            <a:spLocks noGrp="1"/>
          </p:cNvSpPr>
          <p:nvPr>
            <p:ph type="title"/>
          </p:nvPr>
        </p:nvSpPr>
        <p:spPr>
          <a:xfrm>
            <a:off x="2606675" y="1006476"/>
            <a:ext cx="7200900" cy="1241425"/>
          </a:xfrm>
        </p:spPr>
        <p:txBody>
          <a:bodyPr>
            <a:noAutofit/>
          </a:bodyPr>
          <a:lstStyle/>
          <a:p>
            <a:pPr algn="ctr">
              <a:defRPr/>
            </a:pPr>
            <a:r>
              <a:rPr lang="en-US" dirty="0"/>
              <a:t>The Power of Face-to-Face Communication:  *HUGS*</a:t>
            </a:r>
          </a:p>
        </p:txBody>
      </p:sp>
      <p:pic>
        <p:nvPicPr>
          <p:cNvPr id="91139" name="Picture 5">
            <a:extLst>
              <a:ext uri="{FF2B5EF4-FFF2-40B4-BE49-F238E27FC236}">
                <a16:creationId xmlns:a16="http://schemas.microsoft.com/office/drawing/2014/main" id="{945DB4F3-845F-47C0-A716-C6069014E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1971" y="2395757"/>
            <a:ext cx="6388058" cy="330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5" name="Picture 14">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7" name="Rectangle 16">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92CB8411-678C-4207-8730-C10A6E674A1E}"/>
              </a:ext>
            </a:extLst>
          </p:cNvPr>
          <p:cNvSpPr>
            <a:spLocks noGrp="1"/>
          </p:cNvSpPr>
          <p:nvPr>
            <p:ph type="title"/>
          </p:nvPr>
        </p:nvSpPr>
        <p:spPr>
          <a:xfrm>
            <a:off x="4976028" y="965200"/>
            <a:ext cx="6170943" cy="4329641"/>
          </a:xfrm>
        </p:spPr>
        <p:txBody>
          <a:bodyPr vert="horz" lIns="91440" tIns="45720" rIns="91440" bIns="45720" rtlCol="0" anchor="ctr">
            <a:normAutofit/>
          </a:bodyPr>
          <a:lstStyle/>
          <a:p>
            <a:pPr algn="l"/>
            <a:r>
              <a:rPr lang="en-US" sz="5400" dirty="0"/>
              <a:t>Bullying doesn’t happen in a vacuum</a:t>
            </a:r>
          </a:p>
        </p:txBody>
      </p:sp>
      <p:sp>
        <p:nvSpPr>
          <p:cNvPr id="8" name="Content Placeholder 7">
            <a:extLst>
              <a:ext uri="{FF2B5EF4-FFF2-40B4-BE49-F238E27FC236}">
                <a16:creationId xmlns:a16="http://schemas.microsoft.com/office/drawing/2014/main" id="{251E96E8-8524-4A62-B7CB-7F900903FC30}"/>
              </a:ext>
            </a:extLst>
          </p:cNvPr>
          <p:cNvSpPr>
            <a:spLocks noGrp="1"/>
          </p:cNvSpPr>
          <p:nvPr>
            <p:ph idx="1"/>
          </p:nvPr>
        </p:nvSpPr>
        <p:spPr>
          <a:xfrm>
            <a:off x="965200" y="965200"/>
            <a:ext cx="3367361" cy="4329641"/>
          </a:xfrm>
        </p:spPr>
        <p:txBody>
          <a:bodyPr vert="horz" lIns="91440" tIns="45720" rIns="91440" bIns="45720" rtlCol="0" anchor="ctr">
            <a:normAutofit/>
          </a:bodyPr>
          <a:lstStyle/>
          <a:p>
            <a:pPr marL="0" indent="0" algn="ctr">
              <a:buNone/>
            </a:pPr>
            <a:r>
              <a:rPr lang="en-US" sz="5000" dirty="0"/>
              <a:t>It takes a village….</a:t>
            </a:r>
          </a:p>
        </p:txBody>
      </p:sp>
      <p:cxnSp>
        <p:nvCxnSpPr>
          <p:cNvPr id="19" name="Straight Connector 18">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5128BB7-D1A3-4F7F-98A3-10B5DCE17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Tree>
    <p:extLst>
      <p:ext uri="{BB962C8B-B14F-4D97-AF65-F5344CB8AC3E}">
        <p14:creationId xmlns:p14="http://schemas.microsoft.com/office/powerpoint/2010/main" val="1827959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98EE-2F40-4A96-B330-F9D2F361E8E9}"/>
              </a:ext>
            </a:extLst>
          </p:cNvPr>
          <p:cNvSpPr>
            <a:spLocks noGrp="1"/>
          </p:cNvSpPr>
          <p:nvPr>
            <p:ph type="title"/>
          </p:nvPr>
        </p:nvSpPr>
        <p:spPr>
          <a:xfrm>
            <a:off x="1939255" y="113251"/>
            <a:ext cx="8610600" cy="938592"/>
          </a:xfrm>
        </p:spPr>
        <p:txBody>
          <a:bodyPr/>
          <a:lstStyle/>
          <a:p>
            <a:r>
              <a:rPr lang="en-US" dirty="0"/>
              <a:t>References</a:t>
            </a:r>
          </a:p>
        </p:txBody>
      </p:sp>
      <p:sp>
        <p:nvSpPr>
          <p:cNvPr id="3" name="Content Placeholder 2">
            <a:extLst>
              <a:ext uri="{FF2B5EF4-FFF2-40B4-BE49-F238E27FC236}">
                <a16:creationId xmlns:a16="http://schemas.microsoft.com/office/drawing/2014/main" id="{5CBF127E-5EDD-4236-BD34-B8F7420E1D20}"/>
              </a:ext>
            </a:extLst>
          </p:cNvPr>
          <p:cNvSpPr>
            <a:spLocks noGrp="1"/>
          </p:cNvSpPr>
          <p:nvPr>
            <p:ph idx="1"/>
          </p:nvPr>
        </p:nvSpPr>
        <p:spPr>
          <a:xfrm>
            <a:off x="226503" y="1505824"/>
            <a:ext cx="11618752" cy="5352176"/>
          </a:xfrm>
        </p:spPr>
        <p:txBody>
          <a:bodyPr>
            <a:normAutofit fontScale="70000" lnSpcReduction="20000"/>
          </a:bodyPr>
          <a:lstStyle/>
          <a:p>
            <a:r>
              <a:rPr lang="en-US" dirty="0"/>
              <a:t>American Psychological Association. (2020). </a:t>
            </a:r>
            <a:r>
              <a:rPr lang="en-US" i="1" dirty="0"/>
              <a:t>Bullying, Harassment and Electronic Aggression Prevention.  </a:t>
            </a:r>
            <a:r>
              <a:rPr lang="en-US" dirty="0"/>
              <a:t>Retrieved from:  https://www.apa.org/pi/lgbt/programs/safe-supportive/bullying/index</a:t>
            </a:r>
          </a:p>
          <a:p>
            <a:r>
              <a:rPr lang="en-US" dirty="0"/>
              <a:t>American Psychological Association.  (2018). </a:t>
            </a:r>
            <a:r>
              <a:rPr lang="en-US" i="1" dirty="0"/>
              <a:t>APA Dictionary of Psychology:  Aggression</a:t>
            </a:r>
            <a:r>
              <a:rPr lang="en-US" dirty="0"/>
              <a:t>.  Retrieved from: https://dictionary.apa.org/aggression</a:t>
            </a:r>
          </a:p>
          <a:p>
            <a:r>
              <a:rPr lang="en-US" dirty="0"/>
              <a:t>American Psychological Association.  (2018). </a:t>
            </a:r>
            <a:r>
              <a:rPr lang="en-US" i="1" dirty="0"/>
              <a:t>APA Dictionary of Psychology:  Bullying.  </a:t>
            </a:r>
            <a:r>
              <a:rPr lang="en-US" dirty="0"/>
              <a:t>Retrieved from: https://dictionary.apa.org/bullying</a:t>
            </a:r>
          </a:p>
          <a:p>
            <a:r>
              <a:rPr lang="en-US" dirty="0"/>
              <a:t>Centers for Disease Control and Prevention (2019).  </a:t>
            </a:r>
            <a:r>
              <a:rPr lang="en-US" i="1" dirty="0"/>
              <a:t>Preventing Bullying Factsheet.  </a:t>
            </a:r>
            <a:r>
              <a:rPr lang="en-US" dirty="0"/>
              <a:t>Retrieved from:  https://www.cdc.gov/violenceprevention/youthviolence/bullyingresearch/fastfact.html</a:t>
            </a:r>
          </a:p>
          <a:p>
            <a:r>
              <a:rPr lang="en-US" dirty="0"/>
              <a:t>Centers for Disease Control and Prevention. (2014). </a:t>
            </a:r>
            <a:r>
              <a:rPr lang="en-US" i="1" dirty="0"/>
              <a:t>Bullying Surveillance Among Youths Uniform Definitions For Public Health And Recommended Data Elements. </a:t>
            </a:r>
          </a:p>
          <a:p>
            <a:r>
              <a:rPr lang="en-US" dirty="0"/>
              <a:t>Cook, C. R., Williams, K. R., Guerra, N. G., Kim, T. E., &amp; Sadek, S. (2010). Predictors of bullying and victimization in childhood and adolescence: A meta-analytic investigation. </a:t>
            </a:r>
            <a:r>
              <a:rPr lang="en-US" i="1" dirty="0"/>
              <a:t>School Psychology Quarterly, 25(2</a:t>
            </a:r>
            <a:r>
              <a:rPr lang="en-US" dirty="0"/>
              <a:t>), 65–83. https://doi.org/10.1037/a0020149</a:t>
            </a:r>
          </a:p>
          <a:p>
            <a:r>
              <a:rPr lang="en-US" dirty="0"/>
              <a:t>Corcoran, L., McGuckin, C., and Prentice, G. (2015).  Cyberbullying or Cyber Aggression?:  A review of existing definitions of cyber-based peer-to-peer aggression.  </a:t>
            </a:r>
            <a:r>
              <a:rPr lang="en-US" i="1" dirty="0"/>
              <a:t>Societies (5), </a:t>
            </a:r>
            <a:r>
              <a:rPr lang="en-US" dirty="0"/>
              <a:t>245-255.</a:t>
            </a:r>
          </a:p>
          <a:p>
            <a:r>
              <a:rPr lang="en-US" dirty="0"/>
              <a:t>Emotionally Healthy Schools (2019). Retrieved from: https://emotionallyhealthyschools.org/risk-factors/risk-and-protective-factors/</a:t>
            </a:r>
          </a:p>
          <a:p>
            <a:r>
              <a:rPr lang="en-US" dirty="0"/>
              <a:t>Gazzaniga, M. , Heatherton, T., Halpern, D. (2013). </a:t>
            </a:r>
            <a:r>
              <a:rPr lang="en-US" i="1" dirty="0"/>
              <a:t>Psychological Science.</a:t>
            </a:r>
            <a:r>
              <a:rPr lang="en-US" dirty="0"/>
              <a:t>  New York:  W.W. Norton Company, Inc.</a:t>
            </a:r>
          </a:p>
          <a:p>
            <a:r>
              <a:rPr lang="en-US" dirty="0"/>
              <a:t>Gladden, Vivolo-Kantor, Hamburger, and Lumpkin (2014). </a:t>
            </a:r>
            <a:r>
              <a:rPr lang="en-US" i="1" dirty="0"/>
              <a:t>Bullying Surveillance Among Youths Uniform Definitions For Public Health And Recommended Data Elements. </a:t>
            </a:r>
            <a:r>
              <a:rPr lang="en-US" dirty="0"/>
              <a:t>www.cdc.gov/violenceprevention/pdf/bullying-definitions-final-a.pdf compiled, retrieved February 2020. </a:t>
            </a:r>
          </a:p>
          <a:p>
            <a:r>
              <a:rPr lang="en-US" dirty="0"/>
              <a:t>National Institute of Mental Health (2013).  </a:t>
            </a:r>
            <a:r>
              <a:rPr lang="en-US" i="1" dirty="0"/>
              <a:t>Bullying Exerts Psychiatric Effects Into Adulthood.  </a:t>
            </a:r>
            <a:r>
              <a:rPr lang="en-US" dirty="0"/>
              <a:t>Retrieved from: https://www.nimh.nih.gov/news/media/2013/bullying-exerts-psychiatric-effects-into-adulthood.shtml</a:t>
            </a:r>
          </a:p>
          <a:p>
            <a:endParaRPr lang="en-US" dirty="0"/>
          </a:p>
          <a:p>
            <a:endParaRPr lang="en-US" dirty="0"/>
          </a:p>
        </p:txBody>
      </p:sp>
    </p:spTree>
    <p:extLst>
      <p:ext uri="{BB962C8B-B14F-4D97-AF65-F5344CB8AC3E}">
        <p14:creationId xmlns:p14="http://schemas.microsoft.com/office/powerpoint/2010/main" val="2289913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2E3C-9867-48AD-9AED-55598021C970}"/>
              </a:ext>
            </a:extLst>
          </p:cNvPr>
          <p:cNvSpPr>
            <a:spLocks noGrp="1"/>
          </p:cNvSpPr>
          <p:nvPr>
            <p:ph type="title"/>
          </p:nvPr>
        </p:nvSpPr>
        <p:spPr>
          <a:xfrm>
            <a:off x="2182535" y="294590"/>
            <a:ext cx="8610600" cy="837924"/>
          </a:xfrm>
        </p:spPr>
        <p:txBody>
          <a:bodyPr/>
          <a:lstStyle/>
          <a:p>
            <a:r>
              <a:rPr lang="en-US" dirty="0"/>
              <a:t>References</a:t>
            </a:r>
          </a:p>
        </p:txBody>
      </p:sp>
      <p:sp>
        <p:nvSpPr>
          <p:cNvPr id="3" name="Content Placeholder 2">
            <a:extLst>
              <a:ext uri="{FF2B5EF4-FFF2-40B4-BE49-F238E27FC236}">
                <a16:creationId xmlns:a16="http://schemas.microsoft.com/office/drawing/2014/main" id="{8149A6EF-61EB-47F7-A0A0-2DBAE4BDF61D}"/>
              </a:ext>
            </a:extLst>
          </p:cNvPr>
          <p:cNvSpPr>
            <a:spLocks noGrp="1"/>
          </p:cNvSpPr>
          <p:nvPr>
            <p:ph idx="1"/>
          </p:nvPr>
        </p:nvSpPr>
        <p:spPr>
          <a:xfrm>
            <a:off x="419450" y="1476462"/>
            <a:ext cx="11350304" cy="5209564"/>
          </a:xfrm>
        </p:spPr>
        <p:txBody>
          <a:bodyPr>
            <a:normAutofit fontScale="70000" lnSpcReduction="20000"/>
          </a:bodyPr>
          <a:lstStyle/>
          <a:p>
            <a:r>
              <a:rPr lang="en-US" dirty="0"/>
              <a:t>National Institute of Mental Health. Research Domain Criteria Initiative.  https://www.nimh.nih.gov/research/research-funded-by-nimh/rdoc/units/paradigms/151078.shtml</a:t>
            </a:r>
          </a:p>
          <a:p>
            <a:r>
              <a:rPr lang="en-US" dirty="0"/>
              <a:t>Smith, K. (2020), Hostile-Aggressive Behavior...preventing and dealing with challenging behavior. The Institute on Community Integration, College of Education, University of Minnesota. Retrieved from:  https://ceed.umn.edu/tip-sheets/</a:t>
            </a:r>
          </a:p>
          <a:p>
            <a:r>
              <a:rPr lang="en-US" dirty="0"/>
              <a:t>Sourander, A., Brustein Klomek, A., Ikonen, M., Linderoos, J., Luntamo, T., Koskelainen, M., Ristkari, T., Helenius, H. (2010).  Psychological risk Factors Associated with Cyberbullying Among Adolescents.  Arch Gen Psychiatry, 67 (7). </a:t>
            </a:r>
          </a:p>
          <a:p>
            <a:r>
              <a:rPr lang="en-US" dirty="0"/>
              <a:t>Swearer, S. M., &amp; Hymel, S. (2015). Four Decades of Research on School Bullying. American Psychologist, 70(4), 293-299. </a:t>
            </a:r>
          </a:p>
          <a:p>
            <a:r>
              <a:rPr lang="en-US" dirty="0"/>
              <a:t>Swearer, S. M., &amp; Hymel, S. (2015). Understanding the Psychology of Bullying: Moving toward a social-ecological diathesis-stress model. American Psychologist, 70(4), 344-353. </a:t>
            </a:r>
          </a:p>
          <a:p>
            <a:r>
              <a:rPr lang="en-US" dirty="0"/>
              <a:t>Swearer, S. M.; Martin, Meredith; Brackett, Marc; and Palacios, Raul A. II. (2016).  Bullying Intervention in Adolescence: The Intersection of Legislation, Policies, and Behavioral Change. Educational Psychology Papers and Publications. 213. </a:t>
            </a:r>
          </a:p>
          <a:p>
            <a:r>
              <a:rPr lang="en-US" dirty="0"/>
              <a:t>Swearer, S.M., Wang, C., Maag, J.W., Siebecker, A.B., Frefichs, L.J. (2012).  Understanding the Bullying Dynamic Among Students in Special and General Education.  Journal of School Psychology, (50), 503-520</a:t>
            </a:r>
          </a:p>
          <a:p>
            <a:r>
              <a:rPr lang="en-US" dirty="0"/>
              <a:t>University of Minnesota Libraries Publishing. (2015).  Principles of Social Psychology. Minneapolis, MN: University of Minnesota Libraries Publishing, Minneapolis : Open Textbook Library </a:t>
            </a:r>
          </a:p>
          <a:p>
            <a:r>
              <a:rPr lang="en-US" dirty="0"/>
              <a:t>U.S. Department of Education. (2012). Dear Colleague Letter: Harassment and Bullying. U.S. Department of Education Web site. Retrieved from: http://www2.ed.gov/about/offices/list/ocr/letters/colleague-201010.pdf (PDF, 96.93KB)</a:t>
            </a:r>
          </a:p>
          <a:p>
            <a:r>
              <a:rPr lang="en-US" dirty="0"/>
              <a:t>van Geel, M., Vedder, P., Tanilon, J. (2014).  Relationship Between Peer Victimization, Cyberbullying, and Suicide in Children and Adolescents.  JAMA  Pediatrics, (5), 435-442. </a:t>
            </a:r>
          </a:p>
          <a:p>
            <a:r>
              <a:rPr lang="en-US" dirty="0"/>
              <a:t>Waasdrop, TE, and Bradshaw, CP (2015).  The Overlap Between Cyberbullying and Traditional Bullying. Journal of Adolescent Health (56) 483-488</a:t>
            </a:r>
          </a:p>
          <a:p>
            <a:endParaRPr lang="en-US" dirty="0"/>
          </a:p>
        </p:txBody>
      </p:sp>
    </p:spTree>
    <p:extLst>
      <p:ext uri="{BB962C8B-B14F-4D97-AF65-F5344CB8AC3E}">
        <p14:creationId xmlns:p14="http://schemas.microsoft.com/office/powerpoint/2010/main" val="2749016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2">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8" name="Content Placeholder 7">
            <a:extLst>
              <a:ext uri="{FF2B5EF4-FFF2-40B4-BE49-F238E27FC236}">
                <a16:creationId xmlns:a16="http://schemas.microsoft.com/office/drawing/2014/main" id="{8D88279A-496B-44F5-A5FC-7005B68EA0F4}"/>
              </a:ext>
            </a:extLst>
          </p:cNvPr>
          <p:cNvSpPr>
            <a:spLocks noGrp="1"/>
          </p:cNvSpPr>
          <p:nvPr>
            <p:ph idx="1"/>
          </p:nvPr>
        </p:nvSpPr>
        <p:spPr>
          <a:xfrm>
            <a:off x="3210186" y="4767317"/>
            <a:ext cx="5771627" cy="1427183"/>
          </a:xfrm>
        </p:spPr>
        <p:txBody>
          <a:bodyPr>
            <a:normAutofit/>
          </a:bodyPr>
          <a:lstStyle/>
          <a:p>
            <a:pPr marL="0" indent="0" algn="ctr">
              <a:buNone/>
            </a:pPr>
            <a:r>
              <a:rPr lang="en-US" sz="2600" dirty="0"/>
              <a:t>Susan D. Writer, Ph.D.</a:t>
            </a:r>
          </a:p>
          <a:p>
            <a:pPr marL="0" indent="0" algn="ctr">
              <a:buNone/>
            </a:pPr>
            <a:r>
              <a:rPr lang="en-US" sz="2600" dirty="0"/>
              <a:t>swriter@aurorabehavioral.com</a:t>
            </a:r>
          </a:p>
        </p:txBody>
      </p:sp>
      <p:pic>
        <p:nvPicPr>
          <p:cNvPr id="6" name="Picture 5">
            <a:extLst>
              <a:ext uri="{FF2B5EF4-FFF2-40B4-BE49-F238E27FC236}">
                <a16:creationId xmlns:a16="http://schemas.microsoft.com/office/drawing/2014/main" id="{E841B429-575C-4D56-8174-74CE4611D045}"/>
              </a:ext>
            </a:extLst>
          </p:cNvPr>
          <p:cNvPicPr>
            <a:picLocks noChangeAspect="1"/>
          </p:cNvPicPr>
          <p:nvPr/>
        </p:nvPicPr>
        <p:blipFill>
          <a:blip r:embed="rId3"/>
          <a:stretch>
            <a:fillRect/>
          </a:stretch>
        </p:blipFill>
        <p:spPr>
          <a:xfrm>
            <a:off x="3714750" y="1441450"/>
            <a:ext cx="4762500" cy="3190875"/>
          </a:xfrm>
          <a:prstGeom prst="rect">
            <a:avLst/>
          </a:prstGeom>
        </p:spPr>
      </p:pic>
    </p:spTree>
    <p:extLst>
      <p:ext uri="{BB962C8B-B14F-4D97-AF65-F5344CB8AC3E}">
        <p14:creationId xmlns:p14="http://schemas.microsoft.com/office/powerpoint/2010/main" val="251896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C422-AED0-4E0F-8DF7-52187B42E855}"/>
              </a:ext>
            </a:extLst>
          </p:cNvPr>
          <p:cNvSpPr>
            <a:spLocks noGrp="1"/>
          </p:cNvSpPr>
          <p:nvPr>
            <p:ph type="title"/>
          </p:nvPr>
        </p:nvSpPr>
        <p:spPr>
          <a:xfrm>
            <a:off x="2550367" y="484454"/>
            <a:ext cx="8610600" cy="1293028"/>
          </a:xfrm>
        </p:spPr>
        <p:txBody>
          <a:bodyPr/>
          <a:lstStyle/>
          <a:p>
            <a:r>
              <a:rPr lang="en-US" dirty="0"/>
              <a:t>Bullying</a:t>
            </a:r>
          </a:p>
        </p:txBody>
      </p:sp>
      <p:sp>
        <p:nvSpPr>
          <p:cNvPr id="3" name="Content Placeholder 2">
            <a:extLst>
              <a:ext uri="{FF2B5EF4-FFF2-40B4-BE49-F238E27FC236}">
                <a16:creationId xmlns:a16="http://schemas.microsoft.com/office/drawing/2014/main" id="{1B311A9D-B094-4FC1-A09B-3C87585348F6}"/>
              </a:ext>
            </a:extLst>
          </p:cNvPr>
          <p:cNvSpPr>
            <a:spLocks noGrp="1"/>
          </p:cNvSpPr>
          <p:nvPr>
            <p:ph idx="1"/>
          </p:nvPr>
        </p:nvSpPr>
        <p:spPr>
          <a:xfrm>
            <a:off x="685800" y="1709368"/>
            <a:ext cx="10820400" cy="4664178"/>
          </a:xfrm>
        </p:spPr>
        <p:txBody>
          <a:bodyPr>
            <a:normAutofit/>
          </a:bodyPr>
          <a:lstStyle/>
          <a:p>
            <a:pPr marL="0" indent="0">
              <a:buNone/>
            </a:pPr>
            <a:endParaRPr lang="en-US" sz="2800" dirty="0"/>
          </a:p>
          <a:p>
            <a:pPr marL="457200" lvl="1" indent="0">
              <a:buNone/>
            </a:pPr>
            <a:r>
              <a:rPr lang="en-US" sz="3000" dirty="0"/>
              <a:t>“…Bullying is any </a:t>
            </a:r>
            <a:r>
              <a:rPr lang="en-US" sz="3000" b="1" dirty="0">
                <a:solidFill>
                  <a:srgbClr val="FF0000"/>
                </a:solidFill>
              </a:rPr>
              <a:t>unwanted</a:t>
            </a:r>
            <a:r>
              <a:rPr lang="en-US" sz="3000" dirty="0">
                <a:solidFill>
                  <a:srgbClr val="FF0000"/>
                </a:solidFill>
              </a:rPr>
              <a:t> </a:t>
            </a:r>
            <a:r>
              <a:rPr lang="en-US" sz="3000" dirty="0"/>
              <a:t>aggressive behavior(s) by another youth or group of youths that involves an observed or perceived </a:t>
            </a:r>
            <a:r>
              <a:rPr lang="en-US" sz="3000" b="1" dirty="0">
                <a:solidFill>
                  <a:srgbClr val="FF0000"/>
                </a:solidFill>
              </a:rPr>
              <a:t>power imbalance </a:t>
            </a:r>
            <a:r>
              <a:rPr lang="en-US" sz="3000" dirty="0"/>
              <a:t>and is </a:t>
            </a:r>
            <a:r>
              <a:rPr lang="en-US" sz="3000" b="1" dirty="0">
                <a:solidFill>
                  <a:srgbClr val="FF0000"/>
                </a:solidFill>
              </a:rPr>
              <a:t>repeated</a:t>
            </a:r>
            <a:r>
              <a:rPr lang="en-US" sz="3000" dirty="0"/>
              <a:t> multiple times or is highly likely to be repeated. Bullying may inflict </a:t>
            </a:r>
            <a:r>
              <a:rPr lang="en-US" sz="3000" b="1" dirty="0">
                <a:solidFill>
                  <a:srgbClr val="FF0000"/>
                </a:solidFill>
              </a:rPr>
              <a:t>harm</a:t>
            </a:r>
            <a:r>
              <a:rPr lang="en-US" sz="3000" dirty="0"/>
              <a:t> or distress on the targeted youth including physical, psychological, social, or educational harm.”</a:t>
            </a:r>
          </a:p>
          <a:p>
            <a:endParaRPr lang="en-US" dirty="0"/>
          </a:p>
          <a:p>
            <a:r>
              <a:rPr lang="en-US" sz="1400" i="1" dirty="0"/>
              <a:t>Source:  </a:t>
            </a:r>
            <a:r>
              <a:rPr lang="en-US" sz="1400" dirty="0"/>
              <a:t>Centers for Disease Control and Prevention. (2014). Bullying Surveillance Among Youths Uniform Definitions For Public Health And Recommended Data Elements.  Retrieved from:  w</a:t>
            </a:r>
            <a:r>
              <a:rPr lang="en-US" sz="1400" i="1" dirty="0"/>
              <a:t>ww.cdc.gov/violenceprevention/pdf/bullying-definitions-final-a.pdf</a:t>
            </a:r>
          </a:p>
        </p:txBody>
      </p:sp>
    </p:spTree>
    <p:extLst>
      <p:ext uri="{BB962C8B-B14F-4D97-AF65-F5344CB8AC3E}">
        <p14:creationId xmlns:p14="http://schemas.microsoft.com/office/powerpoint/2010/main" val="289477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000A-27DA-4C60-B26E-A6110F68987F}"/>
              </a:ext>
            </a:extLst>
          </p:cNvPr>
          <p:cNvSpPr>
            <a:spLocks noGrp="1"/>
          </p:cNvSpPr>
          <p:nvPr>
            <p:ph type="title"/>
          </p:nvPr>
        </p:nvSpPr>
        <p:spPr>
          <a:xfrm>
            <a:off x="2895600" y="437801"/>
            <a:ext cx="8610600" cy="1293028"/>
          </a:xfrm>
        </p:spPr>
        <p:txBody>
          <a:bodyPr/>
          <a:lstStyle/>
          <a:p>
            <a:r>
              <a:rPr lang="en-US" dirty="0"/>
              <a:t>Aggressive Behaviors </a:t>
            </a:r>
            <a:br>
              <a:rPr lang="en-US" dirty="0"/>
            </a:br>
            <a:r>
              <a:rPr lang="en-US" dirty="0"/>
              <a:t>Within Bullying</a:t>
            </a:r>
          </a:p>
        </p:txBody>
      </p:sp>
      <p:sp>
        <p:nvSpPr>
          <p:cNvPr id="3" name="Content Placeholder 2">
            <a:extLst>
              <a:ext uri="{FF2B5EF4-FFF2-40B4-BE49-F238E27FC236}">
                <a16:creationId xmlns:a16="http://schemas.microsoft.com/office/drawing/2014/main" id="{2E8D1282-73A8-49F4-8762-A715B27BAE97}"/>
              </a:ext>
            </a:extLst>
          </p:cNvPr>
          <p:cNvSpPr>
            <a:spLocks noGrp="1"/>
          </p:cNvSpPr>
          <p:nvPr>
            <p:ph idx="1"/>
          </p:nvPr>
        </p:nvSpPr>
        <p:spPr>
          <a:xfrm>
            <a:off x="354563" y="1730829"/>
            <a:ext cx="11392678" cy="4865913"/>
          </a:xfrm>
        </p:spPr>
        <p:txBody>
          <a:bodyPr>
            <a:normAutofit fontScale="85000" lnSpcReduction="20000"/>
          </a:bodyPr>
          <a:lstStyle/>
          <a:p>
            <a:pPr marL="0" indent="0">
              <a:buNone/>
            </a:pPr>
            <a:endParaRPr lang="en-US" sz="3100" dirty="0"/>
          </a:p>
          <a:p>
            <a:pPr marL="457200" lvl="1" indent="0">
              <a:buNone/>
            </a:pPr>
            <a:r>
              <a:rPr lang="en-US" sz="3100" dirty="0"/>
              <a:t>“…</a:t>
            </a:r>
            <a:r>
              <a:rPr lang="en-US" sz="3100" b="1" dirty="0"/>
              <a:t>Aggressive behavior </a:t>
            </a:r>
            <a:r>
              <a:rPr lang="en-US" sz="3100" dirty="0"/>
              <a:t>is the intentional use of harmful behavior(s), threatened or actual, against another youth. Instead of attempting to assess whether the perpetrator intended for the victim to experience an injury as a result of the bullying behavior, intentionality can be captured by assessing the perpetrator’s intent to use harmful behaviors against the targeted youth. For instance, telling damaging rumors about a youth, threatening another youth, or shoving another youth would be considered intentional because the perpetrator is using harmful behaviors against another youth. This approach to measuring intentionality is consistent with how the CDC and the World Health Organization measure other types of violence (Dahlberg &amp; Krug, 2002).”</a:t>
            </a:r>
          </a:p>
          <a:p>
            <a:pPr lvl="1"/>
            <a:endParaRPr lang="en-US" dirty="0"/>
          </a:p>
          <a:p>
            <a:pPr lvl="0"/>
            <a:r>
              <a:rPr lang="en-US" sz="1400" i="1" dirty="0">
                <a:solidFill>
                  <a:prstClr val="black"/>
                </a:solidFill>
              </a:rPr>
              <a:t>Source:  </a:t>
            </a:r>
            <a:r>
              <a:rPr lang="en-US" sz="1400" dirty="0">
                <a:solidFill>
                  <a:prstClr val="black"/>
                </a:solidFill>
              </a:rPr>
              <a:t>Centers for Disease Control and Prevention. (2014). Bullying Surveillance Among Youths Uniform Definitions For Public Health And Recommended Data Elements.  Retrieved from:  w</a:t>
            </a:r>
            <a:r>
              <a:rPr lang="en-US" sz="1400" i="1" dirty="0">
                <a:solidFill>
                  <a:prstClr val="black"/>
                </a:solidFill>
              </a:rPr>
              <a:t>ww.cdc.gov/violenceprevention/pdf/bullying-definitions-final-a.pdf</a:t>
            </a:r>
          </a:p>
          <a:p>
            <a:pPr marL="457200" lvl="1" indent="0">
              <a:buNone/>
            </a:pPr>
            <a:endParaRPr lang="en-US" dirty="0"/>
          </a:p>
        </p:txBody>
      </p:sp>
    </p:spTree>
    <p:extLst>
      <p:ext uri="{BB962C8B-B14F-4D97-AF65-F5344CB8AC3E}">
        <p14:creationId xmlns:p14="http://schemas.microsoft.com/office/powerpoint/2010/main" val="410511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6538AB-4B84-4D7A-BE7C-273BC7B5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01E03986-69AA-486A-86D9-6B02E48BAF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76131FD-6F6D-4D0E-A476-2B0419AF1B50}"/>
              </a:ext>
            </a:extLst>
          </p:cNvPr>
          <p:cNvSpPr>
            <a:spLocks noGrp="1"/>
          </p:cNvSpPr>
          <p:nvPr>
            <p:ph type="title"/>
          </p:nvPr>
        </p:nvSpPr>
        <p:spPr>
          <a:xfrm>
            <a:off x="685800" y="1066163"/>
            <a:ext cx="3306744" cy="5148371"/>
          </a:xfrm>
        </p:spPr>
        <p:txBody>
          <a:bodyPr>
            <a:normAutofit/>
          </a:bodyPr>
          <a:lstStyle/>
          <a:p>
            <a:pPr algn="ctr"/>
            <a:r>
              <a:rPr lang="en-US" sz="3200" dirty="0"/>
              <a:t>Modes &amp; Types of Bullying</a:t>
            </a:r>
          </a:p>
        </p:txBody>
      </p:sp>
      <p:sp>
        <p:nvSpPr>
          <p:cNvPr id="4" name="Rectangle 3">
            <a:extLst>
              <a:ext uri="{FF2B5EF4-FFF2-40B4-BE49-F238E27FC236}">
                <a16:creationId xmlns:a16="http://schemas.microsoft.com/office/drawing/2014/main" id="{08992696-1EBD-458C-9DEE-933D10E2F0DE}"/>
              </a:ext>
            </a:extLst>
          </p:cNvPr>
          <p:cNvSpPr/>
          <p:nvPr/>
        </p:nvSpPr>
        <p:spPr>
          <a:xfrm>
            <a:off x="685800" y="5791837"/>
            <a:ext cx="10689672" cy="738664"/>
          </a:xfrm>
          <a:prstGeom prst="rect">
            <a:avLst/>
          </a:prstGeom>
        </p:spPr>
        <p:txBody>
          <a:bodyPr wrap="square">
            <a:spAutoFit/>
          </a:bodyPr>
          <a:lstStyle/>
          <a:p>
            <a:pPr lvl="0">
              <a:spcAft>
                <a:spcPts val="600"/>
              </a:spcAft>
              <a:buNone/>
            </a:pPr>
            <a:r>
              <a:rPr lang="en-US" sz="1400" i="1" dirty="0"/>
              <a:t>Source:  Gladden, Vivolo-Kantor, Hamburger, and Lumpkin (2014). Bullying Surveillance Among Youths Uniform Definitions For Public Health And Recommended Data Elements. www.cdc.gov/violenceprevention/pdf/bullying-definitions-final-a.pdf compiled, retrieved February 2020. </a:t>
            </a:r>
            <a:endParaRPr lang="en-US" sz="1400" dirty="0"/>
          </a:p>
        </p:txBody>
      </p:sp>
      <p:graphicFrame>
        <p:nvGraphicFramePr>
          <p:cNvPr id="5" name="Content Placeholder 2">
            <a:extLst>
              <a:ext uri="{FF2B5EF4-FFF2-40B4-BE49-F238E27FC236}">
                <a16:creationId xmlns:a16="http://schemas.microsoft.com/office/drawing/2014/main" id="{5CFF0976-A364-4491-B3CD-2BFE10D11391}"/>
              </a:ext>
            </a:extLst>
          </p:cNvPr>
          <p:cNvGraphicFramePr>
            <a:graphicFrameLocks noGrp="1"/>
          </p:cNvGraphicFramePr>
          <p:nvPr>
            <p:ph idx="1"/>
            <p:extLst>
              <p:ext uri="{D42A27DB-BD31-4B8C-83A1-F6EECF244321}">
                <p14:modId xmlns:p14="http://schemas.microsoft.com/office/powerpoint/2010/main" val="459391912"/>
              </p:ext>
            </p:extLst>
          </p:nvPr>
        </p:nvGraphicFramePr>
        <p:xfrm>
          <a:off x="4678344" y="581840"/>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16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C6BA-290C-4DD0-82EC-05099F46EC0D}"/>
              </a:ext>
            </a:extLst>
          </p:cNvPr>
          <p:cNvSpPr>
            <a:spLocks noGrp="1"/>
          </p:cNvSpPr>
          <p:nvPr>
            <p:ph type="title"/>
          </p:nvPr>
        </p:nvSpPr>
        <p:spPr/>
        <p:txBody>
          <a:bodyPr/>
          <a:lstStyle/>
          <a:p>
            <a:r>
              <a:rPr lang="en-US" dirty="0"/>
              <a:t>Direct Versus Indirect Bullying</a:t>
            </a:r>
          </a:p>
        </p:txBody>
      </p:sp>
      <p:sp>
        <p:nvSpPr>
          <p:cNvPr id="3" name="Content Placeholder 2">
            <a:extLst>
              <a:ext uri="{FF2B5EF4-FFF2-40B4-BE49-F238E27FC236}">
                <a16:creationId xmlns:a16="http://schemas.microsoft.com/office/drawing/2014/main" id="{8B49DE31-83ED-4038-924A-E1A4043324D6}"/>
              </a:ext>
            </a:extLst>
          </p:cNvPr>
          <p:cNvSpPr>
            <a:spLocks noGrp="1"/>
          </p:cNvSpPr>
          <p:nvPr>
            <p:ph idx="1"/>
          </p:nvPr>
        </p:nvSpPr>
        <p:spPr>
          <a:xfrm>
            <a:off x="317241" y="1922106"/>
            <a:ext cx="11495314" cy="4702629"/>
          </a:xfrm>
        </p:spPr>
        <p:txBody>
          <a:bodyPr>
            <a:normAutofit fontScale="92500" lnSpcReduction="20000"/>
          </a:bodyPr>
          <a:lstStyle/>
          <a:p>
            <a:pPr marL="0" indent="0">
              <a:buNone/>
            </a:pPr>
            <a:r>
              <a:rPr lang="en-US" sz="2600" i="1" dirty="0"/>
              <a:t>Modes of Bullying</a:t>
            </a:r>
          </a:p>
          <a:p>
            <a:r>
              <a:rPr lang="en-US" sz="2600" b="1" dirty="0">
                <a:solidFill>
                  <a:srgbClr val="C00000"/>
                </a:solidFill>
              </a:rPr>
              <a:t>“Direct: </a:t>
            </a:r>
            <a:r>
              <a:rPr lang="en-US" sz="2600" dirty="0"/>
              <a:t>aggressive behavior(s) that occur in the presence of the targeted youth.  </a:t>
            </a:r>
          </a:p>
          <a:p>
            <a:pPr lvl="1"/>
            <a:r>
              <a:rPr lang="en-US" sz="2600" dirty="0"/>
              <a:t>Examples of direct aggression include but are not limited to face-to-face interaction, such as pushing the targeted youth or directing harmful written or verbal communication at a youth.</a:t>
            </a:r>
          </a:p>
          <a:p>
            <a:r>
              <a:rPr lang="en-US" sz="2600" b="1" dirty="0">
                <a:solidFill>
                  <a:srgbClr val="FFC000"/>
                </a:solidFill>
              </a:rPr>
              <a:t>Indirect: </a:t>
            </a:r>
            <a:r>
              <a:rPr lang="en-US" sz="2600" dirty="0"/>
              <a:t>aggressive behavior(s) that are not directly communicated to the targeted youth. </a:t>
            </a:r>
          </a:p>
          <a:p>
            <a:pPr lvl="1"/>
            <a:r>
              <a:rPr lang="en-US" sz="2600" dirty="0"/>
              <a:t>Examples of indirect aggression include but are not limited to spreading false and/or harmful rumors or communicating harmful rumors electronically.”</a:t>
            </a:r>
          </a:p>
          <a:p>
            <a:pPr marL="0" indent="0">
              <a:buNone/>
            </a:pPr>
            <a:endParaRPr lang="en-US" sz="1400" dirty="0"/>
          </a:p>
          <a:p>
            <a:pPr marL="0" indent="0">
              <a:buNone/>
            </a:pPr>
            <a:endParaRPr lang="en-US" sz="1400" dirty="0"/>
          </a:p>
          <a:p>
            <a:pPr marL="0" indent="0">
              <a:buNone/>
            </a:pPr>
            <a:r>
              <a:rPr lang="en-US" sz="1400" dirty="0"/>
              <a:t>Source:  Gladden, Vivolo-Kantor, Hamburger, and Lumpkin (2014). Bullying Surveillance Among Youths Uniform Definitions For Public Health And Recommended Data Elements. www.cdc.gov/violenceprevention/pdf/bullying-definitions-final-a.pdf compiled, retrieved February 2020.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3440873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5024</Words>
  <Application>Microsoft Macintosh PowerPoint</Application>
  <PresentationFormat>Widescreen</PresentationFormat>
  <Paragraphs>414</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Century Gothic</vt:lpstr>
      <vt:lpstr>Comic Sans MS</vt:lpstr>
      <vt:lpstr>Kristen ITC</vt:lpstr>
      <vt:lpstr>Times New Roman</vt:lpstr>
      <vt:lpstr>Vapor Trail</vt:lpstr>
      <vt:lpstr>Aggression &amp; Bullying in 2020:   Youth experience &amp; clinical treatment considerations</vt:lpstr>
      <vt:lpstr>Objectives &amp; Goals</vt:lpstr>
      <vt:lpstr>Context, definitions,&amp; considerations</vt:lpstr>
      <vt:lpstr>Context</vt:lpstr>
      <vt:lpstr>Defining Aggression</vt:lpstr>
      <vt:lpstr>Bullying</vt:lpstr>
      <vt:lpstr>Aggressive Behaviors  Within Bullying</vt:lpstr>
      <vt:lpstr>Modes &amp; Types of Bullying</vt:lpstr>
      <vt:lpstr>Direct Versus Indirect Bullying</vt:lpstr>
      <vt:lpstr>Physical bullying</vt:lpstr>
      <vt:lpstr>Verbal Bullying</vt:lpstr>
      <vt:lpstr>Relational  Bullying</vt:lpstr>
      <vt:lpstr>Property Damage as Bullying</vt:lpstr>
      <vt:lpstr>Harassment</vt:lpstr>
      <vt:lpstr>Relationship and interpersonal violence</vt:lpstr>
      <vt:lpstr>Bullying Dynamics, Frameworks, &amp; Models</vt:lpstr>
      <vt:lpstr>Bullying ecosystem</vt:lpstr>
      <vt:lpstr>Types of aggressors &amp; Bullies</vt:lpstr>
      <vt:lpstr> Sociological &amp; Cultural influences</vt:lpstr>
      <vt:lpstr>Social-Ecological Framework </vt:lpstr>
      <vt:lpstr>Diathesis-Stress Model</vt:lpstr>
      <vt:lpstr>PowerPoint Presentation</vt:lpstr>
      <vt:lpstr>Diathesis Stress Model &amp; Bullying</vt:lpstr>
      <vt:lpstr>A Plethora of Lenses</vt:lpstr>
      <vt:lpstr>Bullying &amp; Functioning</vt:lpstr>
      <vt:lpstr>Physiological &amp; Psychological Functioning:  Bullies</vt:lpstr>
      <vt:lpstr>Correlates in Bullies</vt:lpstr>
      <vt:lpstr>Physiological &amp; Psychological Functioning:  Victims</vt:lpstr>
      <vt:lpstr>Correlates in Victims</vt:lpstr>
      <vt:lpstr>Physiological &amp; Psychological Functioning:  Bully Victims</vt:lpstr>
      <vt:lpstr>PowerPoint Presentation</vt:lpstr>
      <vt:lpstr>Proximal  Social Support</vt:lpstr>
      <vt:lpstr>Non-Proximal  Social Support</vt:lpstr>
      <vt:lpstr>Transient Social Support</vt:lpstr>
      <vt:lpstr>Not a Harmless Rite of Passage:  Bullying over time  from youth to adulthood</vt:lpstr>
      <vt:lpstr>Advances in  Bullying &amp; Aggression:   Cyber-bullying</vt:lpstr>
      <vt:lpstr>Debate over Cyberbullying definition</vt:lpstr>
      <vt:lpstr>Cyberbullying</vt:lpstr>
      <vt:lpstr>Types of Cyber  Aggression &amp; Bullying</vt:lpstr>
      <vt:lpstr>Advantages of Going Digital</vt:lpstr>
      <vt:lpstr>Cyberbullying</vt:lpstr>
      <vt:lpstr>Clinical &amp; Research implications</vt:lpstr>
      <vt:lpstr>Bullying &amp; the Brain</vt:lpstr>
      <vt:lpstr>Bullying, Trauma  &amp;  Physical Health</vt:lpstr>
      <vt:lpstr>Bullying, Trauma &amp; Psychiatric Comorbidities</vt:lpstr>
      <vt:lpstr>Bullying, Trauma  &amp;  Mental Health</vt:lpstr>
      <vt:lpstr>Research Domains</vt:lpstr>
      <vt:lpstr>Evidence-Based Approaches</vt:lpstr>
      <vt:lpstr>Treatment:  Victims</vt:lpstr>
      <vt:lpstr>Treatment:  Bullies</vt:lpstr>
      <vt:lpstr>Community &amp; Family Awareness</vt:lpstr>
      <vt:lpstr>Psychoeducation</vt:lpstr>
      <vt:lpstr>PowerPoint Presentation</vt:lpstr>
      <vt:lpstr>Targeted Skill Development</vt:lpstr>
      <vt:lpstr>The Power of Face-to-Face Communication:  *HUGS*</vt:lpstr>
      <vt:lpstr>Bullying doesn’t happen in a vacuum</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Aggression &amp; Bullying in 2020:   Youth experience &amp; clinical treatment considerations</dc:title>
  <dc:creator>Susan Writer</dc:creator>
  <cp:lastModifiedBy>Janelle Kistler</cp:lastModifiedBy>
  <cp:revision>92</cp:revision>
  <cp:lastPrinted>2020-02-27T02:50:45Z</cp:lastPrinted>
  <dcterms:created xsi:type="dcterms:W3CDTF">2020-02-24T01:03:51Z</dcterms:created>
  <dcterms:modified xsi:type="dcterms:W3CDTF">2020-02-27T04:17:14Z</dcterms:modified>
</cp:coreProperties>
</file>