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56" r:id="rId2"/>
    <p:sldId id="274" r:id="rId3"/>
    <p:sldId id="290" r:id="rId4"/>
    <p:sldId id="291" r:id="rId5"/>
    <p:sldId id="275" r:id="rId6"/>
    <p:sldId id="276" r:id="rId7"/>
    <p:sldId id="277" r:id="rId8"/>
    <p:sldId id="278" r:id="rId9"/>
    <p:sldId id="262" r:id="rId10"/>
    <p:sldId id="281" r:id="rId11"/>
    <p:sldId id="292" r:id="rId12"/>
    <p:sldId id="280" r:id="rId13"/>
    <p:sldId id="279" r:id="rId14"/>
    <p:sldId id="263" r:id="rId15"/>
    <p:sldId id="303" r:id="rId16"/>
    <p:sldId id="282"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8" r:id="rId30"/>
    <p:sldId id="319" r:id="rId31"/>
    <p:sldId id="289" r:id="rId32"/>
    <p:sldId id="304" r:id="rId3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2" autoAdjust="0"/>
    <p:restoredTop sz="64000" autoAdjust="0"/>
  </p:normalViewPr>
  <p:slideViewPr>
    <p:cSldViewPr>
      <p:cViewPr varScale="1">
        <p:scale>
          <a:sx n="75" d="100"/>
          <a:sy n="75" d="100"/>
        </p:scale>
        <p:origin x="245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2" d="100"/>
          <a:sy n="52" d="100"/>
        </p:scale>
        <p:origin x="-2592" y="-3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r>
              <a:rPr lang="en-US" dirty="0"/>
              <a:t>Military Populations and Domestic Violence-Special Issues </a:t>
            </a: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r>
              <a:rPr lang="en-US" dirty="0"/>
              <a:t>4/22/2017</a:t>
            </a: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90DB98D-7401-4F98-8298-6EF90E250933}" type="slidenum">
              <a:rPr lang="en-US" smtClean="0"/>
              <a:t>‹#›</a:t>
            </a:fld>
            <a:endParaRPr lang="en-US"/>
          </a:p>
        </p:txBody>
      </p:sp>
    </p:spTree>
    <p:extLst>
      <p:ext uri="{BB962C8B-B14F-4D97-AF65-F5344CB8AC3E}">
        <p14:creationId xmlns:p14="http://schemas.microsoft.com/office/powerpoint/2010/main" val="3577980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9DB681C-6830-4DDE-814B-3001072121EA}" type="datetimeFigureOut">
              <a:rPr lang="en-US" smtClean="0"/>
              <a:t>3/10/20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87EC9A9-57A3-4520-A666-95ED2640B096}" type="slidenum">
              <a:rPr lang="en-US" smtClean="0"/>
              <a:t>‹#›</a:t>
            </a:fld>
            <a:endParaRPr lang="en-US"/>
          </a:p>
        </p:txBody>
      </p:sp>
    </p:spTree>
    <p:extLst>
      <p:ext uri="{BB962C8B-B14F-4D97-AF65-F5344CB8AC3E}">
        <p14:creationId xmlns:p14="http://schemas.microsoft.com/office/powerpoint/2010/main" val="167853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EC9A9-57A3-4520-A666-95ED2640B096}" type="slidenum">
              <a:rPr lang="en-US" smtClean="0"/>
              <a:t>1</a:t>
            </a:fld>
            <a:endParaRPr lang="en-US"/>
          </a:p>
        </p:txBody>
      </p:sp>
    </p:spTree>
    <p:extLst>
      <p:ext uri="{BB962C8B-B14F-4D97-AF65-F5344CB8AC3E}">
        <p14:creationId xmlns:p14="http://schemas.microsoft.com/office/powerpoint/2010/main" val="1288494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the immense sacrifice of military families</a:t>
            </a:r>
          </a:p>
          <a:p>
            <a:r>
              <a:rPr lang="en-US" dirty="0"/>
              <a:t>Multiple moves/ schools</a:t>
            </a:r>
          </a:p>
          <a:p>
            <a:r>
              <a:rPr lang="en-US" dirty="0"/>
              <a:t>Multi-generational families</a:t>
            </a:r>
          </a:p>
          <a:p>
            <a:r>
              <a:rPr lang="en-US" dirty="0"/>
              <a:t>Frequent or extended absences</a:t>
            </a:r>
          </a:p>
          <a:p>
            <a:endParaRPr lang="en-US" dirty="0"/>
          </a:p>
          <a:p>
            <a:endParaRPr lang="en-US" dirty="0"/>
          </a:p>
        </p:txBody>
      </p:sp>
      <p:sp>
        <p:nvSpPr>
          <p:cNvPr id="4" name="Slide Number Placeholder 3"/>
          <p:cNvSpPr>
            <a:spLocks noGrp="1"/>
          </p:cNvSpPr>
          <p:nvPr>
            <p:ph type="sldNum" sz="quarter" idx="10"/>
          </p:nvPr>
        </p:nvSpPr>
        <p:spPr/>
        <p:txBody>
          <a:bodyPr/>
          <a:lstStyle/>
          <a:p>
            <a:fld id="{B87EC9A9-57A3-4520-A666-95ED2640B096}" type="slidenum">
              <a:rPr lang="en-US" smtClean="0"/>
              <a:t>15</a:t>
            </a:fld>
            <a:endParaRPr lang="en-US"/>
          </a:p>
        </p:txBody>
      </p:sp>
    </p:spTree>
    <p:extLst>
      <p:ext uri="{BB962C8B-B14F-4D97-AF65-F5344CB8AC3E}">
        <p14:creationId xmlns:p14="http://schemas.microsoft.com/office/powerpoint/2010/main" val="4616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case examples</a:t>
            </a:r>
          </a:p>
          <a:p>
            <a:r>
              <a:rPr lang="en-US" dirty="0"/>
              <a:t>Divorce rates 70%</a:t>
            </a:r>
          </a:p>
          <a:p>
            <a:r>
              <a:rPr lang="en-US" dirty="0"/>
              <a:t>Remember Drill Sgt.  Kids will say, “we’re not your Marines”</a:t>
            </a:r>
          </a:p>
        </p:txBody>
      </p:sp>
      <p:sp>
        <p:nvSpPr>
          <p:cNvPr id="4" name="Slide Number Placeholder 3"/>
          <p:cNvSpPr>
            <a:spLocks noGrp="1"/>
          </p:cNvSpPr>
          <p:nvPr>
            <p:ph type="sldNum" sz="quarter" idx="5"/>
          </p:nvPr>
        </p:nvSpPr>
        <p:spPr/>
        <p:txBody>
          <a:bodyPr/>
          <a:lstStyle/>
          <a:p>
            <a:fld id="{B87EC9A9-57A3-4520-A666-95ED2640B096}" type="slidenum">
              <a:rPr lang="en-US" smtClean="0"/>
              <a:t>16</a:t>
            </a:fld>
            <a:endParaRPr lang="en-US"/>
          </a:p>
        </p:txBody>
      </p:sp>
    </p:spTree>
    <p:extLst>
      <p:ext uri="{BB962C8B-B14F-4D97-AF65-F5344CB8AC3E}">
        <p14:creationId xmlns:p14="http://schemas.microsoft.com/office/powerpoint/2010/main" val="258991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can be irritable, overprotective, easily startled, distant or hostile</a:t>
            </a:r>
          </a:p>
          <a:p>
            <a:r>
              <a:rPr lang="en-US" dirty="0"/>
              <a:t>Flashbacks/nightmares – frightening to children who witness them, confusing</a:t>
            </a:r>
          </a:p>
        </p:txBody>
      </p:sp>
      <p:sp>
        <p:nvSpPr>
          <p:cNvPr id="4" name="Slide Number Placeholder 3"/>
          <p:cNvSpPr>
            <a:spLocks noGrp="1"/>
          </p:cNvSpPr>
          <p:nvPr>
            <p:ph type="sldNum" sz="quarter" idx="5"/>
          </p:nvPr>
        </p:nvSpPr>
        <p:spPr/>
        <p:txBody>
          <a:bodyPr/>
          <a:lstStyle/>
          <a:p>
            <a:fld id="{B87EC9A9-57A3-4520-A666-95ED2640B096}" type="slidenum">
              <a:rPr lang="en-US" smtClean="0"/>
              <a:t>17</a:t>
            </a:fld>
            <a:endParaRPr lang="en-US"/>
          </a:p>
        </p:txBody>
      </p:sp>
    </p:spTree>
    <p:extLst>
      <p:ext uri="{BB962C8B-B14F-4D97-AF65-F5344CB8AC3E}">
        <p14:creationId xmlns:p14="http://schemas.microsoft.com/office/powerpoint/2010/main" val="64806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Tyler mentioned, there is concern for potential adverse outcome on the family system. I will be speaking about an active duty mother to illustrate this. However it is also important for us to acknowledge both sides of the coin. And by that I mean taking a look at resilience, strength, and what can be gained from the experience of </a:t>
            </a:r>
            <a:r>
              <a:rPr lang="en-US" dirty="0" err="1"/>
              <a:t>bineg</a:t>
            </a:r>
            <a:r>
              <a:rPr lang="en-US" dirty="0"/>
              <a:t> a child in a military family. </a:t>
            </a:r>
          </a:p>
          <a:p>
            <a:pPr marL="228600" indent="-228600">
              <a:buAutoNum type="arabicParenR"/>
            </a:pPr>
            <a:r>
              <a:rPr lang="en-US" dirty="0"/>
              <a:t>Resources = everyone here! You can help buffer stress of a deployment.</a:t>
            </a:r>
          </a:p>
          <a:p>
            <a:pPr marL="228600" indent="-228600">
              <a:buAutoNum type="arabicParenR"/>
            </a:pPr>
            <a:r>
              <a:rPr lang="en-US" dirty="0"/>
              <a:t>Service to country is a value that can be integrated early on. I here this from my adult Veterans whose parents served during other time periods. </a:t>
            </a:r>
          </a:p>
          <a:p>
            <a:pPr marL="228600" indent="-228600">
              <a:buAutoNum type="arabicParenR"/>
            </a:pPr>
            <a:r>
              <a:rPr lang="en-US" dirty="0"/>
              <a:t>New responsibilities – self-affirming positive feedback from parents and extended family. </a:t>
            </a:r>
          </a:p>
          <a:p>
            <a:pPr marL="228600" indent="-228600">
              <a:buAutoNum type="arabicParenR"/>
            </a:pPr>
            <a:endParaRPr lang="en-US" dirty="0"/>
          </a:p>
          <a:p>
            <a:pPr marL="228600" indent="-228600">
              <a:buAutoNum type="arabicParenR"/>
            </a:pPr>
            <a:r>
              <a:rPr lang="en-US" dirty="0"/>
              <a:t>Relocation – cultural awareness, unique memories, ‘cool kid’ </a:t>
            </a:r>
          </a:p>
          <a:p>
            <a:pPr marL="228600" indent="-228600">
              <a:buAutoNum type="arabicParenR"/>
            </a:pPr>
            <a:endParaRPr lang="en-US" dirty="0"/>
          </a:p>
          <a:p>
            <a:endParaRPr lang="en-US" dirty="0"/>
          </a:p>
          <a:p>
            <a:r>
              <a:rPr lang="en-US" dirty="0"/>
              <a:t>Plug for the topic of posttraumatic growth – Children overcoming challenges benefitting from the growth </a:t>
            </a:r>
          </a:p>
          <a:p>
            <a:r>
              <a:rPr lang="en-US" sz="1200" kern="1200" dirty="0">
                <a:solidFill>
                  <a:schemeClr val="tx1"/>
                </a:solidFill>
                <a:effectLst/>
                <a:latin typeface="+mn-lt"/>
                <a:ea typeface="+mn-ea"/>
                <a:cs typeface="+mn-cs"/>
              </a:rPr>
              <a:t>At the family level, children who encounter adversity need supportive and sensitive adults who are available physically, mentally, and emotionally. As we noted earlier, a supportive social network can buffer stress and foster resilience. Secure attachment relationships, for example, can mitigate the </a:t>
            </a:r>
            <a:r>
              <a:rPr lang="en-US" sz="1200" kern="1200" dirty="0" err="1">
                <a:solidFill>
                  <a:schemeClr val="tx1"/>
                </a:solidFill>
                <a:effectLst/>
                <a:latin typeface="+mn-lt"/>
                <a:ea typeface="+mn-ea"/>
                <a:cs typeface="+mn-cs"/>
              </a:rPr>
              <a:t>psychologi</a:t>
            </a:r>
            <a:r>
              <a:rPr lang="en-US" sz="1200" kern="1200" dirty="0">
                <a:solidFill>
                  <a:schemeClr val="tx1"/>
                </a:solidFill>
                <a:effectLst/>
                <a:latin typeface="+mn-lt"/>
                <a:ea typeface="+mn-ea"/>
                <a:cs typeface="+mn-cs"/>
              </a:rPr>
              <a:t>- </a:t>
            </a:r>
            <a:endParaRPr lang="en-US" dirty="0"/>
          </a:p>
          <a:p>
            <a:r>
              <a:rPr lang="en-US" sz="1200" kern="1200" dirty="0" err="1">
                <a:solidFill>
                  <a:schemeClr val="tx1"/>
                </a:solidFill>
                <a:effectLst/>
                <a:latin typeface="+mn-lt"/>
                <a:ea typeface="+mn-ea"/>
                <a:cs typeface="+mn-cs"/>
              </a:rPr>
              <a:t>cal</a:t>
            </a:r>
            <a:r>
              <a:rPr lang="en-US" sz="1200" kern="1200" dirty="0">
                <a:solidFill>
                  <a:schemeClr val="tx1"/>
                </a:solidFill>
                <a:effectLst/>
                <a:latin typeface="+mn-lt"/>
                <a:ea typeface="+mn-ea"/>
                <a:cs typeface="+mn-cs"/>
              </a:rPr>
              <a:t> effects of natural disasters, community violence, and other serious stresses, such as extended separation from a deployed par- ent.27 In addition to providing a “haven of safety and stability”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self-affirming positive feedback from parents and extended family members for taking on additional responsibilities when </a:t>
            </a:r>
            <a:endParaRPr lang="en-US" dirty="0"/>
          </a:p>
          <a:p>
            <a:r>
              <a:rPr lang="en-US" sz="1200" kern="1200" dirty="0">
                <a:solidFill>
                  <a:schemeClr val="tx1"/>
                </a:solidFill>
                <a:effectLst/>
                <a:latin typeface="+mn-lt"/>
                <a:ea typeface="+mn-ea"/>
                <a:cs typeface="+mn-cs"/>
              </a:rPr>
              <a:t>a parent is deployed. </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families may help children see their experiences as a “badge of honor” rather than a burden. </a:t>
            </a:r>
            <a:endParaRPr lang="en-US" dirty="0"/>
          </a:p>
          <a:p>
            <a:endParaRPr lang="en-US" dirty="0"/>
          </a:p>
        </p:txBody>
      </p:sp>
      <p:sp>
        <p:nvSpPr>
          <p:cNvPr id="4" name="Slide Number Placeholder 3"/>
          <p:cNvSpPr>
            <a:spLocks noGrp="1"/>
          </p:cNvSpPr>
          <p:nvPr>
            <p:ph type="sldNum" sz="quarter" idx="5"/>
          </p:nvPr>
        </p:nvSpPr>
        <p:spPr/>
        <p:txBody>
          <a:bodyPr/>
          <a:lstStyle/>
          <a:p>
            <a:fld id="{B87EC9A9-57A3-4520-A666-95ED2640B096}" type="slidenum">
              <a:rPr lang="en-US" smtClean="0"/>
              <a:t>18</a:t>
            </a:fld>
            <a:endParaRPr lang="en-US"/>
          </a:p>
        </p:txBody>
      </p:sp>
    </p:spTree>
    <p:extLst>
      <p:ext uri="{BB962C8B-B14F-4D97-AF65-F5344CB8AC3E}">
        <p14:creationId xmlns:p14="http://schemas.microsoft.com/office/powerpoint/2010/main" val="385666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1. When we think about the family family constellation, there are different dynamics occurring. The major it of marriages are comprised of one service-member and one civilian, typically male to female respectively. Others are… and each provide their own </a:t>
            </a:r>
            <a:r>
              <a:rPr lang="en-US" dirty="0" err="1"/>
              <a:t>unqiue</a:t>
            </a:r>
            <a:r>
              <a:rPr lang="en-US" dirty="0"/>
              <a:t> challenges. </a:t>
            </a:r>
          </a:p>
          <a:p>
            <a:pPr fontAlgn="base"/>
            <a:r>
              <a:rPr lang="en-US" dirty="0"/>
              <a:t>Not only on deployments but also with relocation. A term is used called “</a:t>
            </a:r>
            <a:r>
              <a:rPr lang="en-US" b="1" dirty="0"/>
              <a:t>At the will of the Navy</a:t>
            </a:r>
            <a:r>
              <a:rPr lang="en-US" dirty="0"/>
              <a:t>.”- you go where they tell you go go (e.g., Virginia or Japan…what would my wife say?”</a:t>
            </a:r>
          </a:p>
          <a:p>
            <a:pPr fontAlgn="base"/>
            <a:endParaRPr lang="en-US" dirty="0"/>
          </a:p>
          <a:p>
            <a:r>
              <a:rPr lang="en-US" dirty="0"/>
              <a:t>Divorce stats – increase as a function of gender and deployment. Military members also marry and divorce at younger ages than the general population. </a:t>
            </a:r>
          </a:p>
        </p:txBody>
      </p:sp>
      <p:sp>
        <p:nvSpPr>
          <p:cNvPr id="4" name="Slide Number Placeholder 3"/>
          <p:cNvSpPr>
            <a:spLocks noGrp="1"/>
          </p:cNvSpPr>
          <p:nvPr>
            <p:ph type="sldNum" sz="quarter" idx="5"/>
          </p:nvPr>
        </p:nvSpPr>
        <p:spPr/>
        <p:txBody>
          <a:bodyPr/>
          <a:lstStyle/>
          <a:p>
            <a:fld id="{B87EC9A9-57A3-4520-A666-95ED2640B096}" type="slidenum">
              <a:rPr lang="en-US" smtClean="0"/>
              <a:t>19</a:t>
            </a:fld>
            <a:endParaRPr lang="en-US"/>
          </a:p>
        </p:txBody>
      </p:sp>
    </p:spTree>
    <p:extLst>
      <p:ext uri="{BB962C8B-B14F-4D97-AF65-F5344CB8AC3E}">
        <p14:creationId xmlns:p14="http://schemas.microsoft.com/office/powerpoint/2010/main" val="389950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dirty="0">
                <a:solidFill>
                  <a:schemeClr val="tx1"/>
                </a:solidFill>
                <a:effectLst/>
                <a:latin typeface="+mn-lt"/>
                <a:ea typeface="+mn-ea"/>
                <a:cs typeface="+mn-cs"/>
              </a:rPr>
              <a:t>Given the high divorce rates and age, an important group of servicemembers we should all be considering are single-parents. </a:t>
            </a:r>
          </a:p>
          <a:p>
            <a:pPr marL="228600" indent="-228600">
              <a:buAutoNum type="arabicPeriod"/>
            </a:pPr>
            <a:r>
              <a:rPr lang="en-US" sz="1200" b="0" i="0" u="none" strike="noStrike" kern="1200" dirty="0">
                <a:solidFill>
                  <a:schemeClr val="tx1"/>
                </a:solidFill>
                <a:effectLst/>
                <a:latin typeface="+mn-lt"/>
                <a:ea typeface="+mn-ea"/>
                <a:cs typeface="+mn-cs"/>
              </a:rPr>
              <a:t>Family care plan is a written document that guarantees there is someone local (non-military) who is on call 24hrs/day 7-days/week. This started after Desert Storm when there were hundreds of service-members who had no plans for their children. Now not having a family care plan will result in discharge. </a:t>
            </a:r>
          </a:p>
          <a:p>
            <a:pPr marL="228600" indent="-228600">
              <a:buAutoNum type="arabicPeriod"/>
            </a:pPr>
            <a:r>
              <a:rPr lang="en-US" sz="1200" kern="1200" dirty="0">
                <a:solidFill>
                  <a:schemeClr val="tx1"/>
                </a:solidFill>
                <a:effectLst/>
                <a:latin typeface="+mn-lt"/>
                <a:ea typeface="+mn-ea"/>
                <a:cs typeface="+mn-cs"/>
              </a:rPr>
              <a:t>160-200/week in private sector; Subsidized– pays 96/week at E5 pay; E3 pays 46/week</a:t>
            </a:r>
            <a:r>
              <a:rPr lang="en-US" dirty="0">
                <a:effectLst/>
              </a:rPr>
              <a:t> </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B87EC9A9-57A3-4520-A666-95ED2640B096}" type="slidenum">
              <a:rPr lang="en-US" smtClean="0"/>
              <a:t>20</a:t>
            </a:fld>
            <a:endParaRPr lang="en-US"/>
          </a:p>
        </p:txBody>
      </p:sp>
    </p:spTree>
    <p:extLst>
      <p:ext uri="{BB962C8B-B14F-4D97-AF65-F5344CB8AC3E}">
        <p14:creationId xmlns:p14="http://schemas.microsoft.com/office/powerpoint/2010/main" val="4286705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Background: Mid to late 20s mother of a 4 year old receiving PTSD treatment for ‘complex trauma.’ Parenting was an important discussion in therapy because her hypervigilance about safety would be projected onto her child I n a </a:t>
            </a:r>
            <a:r>
              <a:rPr lang="en-US" dirty="0" err="1"/>
              <a:t>sense.Ex</a:t>
            </a:r>
            <a:r>
              <a:rPr lang="en-US" dirty="0"/>
              <a:t>. Went through 4-5 day cares, 3 calls per day to the childcare </a:t>
            </a:r>
            <a:r>
              <a:rPr lang="en-US" dirty="0" err="1"/>
              <a:t>facilitity</a:t>
            </a:r>
            <a:r>
              <a:rPr lang="en-US" dirty="0"/>
              <a:t>. When it comes to childcare, not only were we talking about the MH barriers related to trust, we were also trying to navigate the logistical issues like the family care plan. Read quotes. </a:t>
            </a:r>
          </a:p>
          <a:p>
            <a:pPr marL="228600" indent="-228600">
              <a:buAutoNum type="arabicPeriod"/>
            </a:pPr>
            <a:endParaRPr lang="en-US" dirty="0"/>
          </a:p>
          <a:p>
            <a:pPr marL="228600" indent="-228600">
              <a:buAutoNum type="arabicPeriod"/>
            </a:pPr>
            <a:r>
              <a:rPr lang="en-US" dirty="0"/>
              <a:t>Let’s also think about the dynamic with her daughter. Impact on attachment--&gt; effects of maternal depression on child</a:t>
            </a:r>
            <a:r>
              <a:rPr lang="en-US" dirty="0">
                <a:sym typeface="Wingdings" pitchFamily="2" charset="2"/>
              </a:rPr>
              <a:t> behavioral responses</a:t>
            </a:r>
            <a:endParaRPr lang="en-US" dirty="0"/>
          </a:p>
          <a:p>
            <a:endParaRPr lang="en-US" dirty="0"/>
          </a:p>
        </p:txBody>
      </p:sp>
      <p:sp>
        <p:nvSpPr>
          <p:cNvPr id="4" name="Slide Number Placeholder 3"/>
          <p:cNvSpPr>
            <a:spLocks noGrp="1"/>
          </p:cNvSpPr>
          <p:nvPr>
            <p:ph type="sldNum" sz="quarter" idx="5"/>
          </p:nvPr>
        </p:nvSpPr>
        <p:spPr/>
        <p:txBody>
          <a:bodyPr/>
          <a:lstStyle/>
          <a:p>
            <a:fld id="{B87EC9A9-57A3-4520-A666-95ED2640B096}" type="slidenum">
              <a:rPr lang="en-US" smtClean="0"/>
              <a:t>21</a:t>
            </a:fld>
            <a:endParaRPr lang="en-US"/>
          </a:p>
        </p:txBody>
      </p:sp>
    </p:spTree>
    <p:extLst>
      <p:ext uri="{BB962C8B-B14F-4D97-AF65-F5344CB8AC3E}">
        <p14:creationId xmlns:p14="http://schemas.microsoft.com/office/powerpoint/2010/main" val="95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how service-members and Veterans can access services</a:t>
            </a:r>
          </a:p>
        </p:txBody>
      </p:sp>
      <p:sp>
        <p:nvSpPr>
          <p:cNvPr id="4" name="Slide Number Placeholder 3"/>
          <p:cNvSpPr>
            <a:spLocks noGrp="1"/>
          </p:cNvSpPr>
          <p:nvPr>
            <p:ph type="sldNum" sz="quarter" idx="5"/>
          </p:nvPr>
        </p:nvSpPr>
        <p:spPr/>
        <p:txBody>
          <a:bodyPr/>
          <a:lstStyle/>
          <a:p>
            <a:fld id="{B87EC9A9-57A3-4520-A666-95ED2640B096}" type="slidenum">
              <a:rPr lang="en-US" smtClean="0"/>
              <a:t>22</a:t>
            </a:fld>
            <a:endParaRPr lang="en-US"/>
          </a:p>
        </p:txBody>
      </p:sp>
    </p:spTree>
    <p:extLst>
      <p:ext uri="{BB962C8B-B14F-4D97-AF65-F5344CB8AC3E}">
        <p14:creationId xmlns:p14="http://schemas.microsoft.com/office/powerpoint/2010/main" val="356202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FFSC - </a:t>
            </a:r>
            <a:r>
              <a:rPr lang="en-US" sz="1200" b="0" i="0" u="none" strike="noStrike" kern="1200" dirty="0">
                <a:solidFill>
                  <a:schemeClr val="tx1"/>
                </a:solidFill>
                <a:effectLst/>
                <a:latin typeface="+mn-lt"/>
                <a:ea typeface="+mn-ea"/>
                <a:cs typeface="+mn-cs"/>
              </a:rPr>
              <a:t>Individual counseling, Child counseling, Family counseling, Marriage/couple’s counseling, Domestic Abuse Victim Advocates, Family Advocacy Program (FAP) Services</a:t>
            </a:r>
          </a:p>
          <a:p>
            <a:endParaRPr lang="en-US" sz="1200" kern="1200" dirty="0">
              <a:solidFill>
                <a:schemeClr val="tx1"/>
              </a:solidFill>
              <a:effectLst/>
              <a:latin typeface="+mn-lt"/>
              <a:ea typeface="+mn-ea"/>
              <a:cs typeface="+mn-cs"/>
            </a:endParaRPr>
          </a:p>
          <a:p>
            <a:pPr lvl="1"/>
            <a:endParaRPr lang="en-US" dirty="0"/>
          </a:p>
          <a:p>
            <a:endParaRPr lang="en-US" dirty="0"/>
          </a:p>
        </p:txBody>
      </p:sp>
      <p:sp>
        <p:nvSpPr>
          <p:cNvPr id="4" name="Slide Number Placeholder 3"/>
          <p:cNvSpPr>
            <a:spLocks noGrp="1"/>
          </p:cNvSpPr>
          <p:nvPr>
            <p:ph type="sldNum" sz="quarter" idx="5"/>
          </p:nvPr>
        </p:nvSpPr>
        <p:spPr/>
        <p:txBody>
          <a:bodyPr/>
          <a:lstStyle/>
          <a:p>
            <a:fld id="{B87EC9A9-57A3-4520-A666-95ED2640B096}" type="slidenum">
              <a:rPr lang="en-US" smtClean="0"/>
              <a:t>23</a:t>
            </a:fld>
            <a:endParaRPr lang="en-US"/>
          </a:p>
        </p:txBody>
      </p:sp>
    </p:spTree>
    <p:extLst>
      <p:ext uri="{BB962C8B-B14F-4D97-AF65-F5344CB8AC3E}">
        <p14:creationId xmlns:p14="http://schemas.microsoft.com/office/powerpoint/2010/main" val="922636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Caveat – couples therapy; spouse get support if they are deemed their official caregiver</a:t>
            </a:r>
          </a:p>
        </p:txBody>
      </p:sp>
      <p:sp>
        <p:nvSpPr>
          <p:cNvPr id="4" name="Slide Number Placeholder 3"/>
          <p:cNvSpPr>
            <a:spLocks noGrp="1"/>
          </p:cNvSpPr>
          <p:nvPr>
            <p:ph type="sldNum" sz="quarter" idx="5"/>
          </p:nvPr>
        </p:nvSpPr>
        <p:spPr/>
        <p:txBody>
          <a:bodyPr/>
          <a:lstStyle/>
          <a:p>
            <a:fld id="{B87EC9A9-57A3-4520-A666-95ED2640B096}" type="slidenum">
              <a:rPr lang="en-US" smtClean="0"/>
              <a:t>24</a:t>
            </a:fld>
            <a:endParaRPr lang="en-US"/>
          </a:p>
        </p:txBody>
      </p:sp>
    </p:spTree>
    <p:extLst>
      <p:ext uri="{BB962C8B-B14F-4D97-AF65-F5344CB8AC3E}">
        <p14:creationId xmlns:p14="http://schemas.microsoft.com/office/powerpoint/2010/main" val="296664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Disclaimer Requirement. Publications or presentations must include a disclaimer stating that the contents do not represent the views of the Department of Veterans Affairs or the United States Government. </a:t>
            </a:r>
          </a:p>
          <a:p>
            <a:endParaRPr lang="en-US" dirty="0"/>
          </a:p>
          <a:p>
            <a:r>
              <a:rPr lang="en-US" dirty="0"/>
              <a:t>Disclosure I’m on the board of VVSD</a:t>
            </a:r>
          </a:p>
          <a:p>
            <a:endParaRPr lang="en-US" dirty="0"/>
          </a:p>
          <a:p>
            <a:r>
              <a:rPr lang="en-US" dirty="0"/>
              <a:t>VHA vs. active duty vs. VBA</a:t>
            </a:r>
          </a:p>
          <a:p>
            <a:endParaRPr lang="en-US" dirty="0"/>
          </a:p>
          <a:p>
            <a:r>
              <a:rPr lang="en-US" dirty="0"/>
              <a:t>Tyler- worked colleges -&gt; prisons -&gt; VA. Most complex and challenging, most rewarding</a:t>
            </a:r>
          </a:p>
        </p:txBody>
      </p:sp>
      <p:sp>
        <p:nvSpPr>
          <p:cNvPr id="4" name="Slide Number Placeholder 3"/>
          <p:cNvSpPr>
            <a:spLocks noGrp="1"/>
          </p:cNvSpPr>
          <p:nvPr>
            <p:ph type="sldNum" sz="quarter" idx="5"/>
          </p:nvPr>
        </p:nvSpPr>
        <p:spPr/>
        <p:txBody>
          <a:bodyPr/>
          <a:lstStyle/>
          <a:p>
            <a:fld id="{B87EC9A9-57A3-4520-A666-95ED2640B096}" type="slidenum">
              <a:rPr lang="en-US" smtClean="0"/>
              <a:t>2</a:t>
            </a:fld>
            <a:endParaRPr lang="en-US"/>
          </a:p>
        </p:txBody>
      </p:sp>
    </p:spTree>
    <p:extLst>
      <p:ext uri="{BB962C8B-B14F-4D97-AF65-F5344CB8AC3E}">
        <p14:creationId xmlns:p14="http://schemas.microsoft.com/office/powerpoint/2010/main" val="2288505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In doing a literature review, I came across one robust DoD project called FOCUS. It is a a family-centered preventive service program designed to promote family resilience on military child emotional and behavioral outcomes. </a:t>
            </a:r>
            <a:r>
              <a:rPr lang="en-US" dirty="0"/>
              <a:t>Partnership between UCLA and US Navy </a:t>
            </a:r>
            <a:r>
              <a:rPr lang="en-US" dirty="0" err="1"/>
              <a:t>Buereau</a:t>
            </a:r>
            <a:r>
              <a:rPr lang="en-US" dirty="0"/>
              <a:t> of Medicine &amp; Surgery</a:t>
            </a:r>
            <a:r>
              <a:rPr lang="en-US" sz="1200" kern="1200" dirty="0">
                <a:solidFill>
                  <a:schemeClr val="tx1"/>
                </a:solidFill>
                <a:effectLst/>
                <a:latin typeface="+mn-lt"/>
                <a:ea typeface="+mn-ea"/>
                <a:cs typeface="+mn-cs"/>
              </a:rPr>
              <a:t>. Some of the elements include trauma-informed psychoeducation and skills training in the management of traumatic reactions and reminders; family resilience training to manage feelings, improve communication, and learn problem-solving and goal-setting skills. Typically 6-8 sessions. Also </a:t>
            </a:r>
            <a:r>
              <a:rPr lang="en-US" sz="1200" kern="1200" dirty="0" err="1">
                <a:solidFill>
                  <a:schemeClr val="tx1"/>
                </a:solidFill>
                <a:effectLst/>
                <a:latin typeface="+mn-lt"/>
                <a:ea typeface="+mn-ea"/>
                <a:cs typeface="+mn-cs"/>
              </a:rPr>
              <a:t>embeeded</a:t>
            </a:r>
            <a:r>
              <a:rPr lang="en-US" sz="1200" kern="1200" dirty="0">
                <a:solidFill>
                  <a:schemeClr val="tx1"/>
                </a:solidFill>
                <a:effectLst/>
                <a:latin typeface="+mn-lt"/>
                <a:ea typeface="+mn-ea"/>
                <a:cs typeface="+mn-cs"/>
              </a:rPr>
              <a:t> within FOCUS are couples services, early childhood </a:t>
            </a:r>
            <a:r>
              <a:rPr lang="en-US" sz="1200" kern="1200" dirty="0" err="1">
                <a:solidFill>
                  <a:schemeClr val="tx1"/>
                </a:solidFill>
                <a:effectLst/>
                <a:latin typeface="+mn-lt"/>
                <a:ea typeface="+mn-ea"/>
                <a:cs typeface="+mn-cs"/>
              </a:rPr>
              <a:t>evidencebd</a:t>
            </a:r>
            <a:r>
              <a:rPr lang="en-US" sz="1200" kern="1200" dirty="0">
                <a:solidFill>
                  <a:schemeClr val="tx1"/>
                </a:solidFill>
                <a:effectLst/>
                <a:latin typeface="+mn-lt"/>
                <a:ea typeface="+mn-ea"/>
                <a:cs typeface="+mn-cs"/>
              </a:rPr>
              <a:t> based interventions,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87EC9A9-57A3-4520-A666-95ED2640B096}" type="slidenum">
              <a:rPr lang="en-US" smtClean="0"/>
              <a:t>25</a:t>
            </a:fld>
            <a:endParaRPr lang="en-US"/>
          </a:p>
        </p:txBody>
      </p:sp>
    </p:spTree>
    <p:extLst>
      <p:ext uri="{BB962C8B-B14F-4D97-AF65-F5344CB8AC3E}">
        <p14:creationId xmlns:p14="http://schemas.microsoft.com/office/powerpoint/2010/main" val="316412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Above is a graphical tool used for the partners to talk about their subjective experience of stress based upon contextual factors. </a:t>
            </a:r>
          </a:p>
          <a:p>
            <a:r>
              <a:rPr lang="en-US" dirty="0"/>
              <a:t>2. The data shows improvements in pro-social behavior at pre and post intervention for both boys and girls. These increases were statistically significant. </a:t>
            </a:r>
          </a:p>
          <a:p>
            <a:r>
              <a:rPr lang="en-US" dirty="0"/>
              <a:t>3. The last chart displays changes in anxiety and depression pre and post intervention. These changes were also statistically significant across both service-members and civilian parents. </a:t>
            </a:r>
          </a:p>
        </p:txBody>
      </p:sp>
      <p:sp>
        <p:nvSpPr>
          <p:cNvPr id="4" name="Slide Number Placeholder 3"/>
          <p:cNvSpPr>
            <a:spLocks noGrp="1"/>
          </p:cNvSpPr>
          <p:nvPr>
            <p:ph type="sldNum" sz="quarter" idx="5"/>
          </p:nvPr>
        </p:nvSpPr>
        <p:spPr/>
        <p:txBody>
          <a:bodyPr/>
          <a:lstStyle/>
          <a:p>
            <a:fld id="{B87EC9A9-57A3-4520-A666-95ED2640B096}" type="slidenum">
              <a:rPr lang="en-US" smtClean="0"/>
              <a:t>26</a:t>
            </a:fld>
            <a:endParaRPr lang="en-US"/>
          </a:p>
        </p:txBody>
      </p:sp>
    </p:spTree>
    <p:extLst>
      <p:ext uri="{BB962C8B-B14F-4D97-AF65-F5344CB8AC3E}">
        <p14:creationId xmlns:p14="http://schemas.microsoft.com/office/powerpoint/2010/main" val="2438871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 am not aware of any sites implementing FOCUS itself, I can offer you several different referral options. </a:t>
            </a:r>
          </a:p>
        </p:txBody>
      </p:sp>
      <p:sp>
        <p:nvSpPr>
          <p:cNvPr id="4" name="Slide Number Placeholder 3"/>
          <p:cNvSpPr>
            <a:spLocks noGrp="1"/>
          </p:cNvSpPr>
          <p:nvPr>
            <p:ph type="sldNum" sz="quarter" idx="5"/>
          </p:nvPr>
        </p:nvSpPr>
        <p:spPr/>
        <p:txBody>
          <a:bodyPr/>
          <a:lstStyle/>
          <a:p>
            <a:fld id="{B87EC9A9-57A3-4520-A666-95ED2640B096}" type="slidenum">
              <a:rPr lang="en-US" smtClean="0"/>
              <a:t>27</a:t>
            </a:fld>
            <a:endParaRPr lang="en-US"/>
          </a:p>
        </p:txBody>
      </p:sp>
    </p:spTree>
    <p:extLst>
      <p:ext uri="{BB962C8B-B14F-4D97-AF65-F5344CB8AC3E}">
        <p14:creationId xmlns:p14="http://schemas.microsoft.com/office/powerpoint/2010/main" val="3679420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C9A9-57A3-4520-A666-95ED2640B096}" type="slidenum">
              <a:rPr lang="en-US" smtClean="0"/>
              <a:t>29</a:t>
            </a:fld>
            <a:endParaRPr lang="en-US"/>
          </a:p>
        </p:txBody>
      </p:sp>
    </p:spTree>
    <p:extLst>
      <p:ext uri="{BB962C8B-B14F-4D97-AF65-F5344CB8AC3E}">
        <p14:creationId xmlns:p14="http://schemas.microsoft.com/office/powerpoint/2010/main" val="1179070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Movies and TV Shows:  Seal Team, Full Metal Jacket, the Great Santini, Saving Private Ryan, Hurt Locker, Lone Survivor, </a:t>
            </a:r>
            <a:r>
              <a:rPr lang="en-US"/>
              <a:t>American Sniper</a:t>
            </a:r>
            <a:endParaRPr lang="en-US" dirty="0"/>
          </a:p>
        </p:txBody>
      </p:sp>
      <p:sp>
        <p:nvSpPr>
          <p:cNvPr id="4" name="Slide Number Placeholder 3"/>
          <p:cNvSpPr>
            <a:spLocks noGrp="1"/>
          </p:cNvSpPr>
          <p:nvPr>
            <p:ph type="sldNum" sz="quarter" idx="5"/>
          </p:nvPr>
        </p:nvSpPr>
        <p:spPr/>
        <p:txBody>
          <a:bodyPr/>
          <a:lstStyle/>
          <a:p>
            <a:fld id="{B87EC9A9-57A3-4520-A666-95ED2640B096}" type="slidenum">
              <a:rPr lang="en-US" smtClean="0"/>
              <a:t>32</a:t>
            </a:fld>
            <a:endParaRPr lang="en-US"/>
          </a:p>
        </p:txBody>
      </p:sp>
    </p:spTree>
    <p:extLst>
      <p:ext uri="{BB962C8B-B14F-4D97-AF65-F5344CB8AC3E}">
        <p14:creationId xmlns:p14="http://schemas.microsoft.com/office/powerpoint/2010/main" val="257930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our presentation is an actual quote from a client</a:t>
            </a:r>
          </a:p>
        </p:txBody>
      </p:sp>
      <p:sp>
        <p:nvSpPr>
          <p:cNvPr id="4" name="Slide Number Placeholder 3"/>
          <p:cNvSpPr>
            <a:spLocks noGrp="1"/>
          </p:cNvSpPr>
          <p:nvPr>
            <p:ph type="sldNum" sz="quarter" idx="5"/>
          </p:nvPr>
        </p:nvSpPr>
        <p:spPr/>
        <p:txBody>
          <a:bodyPr/>
          <a:lstStyle/>
          <a:p>
            <a:fld id="{B87EC9A9-57A3-4520-A666-95ED2640B096}" type="slidenum">
              <a:rPr lang="en-US" smtClean="0"/>
              <a:t>3</a:t>
            </a:fld>
            <a:endParaRPr lang="en-US"/>
          </a:p>
        </p:txBody>
      </p:sp>
    </p:spTree>
    <p:extLst>
      <p:ext uri="{BB962C8B-B14F-4D97-AF65-F5344CB8AC3E}">
        <p14:creationId xmlns:p14="http://schemas.microsoft.com/office/powerpoint/2010/main" val="85031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Shark attack at 4:00</a:t>
            </a:r>
          </a:p>
        </p:txBody>
      </p:sp>
      <p:sp>
        <p:nvSpPr>
          <p:cNvPr id="4" name="Slide Number Placeholder 3"/>
          <p:cNvSpPr>
            <a:spLocks noGrp="1"/>
          </p:cNvSpPr>
          <p:nvPr>
            <p:ph type="sldNum" sz="quarter" idx="5"/>
          </p:nvPr>
        </p:nvSpPr>
        <p:spPr/>
        <p:txBody>
          <a:bodyPr/>
          <a:lstStyle/>
          <a:p>
            <a:fld id="{B87EC9A9-57A3-4520-A666-95ED2640B096}" type="slidenum">
              <a:rPr lang="en-US" smtClean="0"/>
              <a:t>5</a:t>
            </a:fld>
            <a:endParaRPr lang="en-US"/>
          </a:p>
        </p:txBody>
      </p:sp>
    </p:spTree>
    <p:extLst>
      <p:ext uri="{BB962C8B-B14F-4D97-AF65-F5344CB8AC3E}">
        <p14:creationId xmlns:p14="http://schemas.microsoft.com/office/powerpoint/2010/main" val="292604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ask why, too late, you’re dead”</a:t>
            </a:r>
          </a:p>
        </p:txBody>
      </p:sp>
      <p:sp>
        <p:nvSpPr>
          <p:cNvPr id="4" name="Slide Number Placeholder 3"/>
          <p:cNvSpPr>
            <a:spLocks noGrp="1"/>
          </p:cNvSpPr>
          <p:nvPr>
            <p:ph type="sldNum" sz="quarter" idx="5"/>
          </p:nvPr>
        </p:nvSpPr>
        <p:spPr/>
        <p:txBody>
          <a:bodyPr/>
          <a:lstStyle/>
          <a:p>
            <a:fld id="{B87EC9A9-57A3-4520-A666-95ED2640B096}" type="slidenum">
              <a:rPr lang="en-US" smtClean="0"/>
              <a:t>7</a:t>
            </a:fld>
            <a:endParaRPr lang="en-US"/>
          </a:p>
        </p:txBody>
      </p:sp>
    </p:spTree>
    <p:extLst>
      <p:ext uri="{BB962C8B-B14F-4D97-AF65-F5344CB8AC3E}">
        <p14:creationId xmlns:p14="http://schemas.microsoft.com/office/powerpoint/2010/main" val="40617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EC9A9-57A3-4520-A666-95ED2640B096}" type="slidenum">
              <a:rPr lang="en-US" smtClean="0"/>
              <a:t>9</a:t>
            </a:fld>
            <a:endParaRPr lang="en-US"/>
          </a:p>
        </p:txBody>
      </p:sp>
    </p:spTree>
    <p:extLst>
      <p:ext uri="{BB962C8B-B14F-4D97-AF65-F5344CB8AC3E}">
        <p14:creationId xmlns:p14="http://schemas.microsoft.com/office/powerpoint/2010/main" val="192139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 to see the Wizard” because when AD, they make people disappear. Fit for Duty evaluations</a:t>
            </a:r>
          </a:p>
          <a:p>
            <a:r>
              <a:rPr lang="en-US" dirty="0"/>
              <a:t>Much less confidentiality when AD</a:t>
            </a:r>
          </a:p>
          <a:p>
            <a:r>
              <a:rPr lang="en-US" dirty="0"/>
              <a:t>For Women, the stigma is even more pronounced! They have to combat the stereotypes of “weak, emotional”</a:t>
            </a:r>
          </a:p>
        </p:txBody>
      </p:sp>
      <p:sp>
        <p:nvSpPr>
          <p:cNvPr id="4" name="Slide Number Placeholder 3"/>
          <p:cNvSpPr>
            <a:spLocks noGrp="1"/>
          </p:cNvSpPr>
          <p:nvPr>
            <p:ph type="sldNum" sz="quarter" idx="5"/>
          </p:nvPr>
        </p:nvSpPr>
        <p:spPr/>
        <p:txBody>
          <a:bodyPr/>
          <a:lstStyle/>
          <a:p>
            <a:fld id="{B87EC9A9-57A3-4520-A666-95ED2640B096}" type="slidenum">
              <a:rPr lang="en-US" smtClean="0"/>
              <a:t>10</a:t>
            </a:fld>
            <a:endParaRPr lang="en-US"/>
          </a:p>
        </p:txBody>
      </p:sp>
    </p:spTree>
    <p:extLst>
      <p:ext uri="{BB962C8B-B14F-4D97-AF65-F5344CB8AC3E}">
        <p14:creationId xmlns:p14="http://schemas.microsoft.com/office/powerpoint/2010/main" val="62149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there’s a weak link,</a:t>
            </a:r>
            <a:r>
              <a:rPr lang="en-US" baseline="0" dirty="0"/>
              <a:t> need to toughen them up, ask how.</a:t>
            </a:r>
            <a:endParaRPr lang="en-US" dirty="0"/>
          </a:p>
        </p:txBody>
      </p:sp>
      <p:sp>
        <p:nvSpPr>
          <p:cNvPr id="4" name="Slide Number Placeholder 3"/>
          <p:cNvSpPr>
            <a:spLocks noGrp="1"/>
          </p:cNvSpPr>
          <p:nvPr>
            <p:ph type="sldNum" sz="quarter" idx="10"/>
          </p:nvPr>
        </p:nvSpPr>
        <p:spPr/>
        <p:txBody>
          <a:bodyPr/>
          <a:lstStyle/>
          <a:p>
            <a:fld id="{B87EC9A9-57A3-4520-A666-95ED2640B096}" type="slidenum">
              <a:rPr lang="en-US" smtClean="0"/>
              <a:t>13</a:t>
            </a:fld>
            <a:endParaRPr lang="en-US"/>
          </a:p>
        </p:txBody>
      </p:sp>
    </p:spTree>
    <p:extLst>
      <p:ext uri="{BB962C8B-B14F-4D97-AF65-F5344CB8AC3E}">
        <p14:creationId xmlns:p14="http://schemas.microsoft.com/office/powerpoint/2010/main" val="311043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Hypervigilance:</a:t>
            </a:r>
            <a:r>
              <a:rPr lang="en-US" baseline="0" dirty="0"/>
              <a:t>  decorations in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Rank- enlisted vs officers.  </a:t>
            </a:r>
            <a:r>
              <a:rPr lang="en-US"/>
              <a:t>Officers are rarely seen at VA,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R. “hides” his rank, for transference issues</a:t>
            </a:r>
            <a:endParaRPr lang="en-US" baseline="0" dirty="0"/>
          </a:p>
          <a:p>
            <a:r>
              <a:rPr lang="en-US" baseline="0" dirty="0"/>
              <a:t>Sunglasses = having a bad day</a:t>
            </a:r>
            <a:endParaRPr lang="en-US" dirty="0"/>
          </a:p>
        </p:txBody>
      </p:sp>
      <p:sp>
        <p:nvSpPr>
          <p:cNvPr id="4" name="Slide Number Placeholder 3"/>
          <p:cNvSpPr>
            <a:spLocks noGrp="1"/>
          </p:cNvSpPr>
          <p:nvPr>
            <p:ph type="sldNum" sz="quarter" idx="10"/>
          </p:nvPr>
        </p:nvSpPr>
        <p:spPr/>
        <p:txBody>
          <a:bodyPr/>
          <a:lstStyle/>
          <a:p>
            <a:fld id="{B87EC9A9-57A3-4520-A666-95ED2640B096}" type="slidenum">
              <a:rPr lang="en-US" smtClean="0"/>
              <a:t>14</a:t>
            </a:fld>
            <a:endParaRPr lang="en-US"/>
          </a:p>
        </p:txBody>
      </p:sp>
    </p:spTree>
    <p:extLst>
      <p:ext uri="{BB962C8B-B14F-4D97-AF65-F5344CB8AC3E}">
        <p14:creationId xmlns:p14="http://schemas.microsoft.com/office/powerpoint/2010/main" val="333324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8447ED-CD1A-418B-81C0-C7481162E28A}"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07E2E-D55C-4D65-BD2A-5F06A60190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447ED-CD1A-418B-81C0-C7481162E28A}"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07E2E-D55C-4D65-BD2A-5F06A60190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8447ED-CD1A-418B-81C0-C7481162E28A}"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07E2E-D55C-4D65-BD2A-5F06A601909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447ED-CD1A-418B-81C0-C7481162E28A}"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07E2E-D55C-4D65-BD2A-5F06A601909A}"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8447ED-CD1A-418B-81C0-C7481162E28A}" type="datetimeFigureOut">
              <a:rPr lang="en-US" smtClean="0"/>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07E2E-D55C-4D65-BD2A-5F06A60190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98447ED-CD1A-418B-81C0-C7481162E28A}" type="datetimeFigureOut">
              <a:rPr lang="en-US" smtClean="0"/>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07E2E-D55C-4D65-BD2A-5F06A601909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8447ED-CD1A-418B-81C0-C7481162E28A}" type="datetimeFigureOut">
              <a:rPr lang="en-US" smtClean="0"/>
              <a:t>3/10/20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07E2E-D55C-4D65-BD2A-5F06A60190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8447ED-CD1A-418B-81C0-C7481162E28A}" type="datetimeFigureOut">
              <a:rPr lang="en-US" smtClean="0"/>
              <a:t>3/10/20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07E2E-D55C-4D65-BD2A-5F06A60190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98447ED-CD1A-418B-81C0-C7481162E28A}" type="datetimeFigureOut">
              <a:rPr lang="en-US" smtClean="0"/>
              <a:t>3/10/20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07E2E-D55C-4D65-BD2A-5F06A60190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8447ED-CD1A-418B-81C0-C7481162E28A}" type="datetimeFigureOut">
              <a:rPr lang="en-US" smtClean="0"/>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07E2E-D55C-4D65-BD2A-5F06A601909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8447ED-CD1A-418B-81C0-C7481162E28A}" type="datetimeFigureOut">
              <a:rPr lang="en-US" smtClean="0"/>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07E2E-D55C-4D65-BD2A-5F06A601909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98447ED-CD1A-418B-81C0-C7481162E28A}" type="datetimeFigureOut">
              <a:rPr lang="en-US" smtClean="0"/>
              <a:t>3/10/20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E007E2E-D55C-4D65-BD2A-5F06A601909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s://vvsd.net/cohenclinicsandieg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vvsd.net/cohenclinicsandieg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veterancrisisline.net/" TargetMode="External"/><Relationship Id="rId3" Type="http://schemas.openxmlformats.org/officeDocument/2006/relationships/hyperlink" Target="http://www.militarychildcare.com/" TargetMode="External"/><Relationship Id="rId7" Type="http://schemas.openxmlformats.org/officeDocument/2006/relationships/hyperlink" Target="https://www.sandiego.va.gov/" TargetMode="External"/><Relationship Id="rId12" Type="http://schemas.openxmlformats.org/officeDocument/2006/relationships/image" Target="../media/image10.tiff"/><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www.sandiego.navylifesw.com/" TargetMode="External"/><Relationship Id="rId11" Type="http://schemas.openxmlformats.org/officeDocument/2006/relationships/hyperlink" Target="http://www.vetcenter.va.gov/" TargetMode="External"/><Relationship Id="rId5" Type="http://schemas.openxmlformats.org/officeDocument/2006/relationships/hyperlink" Target="http://www.militaronesource.mil/" TargetMode="External"/><Relationship Id="rId10" Type="http://schemas.openxmlformats.org/officeDocument/2006/relationships/hyperlink" Target="https://www.benefits.va.gov/sandiego/" TargetMode="External"/><Relationship Id="rId4" Type="http://schemas.openxmlformats.org/officeDocument/2006/relationships/hyperlink" Target="http://www.focusproject.org/" TargetMode="External"/><Relationship Id="rId9" Type="http://schemas.openxmlformats.org/officeDocument/2006/relationships/hyperlink" Target="http://www.ptsd.v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afterdeployment.dcoe.mil/" TargetMode="External"/><Relationship Id="rId13" Type="http://schemas.openxmlformats.org/officeDocument/2006/relationships/hyperlink" Target="https://www.ted.com/talks/wes_moore_how_to_talk_to_veterans_about_the_war?language=en" TargetMode="External"/><Relationship Id="rId3" Type="http://schemas.openxmlformats.org/officeDocument/2006/relationships/hyperlink" Target="https://www.ptsd.va.gov/" TargetMode="External"/><Relationship Id="rId7" Type="http://schemas.openxmlformats.org/officeDocument/2006/relationships/hyperlink" Target="http://dcoe.mil/Training/Education.aspx" TargetMode="External"/><Relationship Id="rId12" Type="http://schemas.openxmlformats.org/officeDocument/2006/relationships/hyperlink" Target="http://www.haveyoueverserved.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deploymentpsych.org/military-culture-course-modules" TargetMode="External"/><Relationship Id="rId11" Type="http://schemas.openxmlformats.org/officeDocument/2006/relationships/hyperlink" Target="http://taskandpurpose.com/" TargetMode="External"/><Relationship Id="rId5" Type="http://schemas.openxmlformats.org/officeDocument/2006/relationships/hyperlink" Target="http://www.maketheconnection.net/" TargetMode="External"/><Relationship Id="rId10" Type="http://schemas.openxmlformats.org/officeDocument/2006/relationships/hyperlink" Target="http://veteranmentalhealth.com/" TargetMode="External"/><Relationship Id="rId4" Type="http://schemas.openxmlformats.org/officeDocument/2006/relationships/hyperlink" Target="http://www.mentalhealth.va.gov/communityproviders" TargetMode="External"/><Relationship Id="rId9" Type="http://schemas.openxmlformats.org/officeDocument/2006/relationships/hyperlink" Target="http://www.psycharmor.org/" TargetMode="External"/><Relationship Id="rId14" Type="http://schemas.openxmlformats.org/officeDocument/2006/relationships/hyperlink" Target="https://www.youtube.com/watch?v=TGZMSmcuiX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kxkNcHajy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8" y="457200"/>
            <a:ext cx="7175351" cy="3124200"/>
          </a:xfrm>
        </p:spPr>
        <p:txBody>
          <a:bodyPr/>
          <a:lstStyle/>
          <a:p>
            <a:r>
              <a:rPr lang="en-US" dirty="0"/>
              <a:t>“If I tell my son I love him, it’ll make him weak”</a:t>
            </a:r>
            <a:br>
              <a:rPr lang="en-US" dirty="0"/>
            </a:br>
            <a:r>
              <a:rPr lang="en-US" dirty="0"/>
              <a:t>The Impact of Military Service on the Family System</a:t>
            </a:r>
            <a:endParaRPr lang="en-US" dirty="0">
              <a:solidFill>
                <a:srgbClr val="FF0000"/>
              </a:solidFill>
            </a:endParaRPr>
          </a:p>
        </p:txBody>
      </p:sp>
      <p:sp>
        <p:nvSpPr>
          <p:cNvPr id="3" name="Subtitle 2"/>
          <p:cNvSpPr>
            <a:spLocks noGrp="1"/>
          </p:cNvSpPr>
          <p:nvPr>
            <p:ph type="subTitle" idx="1"/>
          </p:nvPr>
        </p:nvSpPr>
        <p:spPr>
          <a:xfrm>
            <a:off x="1531168" y="3752620"/>
            <a:ext cx="5637010" cy="1819865"/>
          </a:xfrm>
          <a:ln>
            <a:solidFill>
              <a:schemeClr val="accent1"/>
            </a:solidFill>
          </a:ln>
        </p:spPr>
        <p:txBody>
          <a:bodyPr>
            <a:normAutofit/>
          </a:bodyPr>
          <a:lstStyle/>
          <a:p>
            <a:pPr algn="ctr"/>
            <a:r>
              <a:rPr lang="en-US" sz="4000" dirty="0">
                <a:solidFill>
                  <a:schemeClr val="tx2"/>
                </a:solidFill>
              </a:rPr>
              <a:t>Tyler Gabriel Ph.D.</a:t>
            </a:r>
          </a:p>
          <a:p>
            <a:pPr algn="ctr"/>
            <a:r>
              <a:rPr lang="en-US" sz="4000" dirty="0">
                <a:solidFill>
                  <a:schemeClr val="tx2"/>
                </a:solidFill>
              </a:rPr>
              <a:t>Benjamin Felleman, Ph.D</a:t>
            </a:r>
            <a:r>
              <a:rPr lang="en-US" sz="4000" dirty="0">
                <a:solidFill>
                  <a:schemeClr val="tx1"/>
                </a:solidFill>
              </a:rPr>
              <a:t>.</a:t>
            </a:r>
          </a:p>
        </p:txBody>
      </p:sp>
      <p:pic>
        <p:nvPicPr>
          <p:cNvPr id="4" name="Picture 3">
            <a:extLst>
              <a:ext uri="{FF2B5EF4-FFF2-40B4-BE49-F238E27FC236}">
                <a16:creationId xmlns:a16="http://schemas.microsoft.com/office/drawing/2014/main" id="{FB97FBE5-3937-C842-86B5-D5300C04FB7B}"/>
              </a:ext>
            </a:extLst>
          </p:cNvPr>
          <p:cNvPicPr>
            <a:picLocks noChangeAspect="1"/>
          </p:cNvPicPr>
          <p:nvPr/>
        </p:nvPicPr>
        <p:blipFill>
          <a:blip r:embed="rId3"/>
          <a:stretch>
            <a:fillRect/>
          </a:stretch>
        </p:blipFill>
        <p:spPr>
          <a:xfrm>
            <a:off x="1685151" y="5257800"/>
            <a:ext cx="5329044" cy="1285515"/>
          </a:xfrm>
          <a:prstGeom prst="rect">
            <a:avLst/>
          </a:prstGeom>
        </p:spPr>
      </p:pic>
    </p:spTree>
    <p:extLst>
      <p:ext uri="{BB962C8B-B14F-4D97-AF65-F5344CB8AC3E}">
        <p14:creationId xmlns:p14="http://schemas.microsoft.com/office/powerpoint/2010/main" val="114609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normAutofit lnSpcReduction="10000"/>
          </a:bodyPr>
          <a:lstStyle/>
          <a:p>
            <a:r>
              <a:rPr lang="en-US" dirty="0"/>
              <a:t>“I don’t trust MH professionals”  38% of Soldiers with PTSD and/or Depression</a:t>
            </a:r>
          </a:p>
          <a:p>
            <a:r>
              <a:rPr lang="en-US" dirty="0"/>
              <a:t>“It would be too embarrassing”   41%</a:t>
            </a:r>
          </a:p>
          <a:p>
            <a:r>
              <a:rPr lang="en-US" dirty="0"/>
              <a:t>“It would harm my career”             50%</a:t>
            </a:r>
          </a:p>
          <a:p>
            <a:r>
              <a:rPr lang="en-US" dirty="0"/>
              <a:t>“Members of my unit might have less confidence in me”                                                         59%</a:t>
            </a:r>
          </a:p>
          <a:p>
            <a:r>
              <a:rPr lang="en-US" dirty="0"/>
              <a:t>“My leadership might treat me differently”  63%</a:t>
            </a:r>
          </a:p>
          <a:p>
            <a:r>
              <a:rPr lang="en-US" dirty="0"/>
              <a:t>“My leaders would blame me for problems” 51%</a:t>
            </a:r>
          </a:p>
          <a:p>
            <a:r>
              <a:rPr lang="en-US" dirty="0"/>
              <a:t>“I would be seen as weak”              65%</a:t>
            </a:r>
          </a:p>
          <a:p>
            <a:r>
              <a:rPr lang="en-US" dirty="0"/>
              <a:t>“Mental health care doesn’t work” 25%</a:t>
            </a:r>
          </a:p>
        </p:txBody>
      </p:sp>
      <p:sp>
        <p:nvSpPr>
          <p:cNvPr id="3" name="Title 2"/>
          <p:cNvSpPr>
            <a:spLocks noGrp="1"/>
          </p:cNvSpPr>
          <p:nvPr>
            <p:ph type="title"/>
          </p:nvPr>
        </p:nvSpPr>
        <p:spPr/>
        <p:txBody>
          <a:bodyPr>
            <a:normAutofit fontScale="90000"/>
          </a:bodyPr>
          <a:lstStyle/>
          <a:p>
            <a:r>
              <a:rPr lang="en-US" b="1" dirty="0">
                <a:solidFill>
                  <a:schemeClr val="bg1"/>
                </a:solidFill>
              </a:rPr>
              <a:t>Stigma of Mental Health Treatment </a:t>
            </a:r>
          </a:p>
        </p:txBody>
      </p:sp>
      <p:sp>
        <p:nvSpPr>
          <p:cNvPr id="5" name="Footer Placeholder 3">
            <a:extLst>
              <a:ext uri="{FF2B5EF4-FFF2-40B4-BE49-F238E27FC236}">
                <a16:creationId xmlns:a16="http://schemas.microsoft.com/office/drawing/2014/main" id="{052AA01E-848B-7C4A-B462-9846BABF872D}"/>
              </a:ext>
            </a:extLst>
          </p:cNvPr>
          <p:cNvSpPr>
            <a:spLocks noGrp="1"/>
          </p:cNvSpPr>
          <p:nvPr>
            <p:ph type="ftr" sz="quarter" idx="11"/>
          </p:nvPr>
        </p:nvSpPr>
        <p:spPr>
          <a:xfrm>
            <a:off x="5105400" y="6427283"/>
            <a:ext cx="3786691" cy="365125"/>
          </a:xfrm>
        </p:spPr>
        <p:txBody>
          <a:bodyPr/>
          <a:lstStyle/>
          <a:p>
            <a:r>
              <a:rPr lang="en-US" sz="1400" dirty="0">
                <a:solidFill>
                  <a:schemeClr val="tx1"/>
                </a:solidFill>
              </a:rPr>
              <a:t>Hoge, C. 2010. Once A Warrior, Always a Warrior</a:t>
            </a:r>
          </a:p>
        </p:txBody>
      </p:sp>
    </p:spTree>
    <p:extLst>
      <p:ext uri="{BB962C8B-B14F-4D97-AF65-F5344CB8AC3E}">
        <p14:creationId xmlns:p14="http://schemas.microsoft.com/office/powerpoint/2010/main" val="30553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AE78DC-C402-754B-BE3C-0BF1BBD2175E}"/>
              </a:ext>
            </a:extLst>
          </p:cNvPr>
          <p:cNvSpPr>
            <a:spLocks noGrp="1"/>
          </p:cNvSpPr>
          <p:nvPr>
            <p:ph type="title"/>
          </p:nvPr>
        </p:nvSpPr>
        <p:spPr/>
        <p:txBody>
          <a:bodyPr>
            <a:normAutofit fontScale="90000"/>
          </a:bodyPr>
          <a:lstStyle/>
          <a:p>
            <a:r>
              <a:rPr lang="en-US" b="1" dirty="0"/>
              <a:t>Common Mental Health Concerns </a:t>
            </a:r>
            <a:br>
              <a:rPr lang="en-US" b="1" dirty="0"/>
            </a:br>
            <a:endParaRPr lang="en-US" b="1" dirty="0"/>
          </a:p>
        </p:txBody>
      </p:sp>
      <p:sp>
        <p:nvSpPr>
          <p:cNvPr id="4" name="Text Placeholder 3">
            <a:extLst>
              <a:ext uri="{FF2B5EF4-FFF2-40B4-BE49-F238E27FC236}">
                <a16:creationId xmlns:a16="http://schemas.microsoft.com/office/drawing/2014/main" id="{A9A7159B-E062-4A41-BBB3-57900C47CA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055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Alcohol and drug abuse, self-medication</a:t>
            </a:r>
          </a:p>
          <a:p>
            <a:pPr lvl="1"/>
            <a:r>
              <a:rPr lang="en-US" dirty="0"/>
              <a:t>Insomnia</a:t>
            </a:r>
          </a:p>
          <a:p>
            <a:r>
              <a:rPr lang="en-US" dirty="0"/>
              <a:t>Chronic Pain, Injuries</a:t>
            </a:r>
          </a:p>
          <a:p>
            <a:r>
              <a:rPr lang="en-US" dirty="0"/>
              <a:t>Traumatic Brain Injury (TBI)</a:t>
            </a:r>
          </a:p>
          <a:p>
            <a:pPr lvl="1"/>
            <a:r>
              <a:rPr lang="en-US" dirty="0"/>
              <a:t>Often can increase impulsivity, executive functioning</a:t>
            </a:r>
          </a:p>
          <a:p>
            <a:r>
              <a:rPr lang="en-US" dirty="0"/>
              <a:t>Complex Trauma – childhood abuse, molest</a:t>
            </a:r>
          </a:p>
          <a:p>
            <a:r>
              <a:rPr lang="en-US" dirty="0"/>
              <a:t>Compensation &amp; Pension</a:t>
            </a:r>
          </a:p>
        </p:txBody>
      </p:sp>
      <p:sp>
        <p:nvSpPr>
          <p:cNvPr id="3" name="Title 2"/>
          <p:cNvSpPr>
            <a:spLocks noGrp="1"/>
          </p:cNvSpPr>
          <p:nvPr>
            <p:ph type="title"/>
          </p:nvPr>
        </p:nvSpPr>
        <p:spPr/>
        <p:txBody>
          <a:bodyPr>
            <a:normAutofit fontScale="90000"/>
          </a:bodyPr>
          <a:lstStyle/>
          <a:p>
            <a:r>
              <a:rPr lang="en-US" b="1" dirty="0">
                <a:solidFill>
                  <a:schemeClr val="bg1"/>
                </a:solidFill>
              </a:rPr>
              <a:t>Issues Impacting Military/Veteran Mental Health</a:t>
            </a:r>
          </a:p>
        </p:txBody>
      </p:sp>
      <p:sp>
        <p:nvSpPr>
          <p:cNvPr id="4" name="TextBox 3">
            <a:extLst>
              <a:ext uri="{FF2B5EF4-FFF2-40B4-BE49-F238E27FC236}">
                <a16:creationId xmlns:a16="http://schemas.microsoft.com/office/drawing/2014/main" id="{43C2BE0D-D341-C348-A778-D3A21B343A42}"/>
              </a:ext>
            </a:extLst>
          </p:cNvPr>
          <p:cNvSpPr txBox="1"/>
          <p:nvPr/>
        </p:nvSpPr>
        <p:spPr>
          <a:xfrm>
            <a:off x="4950801" y="6365783"/>
            <a:ext cx="3805272" cy="307777"/>
          </a:xfrm>
          <a:prstGeom prst="rect">
            <a:avLst/>
          </a:prstGeom>
          <a:noFill/>
        </p:spPr>
        <p:txBody>
          <a:bodyPr wrap="none" rtlCol="0">
            <a:spAutoFit/>
          </a:bodyPr>
          <a:lstStyle/>
          <a:p>
            <a:pPr lvl="0"/>
            <a:r>
              <a:rPr lang="en-US" sz="1400" dirty="0">
                <a:solidFill>
                  <a:prstClr val="black"/>
                </a:solidFill>
              </a:rPr>
              <a:t>Hoge, C. 2010. Once A Warrior, Always a Warrior</a:t>
            </a:r>
          </a:p>
        </p:txBody>
      </p:sp>
    </p:spTree>
    <p:extLst>
      <p:ext uri="{BB962C8B-B14F-4D97-AF65-F5344CB8AC3E}">
        <p14:creationId xmlns:p14="http://schemas.microsoft.com/office/powerpoint/2010/main" val="298379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lstStyle/>
          <a:p>
            <a:r>
              <a:rPr lang="en-US" dirty="0"/>
              <a:t>Combat experience vs. Deployed vs Non-Deployed</a:t>
            </a:r>
          </a:p>
          <a:p>
            <a:pPr lvl="1"/>
            <a:r>
              <a:rPr lang="en-US" dirty="0"/>
              <a:t>2 Million have been deployed</a:t>
            </a:r>
          </a:p>
          <a:p>
            <a:pPr lvl="1"/>
            <a:r>
              <a:rPr lang="en-US" dirty="0"/>
              <a:t>Multiple deployments – 800,000 service men &amp; women</a:t>
            </a:r>
          </a:p>
          <a:p>
            <a:pPr lvl="1"/>
            <a:r>
              <a:rPr lang="en-US" dirty="0"/>
              <a:t>4x’s more likely to experience PTSD or MDD</a:t>
            </a:r>
          </a:p>
          <a:p>
            <a:r>
              <a:rPr lang="en-US" dirty="0"/>
              <a:t>PTSD Types of trauma: </a:t>
            </a:r>
          </a:p>
          <a:p>
            <a:pPr lvl="2"/>
            <a:r>
              <a:rPr lang="en-US" dirty="0"/>
              <a:t>Combat – 11-20%</a:t>
            </a:r>
          </a:p>
          <a:p>
            <a:pPr lvl="2"/>
            <a:r>
              <a:rPr lang="en-US" dirty="0"/>
              <a:t>Military Sexual Trauma (MST)  -  25% women, 1% men</a:t>
            </a:r>
          </a:p>
          <a:p>
            <a:pPr lvl="2"/>
            <a:r>
              <a:rPr lang="en-US" dirty="0"/>
              <a:t>Non-combat- training, accidents, assaults</a:t>
            </a:r>
          </a:p>
          <a:p>
            <a:pPr lvl="2"/>
            <a:endParaRPr lang="en-US" dirty="0"/>
          </a:p>
        </p:txBody>
      </p:sp>
      <p:sp>
        <p:nvSpPr>
          <p:cNvPr id="3" name="Title 2"/>
          <p:cNvSpPr>
            <a:spLocks noGrp="1"/>
          </p:cNvSpPr>
          <p:nvPr>
            <p:ph type="title"/>
          </p:nvPr>
        </p:nvSpPr>
        <p:spPr/>
        <p:txBody>
          <a:bodyPr>
            <a:normAutofit fontScale="90000"/>
          </a:bodyPr>
          <a:lstStyle/>
          <a:p>
            <a:r>
              <a:rPr lang="en-US" b="1" dirty="0">
                <a:solidFill>
                  <a:schemeClr val="bg1"/>
                </a:solidFill>
              </a:rPr>
              <a:t>Issues Impacting Military/Veteran Mental Health</a:t>
            </a:r>
          </a:p>
        </p:txBody>
      </p:sp>
      <p:sp>
        <p:nvSpPr>
          <p:cNvPr id="4" name="TextBox 3">
            <a:extLst>
              <a:ext uri="{FF2B5EF4-FFF2-40B4-BE49-F238E27FC236}">
                <a16:creationId xmlns:a16="http://schemas.microsoft.com/office/drawing/2014/main" id="{F8AD90FC-E207-3943-8952-27595BA09F44}"/>
              </a:ext>
            </a:extLst>
          </p:cNvPr>
          <p:cNvSpPr txBox="1"/>
          <p:nvPr/>
        </p:nvSpPr>
        <p:spPr>
          <a:xfrm>
            <a:off x="3581400" y="6335006"/>
            <a:ext cx="5387757" cy="369332"/>
          </a:xfrm>
          <a:prstGeom prst="rect">
            <a:avLst/>
          </a:prstGeom>
          <a:noFill/>
        </p:spPr>
        <p:txBody>
          <a:bodyPr wrap="none" rtlCol="0">
            <a:spAutoFit/>
          </a:bodyPr>
          <a:lstStyle/>
          <a:p>
            <a:r>
              <a:rPr lang="en-US" dirty="0"/>
              <a:t>US Dept. of Veterans Affairs: National Center for PTSD</a:t>
            </a:r>
          </a:p>
        </p:txBody>
      </p:sp>
    </p:spTree>
    <p:extLst>
      <p:ext uri="{BB962C8B-B14F-4D97-AF65-F5344CB8AC3E}">
        <p14:creationId xmlns:p14="http://schemas.microsoft.com/office/powerpoint/2010/main" val="248544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52600"/>
            <a:ext cx="7408333" cy="3450696"/>
          </a:xfrm>
        </p:spPr>
        <p:txBody>
          <a:bodyPr>
            <a:normAutofit lnSpcReduction="10000"/>
          </a:bodyPr>
          <a:lstStyle/>
          <a:p>
            <a:r>
              <a:rPr lang="en-US" dirty="0"/>
              <a:t>“Are you a Vet?”</a:t>
            </a:r>
          </a:p>
          <a:p>
            <a:r>
              <a:rPr lang="en-US" dirty="0"/>
              <a:t>Establishing credibility</a:t>
            </a:r>
          </a:p>
          <a:p>
            <a:pPr lvl="1"/>
            <a:r>
              <a:rPr lang="en-US" dirty="0"/>
              <a:t>Hypervigilance- they will scan you and your office, and will notice everything </a:t>
            </a:r>
          </a:p>
          <a:p>
            <a:pPr lvl="1"/>
            <a:r>
              <a:rPr lang="en-US" dirty="0"/>
              <a:t>Genuine, Congruent</a:t>
            </a:r>
          </a:p>
          <a:p>
            <a:pPr lvl="1"/>
            <a:r>
              <a:rPr lang="en-US" dirty="0"/>
              <a:t>Abbreviations- “MOS, SAW, FOB, MARSOC, QRF, SNAFU” </a:t>
            </a:r>
          </a:p>
          <a:p>
            <a:pPr lvl="2"/>
            <a:r>
              <a:rPr lang="en-US" dirty="0"/>
              <a:t>IF YOU DON’T KNOW, ASK!</a:t>
            </a:r>
          </a:p>
          <a:p>
            <a:pPr lvl="1"/>
            <a:r>
              <a:rPr lang="en-US" dirty="0"/>
              <a:t>The art of self-disclosure</a:t>
            </a:r>
          </a:p>
        </p:txBody>
      </p:sp>
      <p:sp>
        <p:nvSpPr>
          <p:cNvPr id="3" name="Title 2"/>
          <p:cNvSpPr>
            <a:spLocks noGrp="1"/>
          </p:cNvSpPr>
          <p:nvPr>
            <p:ph type="title"/>
          </p:nvPr>
        </p:nvSpPr>
        <p:spPr/>
        <p:txBody>
          <a:bodyPr>
            <a:normAutofit fontScale="90000"/>
          </a:bodyPr>
          <a:lstStyle/>
          <a:p>
            <a:r>
              <a:rPr lang="en-US" b="1" dirty="0">
                <a:solidFill>
                  <a:schemeClr val="bg1"/>
                </a:solidFill>
              </a:rPr>
              <a:t>Therapist’s Issues In Working with Soldiers/Veterans</a:t>
            </a:r>
          </a:p>
        </p:txBody>
      </p:sp>
    </p:spTree>
    <p:extLst>
      <p:ext uri="{BB962C8B-B14F-4D97-AF65-F5344CB8AC3E}">
        <p14:creationId xmlns:p14="http://schemas.microsoft.com/office/powerpoint/2010/main" val="414103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252728"/>
          </a:xfrm>
        </p:spPr>
        <p:txBody>
          <a:bodyPr>
            <a:normAutofit fontScale="90000"/>
          </a:bodyPr>
          <a:lstStyle/>
          <a:p>
            <a:r>
              <a:rPr lang="en-US" b="1" dirty="0">
                <a:solidFill>
                  <a:schemeClr val="bg1"/>
                </a:solidFill>
              </a:rPr>
              <a:t>Military Service and the Family System</a:t>
            </a:r>
          </a:p>
        </p:txBody>
      </p:sp>
    </p:spTree>
    <p:extLst>
      <p:ext uri="{BB962C8B-B14F-4D97-AF65-F5344CB8AC3E}">
        <p14:creationId xmlns:p14="http://schemas.microsoft.com/office/powerpoint/2010/main" val="300289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D217F-330E-4056-A4AA-40D3BC176FFD}"/>
              </a:ext>
            </a:extLst>
          </p:cNvPr>
          <p:cNvSpPr>
            <a:spLocks noGrp="1"/>
          </p:cNvSpPr>
          <p:nvPr>
            <p:ph idx="1"/>
          </p:nvPr>
        </p:nvSpPr>
        <p:spPr>
          <a:xfrm>
            <a:off x="600874" y="2354144"/>
            <a:ext cx="7942252" cy="4871321"/>
          </a:xfrm>
        </p:spPr>
        <p:txBody>
          <a:bodyPr>
            <a:normAutofit/>
          </a:bodyPr>
          <a:lstStyle/>
          <a:p>
            <a:r>
              <a:rPr lang="en-US" dirty="0"/>
              <a:t>Cognitive-Behavioral Interpersonal Theory (C-BIT) Applied to Parenting</a:t>
            </a:r>
          </a:p>
          <a:p>
            <a:pPr marL="0" indent="0">
              <a:buNone/>
            </a:pPr>
            <a:r>
              <a:rPr lang="en-US" dirty="0"/>
              <a:t>																																																			</a:t>
            </a:r>
            <a:endParaRPr lang="en-US" sz="1200" dirty="0"/>
          </a:p>
          <a:p>
            <a:pPr marL="0" indent="0">
              <a:buNone/>
            </a:pPr>
            <a:endParaRPr lang="en-US" dirty="0"/>
          </a:p>
        </p:txBody>
      </p:sp>
      <p:sp>
        <p:nvSpPr>
          <p:cNvPr id="3" name="Title 2">
            <a:extLst>
              <a:ext uri="{FF2B5EF4-FFF2-40B4-BE49-F238E27FC236}">
                <a16:creationId xmlns:a16="http://schemas.microsoft.com/office/drawing/2014/main" id="{20F646BE-C95C-4481-9C7D-4717B101B1D7}"/>
              </a:ext>
            </a:extLst>
          </p:cNvPr>
          <p:cNvSpPr>
            <a:spLocks noGrp="1"/>
          </p:cNvSpPr>
          <p:nvPr>
            <p:ph type="title"/>
          </p:nvPr>
        </p:nvSpPr>
        <p:spPr/>
        <p:txBody>
          <a:bodyPr>
            <a:normAutofit/>
          </a:bodyPr>
          <a:lstStyle/>
          <a:p>
            <a:r>
              <a:rPr lang="en-US" b="1" dirty="0">
                <a:solidFill>
                  <a:schemeClr val="bg1"/>
                </a:solidFill>
              </a:rPr>
              <a:t>PTSD and the Effects on Families</a:t>
            </a:r>
          </a:p>
        </p:txBody>
      </p:sp>
      <p:pic>
        <p:nvPicPr>
          <p:cNvPr id="4" name="Picture 3" descr="https://www.frontiersin.org/files/Articles/257035/fpsyg-08-01101-HTML/image_m/fpsyg-08-01101-g001.jpg">
            <a:extLst>
              <a:ext uri="{FF2B5EF4-FFF2-40B4-BE49-F238E27FC236}">
                <a16:creationId xmlns:a16="http://schemas.microsoft.com/office/drawing/2014/main" id="{ED3A1C89-F465-45DC-B1F7-3F61C3654F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407410"/>
            <a:ext cx="6479328" cy="2764790"/>
          </a:xfrm>
          <a:prstGeom prst="rect">
            <a:avLst/>
          </a:prstGeom>
          <a:noFill/>
          <a:ln>
            <a:noFill/>
          </a:ln>
        </p:spPr>
      </p:pic>
      <p:sp>
        <p:nvSpPr>
          <p:cNvPr id="6" name="TextBox 5">
            <a:extLst>
              <a:ext uri="{FF2B5EF4-FFF2-40B4-BE49-F238E27FC236}">
                <a16:creationId xmlns:a16="http://schemas.microsoft.com/office/drawing/2014/main" id="{12F2DC01-5F11-7F42-BD17-25D8EEE5B9E1}"/>
              </a:ext>
            </a:extLst>
          </p:cNvPr>
          <p:cNvSpPr txBox="1"/>
          <p:nvPr/>
        </p:nvSpPr>
        <p:spPr>
          <a:xfrm>
            <a:off x="6652471" y="6373348"/>
            <a:ext cx="2454518" cy="307777"/>
          </a:xfrm>
          <a:prstGeom prst="rect">
            <a:avLst/>
          </a:prstGeom>
          <a:noFill/>
        </p:spPr>
        <p:txBody>
          <a:bodyPr wrap="none" rtlCol="0">
            <a:spAutoFit/>
          </a:bodyPr>
          <a:lstStyle/>
          <a:p>
            <a:r>
              <a:rPr lang="en-US" sz="1400" dirty="0"/>
              <a:t>Creech, S.K. &amp; </a:t>
            </a:r>
            <a:r>
              <a:rPr lang="en-US" sz="1400" dirty="0" err="1"/>
              <a:t>Misca</a:t>
            </a:r>
            <a:r>
              <a:rPr lang="en-US" sz="1400" dirty="0"/>
              <a:t>, G. (2017)</a:t>
            </a:r>
          </a:p>
        </p:txBody>
      </p:sp>
    </p:spTree>
    <p:extLst>
      <p:ext uri="{BB962C8B-B14F-4D97-AF65-F5344CB8AC3E}">
        <p14:creationId xmlns:p14="http://schemas.microsoft.com/office/powerpoint/2010/main" val="2445348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66BF62-A65B-403C-822C-E39813453BF7}"/>
              </a:ext>
            </a:extLst>
          </p:cNvPr>
          <p:cNvSpPr>
            <a:spLocks noGrp="1"/>
          </p:cNvSpPr>
          <p:nvPr>
            <p:ph idx="1"/>
          </p:nvPr>
        </p:nvSpPr>
        <p:spPr>
          <a:xfrm>
            <a:off x="872067" y="1371600"/>
            <a:ext cx="7408333" cy="5029199"/>
          </a:xfrm>
        </p:spPr>
        <p:txBody>
          <a:bodyPr/>
          <a:lstStyle/>
          <a:p>
            <a:r>
              <a:rPr lang="en-US" dirty="0"/>
              <a:t>“my parent doesn’t love me” </a:t>
            </a:r>
          </a:p>
          <a:p>
            <a:r>
              <a:rPr lang="en-US" dirty="0"/>
              <a:t>“Over-identified” child – mimic PTSD</a:t>
            </a:r>
          </a:p>
          <a:p>
            <a:r>
              <a:rPr lang="en-US" dirty="0"/>
              <a:t>“Rescuer” child – takes on adult role</a:t>
            </a:r>
          </a:p>
          <a:p>
            <a:r>
              <a:rPr lang="en-US" dirty="0"/>
              <a:t>“Emotionally uninvolved” – school problems, depression, anxiety, relationship problems later</a:t>
            </a:r>
          </a:p>
          <a:p>
            <a:r>
              <a:rPr lang="en-US" dirty="0"/>
              <a:t>Silencing – upsetting things are not to be talked about, “walking on eggshells” </a:t>
            </a:r>
          </a:p>
          <a:p>
            <a:r>
              <a:rPr lang="en-US" dirty="0"/>
              <a:t>Over-disclosure – exposure to graphic details of parents’ traumas</a:t>
            </a:r>
          </a:p>
          <a:p>
            <a:r>
              <a:rPr lang="en-US" dirty="0"/>
              <a:t>https://www.ptsd.va.gov/professional/treat/specific/parent_ptsd.asp</a:t>
            </a:r>
          </a:p>
          <a:p>
            <a:endParaRPr lang="en-US" sz="1000" dirty="0"/>
          </a:p>
          <a:p>
            <a:endParaRPr lang="en-US" sz="1000" dirty="0"/>
          </a:p>
          <a:p>
            <a:endParaRPr lang="en-US" dirty="0"/>
          </a:p>
        </p:txBody>
      </p:sp>
      <p:sp>
        <p:nvSpPr>
          <p:cNvPr id="3" name="Title 2">
            <a:extLst>
              <a:ext uri="{FF2B5EF4-FFF2-40B4-BE49-F238E27FC236}">
                <a16:creationId xmlns:a16="http://schemas.microsoft.com/office/drawing/2014/main" id="{29C14F5B-601E-483C-95D7-3D25B1CF3A38}"/>
              </a:ext>
            </a:extLst>
          </p:cNvPr>
          <p:cNvSpPr>
            <a:spLocks noGrp="1"/>
          </p:cNvSpPr>
          <p:nvPr>
            <p:ph type="title"/>
          </p:nvPr>
        </p:nvSpPr>
        <p:spPr/>
        <p:txBody>
          <a:bodyPr/>
          <a:lstStyle/>
          <a:p>
            <a:r>
              <a:rPr lang="en-US" b="1" dirty="0">
                <a:solidFill>
                  <a:schemeClr val="bg1"/>
                </a:solidFill>
              </a:rPr>
              <a:t>PTSD and the Effects on Children</a:t>
            </a:r>
            <a:endParaRPr lang="en-US" dirty="0"/>
          </a:p>
        </p:txBody>
      </p:sp>
    </p:spTree>
    <p:extLst>
      <p:ext uri="{BB962C8B-B14F-4D97-AF65-F5344CB8AC3E}">
        <p14:creationId xmlns:p14="http://schemas.microsoft.com/office/powerpoint/2010/main" val="3691091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856193-8D3C-FE44-A8C1-4C19B68845BF}"/>
              </a:ext>
            </a:extLst>
          </p:cNvPr>
          <p:cNvSpPr>
            <a:spLocks noGrp="1"/>
          </p:cNvSpPr>
          <p:nvPr>
            <p:ph idx="1"/>
          </p:nvPr>
        </p:nvSpPr>
        <p:spPr/>
        <p:txBody>
          <a:bodyPr>
            <a:normAutofit lnSpcReduction="10000"/>
          </a:bodyPr>
          <a:lstStyle/>
          <a:p>
            <a:r>
              <a:rPr lang="en-US" dirty="0"/>
              <a:t>Resilience = a product of the relationships between children and the people and resources around them</a:t>
            </a:r>
          </a:p>
          <a:p>
            <a:r>
              <a:rPr lang="en-US" dirty="0"/>
              <a:t>Strong sense of belonging to a supportive community with a shared mission and values. </a:t>
            </a:r>
          </a:p>
          <a:p>
            <a:r>
              <a:rPr lang="en-US" dirty="0"/>
              <a:t>Children whose parents are deployed may build their self-confidence by taking on new responsibilities in the family </a:t>
            </a:r>
          </a:p>
          <a:p>
            <a:r>
              <a:rPr lang="en-US" dirty="0"/>
              <a:t>Relocation offers opportunities for adventure and personal growth. </a:t>
            </a:r>
          </a:p>
          <a:p>
            <a:endParaRPr lang="en-US" dirty="0"/>
          </a:p>
        </p:txBody>
      </p:sp>
      <p:sp>
        <p:nvSpPr>
          <p:cNvPr id="3" name="Title 2">
            <a:extLst>
              <a:ext uri="{FF2B5EF4-FFF2-40B4-BE49-F238E27FC236}">
                <a16:creationId xmlns:a16="http://schemas.microsoft.com/office/drawing/2014/main" id="{32B10784-DC93-0443-8377-17C14325734C}"/>
              </a:ext>
            </a:extLst>
          </p:cNvPr>
          <p:cNvSpPr>
            <a:spLocks noGrp="1"/>
          </p:cNvSpPr>
          <p:nvPr>
            <p:ph type="title"/>
          </p:nvPr>
        </p:nvSpPr>
        <p:spPr/>
        <p:txBody>
          <a:bodyPr/>
          <a:lstStyle/>
          <a:p>
            <a:r>
              <a:rPr lang="en-US" b="1" dirty="0"/>
              <a:t>Military Families &amp; Resilience </a:t>
            </a:r>
          </a:p>
        </p:txBody>
      </p:sp>
      <p:sp>
        <p:nvSpPr>
          <p:cNvPr id="4" name="TextBox 3">
            <a:extLst>
              <a:ext uri="{FF2B5EF4-FFF2-40B4-BE49-F238E27FC236}">
                <a16:creationId xmlns:a16="http://schemas.microsoft.com/office/drawing/2014/main" id="{3469B2CB-A037-FC42-9128-CF15E4016882}"/>
              </a:ext>
            </a:extLst>
          </p:cNvPr>
          <p:cNvSpPr txBox="1"/>
          <p:nvPr/>
        </p:nvSpPr>
        <p:spPr>
          <a:xfrm>
            <a:off x="6112401" y="6400800"/>
            <a:ext cx="3031599" cy="307777"/>
          </a:xfrm>
          <a:prstGeom prst="rect">
            <a:avLst/>
          </a:prstGeom>
          <a:noFill/>
        </p:spPr>
        <p:txBody>
          <a:bodyPr wrap="none" rtlCol="0">
            <a:spAutoFit/>
          </a:bodyPr>
          <a:lstStyle/>
          <a:p>
            <a:r>
              <a:rPr lang="en-US" sz="1400" dirty="0" err="1"/>
              <a:t>Easterbrooks</a:t>
            </a:r>
            <a:r>
              <a:rPr lang="en-US" sz="1400" dirty="0"/>
              <a:t>, Ginsburg, Lerner (2013)</a:t>
            </a:r>
          </a:p>
        </p:txBody>
      </p:sp>
    </p:spTree>
    <p:extLst>
      <p:ext uri="{BB962C8B-B14F-4D97-AF65-F5344CB8AC3E}">
        <p14:creationId xmlns:p14="http://schemas.microsoft.com/office/powerpoint/2010/main" val="44388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F5419-6C34-0148-9BFF-35E06CC327E0}"/>
              </a:ext>
            </a:extLst>
          </p:cNvPr>
          <p:cNvSpPr>
            <a:spLocks noGrp="1"/>
          </p:cNvSpPr>
          <p:nvPr>
            <p:ph idx="1"/>
          </p:nvPr>
        </p:nvSpPr>
        <p:spPr>
          <a:xfrm>
            <a:off x="872067" y="2352642"/>
            <a:ext cx="7408333" cy="3450696"/>
          </a:xfrm>
        </p:spPr>
        <p:txBody>
          <a:bodyPr>
            <a:normAutofit lnSpcReduction="10000"/>
          </a:bodyPr>
          <a:lstStyle/>
          <a:p>
            <a:r>
              <a:rPr lang="en-US" dirty="0"/>
              <a:t>Marriage</a:t>
            </a:r>
          </a:p>
          <a:p>
            <a:pPr lvl="1"/>
            <a:r>
              <a:rPr lang="en-US" dirty="0"/>
              <a:t>Service-member/Civilian</a:t>
            </a:r>
          </a:p>
          <a:p>
            <a:pPr lvl="1"/>
            <a:r>
              <a:rPr lang="en-US" dirty="0"/>
              <a:t>Service-member/Service-member</a:t>
            </a:r>
          </a:p>
          <a:p>
            <a:pPr lvl="1"/>
            <a:r>
              <a:rPr lang="en-US" dirty="0"/>
              <a:t>Service-member/Veteran</a:t>
            </a:r>
          </a:p>
          <a:p>
            <a:r>
              <a:rPr lang="en-US" dirty="0"/>
              <a:t>Incentives</a:t>
            </a:r>
          </a:p>
          <a:p>
            <a:pPr lvl="1"/>
            <a:r>
              <a:rPr lang="en-US" dirty="0"/>
              <a:t>Pay &amp; housing allowance (18.2% more with dependents)</a:t>
            </a:r>
          </a:p>
          <a:p>
            <a:r>
              <a:rPr lang="en-US" dirty="0"/>
              <a:t>Divorce</a:t>
            </a:r>
          </a:p>
          <a:p>
            <a:pPr lvl="1"/>
            <a:r>
              <a:rPr lang="en-US" dirty="0"/>
              <a:t>Length and # of deployments</a:t>
            </a:r>
          </a:p>
          <a:p>
            <a:pPr lvl="1"/>
            <a:r>
              <a:rPr lang="en-US" dirty="0"/>
              <a:t>Women service-members (6.60% vs. 2.60%)</a:t>
            </a:r>
          </a:p>
          <a:p>
            <a:pPr lvl="1"/>
            <a:endParaRPr lang="en-US" dirty="0"/>
          </a:p>
          <a:p>
            <a:pPr lvl="1"/>
            <a:endParaRPr lang="en-US" dirty="0"/>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A3EECFA0-EB91-9444-89FD-8C1139A11BD6}"/>
              </a:ext>
            </a:extLst>
          </p:cNvPr>
          <p:cNvSpPr>
            <a:spLocks noGrp="1"/>
          </p:cNvSpPr>
          <p:nvPr>
            <p:ph type="title"/>
          </p:nvPr>
        </p:nvSpPr>
        <p:spPr/>
        <p:txBody>
          <a:bodyPr/>
          <a:lstStyle/>
          <a:p>
            <a:r>
              <a:rPr lang="en-US" b="1" dirty="0"/>
              <a:t>Active Duty Families</a:t>
            </a:r>
          </a:p>
        </p:txBody>
      </p:sp>
      <p:sp>
        <p:nvSpPr>
          <p:cNvPr id="4" name="TextBox 3">
            <a:extLst>
              <a:ext uri="{FF2B5EF4-FFF2-40B4-BE49-F238E27FC236}">
                <a16:creationId xmlns:a16="http://schemas.microsoft.com/office/drawing/2014/main" id="{4E0F1A8C-D5ED-CE42-A40F-FE87DED25DDD}"/>
              </a:ext>
            </a:extLst>
          </p:cNvPr>
          <p:cNvSpPr txBox="1"/>
          <p:nvPr/>
        </p:nvSpPr>
        <p:spPr>
          <a:xfrm>
            <a:off x="1295400" y="6411035"/>
            <a:ext cx="8055761" cy="307777"/>
          </a:xfrm>
          <a:prstGeom prst="rect">
            <a:avLst/>
          </a:prstGeom>
          <a:noFill/>
        </p:spPr>
        <p:txBody>
          <a:bodyPr wrap="square" rtlCol="0">
            <a:spAutoFit/>
          </a:bodyPr>
          <a:lstStyle/>
          <a:p>
            <a:r>
              <a:rPr lang="en-US" sz="1400" dirty="0"/>
              <a:t>			</a:t>
            </a:r>
            <a:r>
              <a:rPr lang="en-US" sz="1400" dirty="0" err="1"/>
              <a:t>Southwell</a:t>
            </a:r>
            <a:r>
              <a:rPr lang="en-US" sz="1400" dirty="0"/>
              <a:t> &amp; Wadsworth (2016); </a:t>
            </a:r>
            <a:r>
              <a:rPr lang="en-US" sz="1400" dirty="0" err="1"/>
              <a:t>Negrusa</a:t>
            </a:r>
            <a:r>
              <a:rPr lang="en-US" sz="1400" dirty="0"/>
              <a:t>, </a:t>
            </a:r>
            <a:r>
              <a:rPr lang="en-US" sz="1400" dirty="0" err="1"/>
              <a:t>Negrusa</a:t>
            </a:r>
            <a:r>
              <a:rPr lang="en-US" sz="1400" dirty="0"/>
              <a:t>, </a:t>
            </a:r>
            <a:r>
              <a:rPr lang="en-US" sz="1400" dirty="0" err="1"/>
              <a:t>Hosek</a:t>
            </a:r>
            <a:r>
              <a:rPr lang="en-US" sz="1400" dirty="0"/>
              <a:t>, (2013)</a:t>
            </a:r>
          </a:p>
        </p:txBody>
      </p:sp>
    </p:spTree>
    <p:extLst>
      <p:ext uri="{BB962C8B-B14F-4D97-AF65-F5344CB8AC3E}">
        <p14:creationId xmlns:p14="http://schemas.microsoft.com/office/powerpoint/2010/main" val="168378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bg1"/>
                </a:solidFill>
              </a:rPr>
              <a:t>Introductions &amp; Disclosures</a:t>
            </a:r>
          </a:p>
        </p:txBody>
      </p:sp>
      <p:sp>
        <p:nvSpPr>
          <p:cNvPr id="2" name="Content Placeholder 1"/>
          <p:cNvSpPr>
            <a:spLocks noGrp="1"/>
          </p:cNvSpPr>
          <p:nvPr>
            <p:ph sz="quarter" idx="13"/>
          </p:nvPr>
        </p:nvSpPr>
        <p:spPr>
          <a:xfrm>
            <a:off x="676656" y="2299669"/>
            <a:ext cx="3822192" cy="3447288"/>
          </a:xfrm>
        </p:spPr>
        <p:txBody>
          <a:bodyPr>
            <a:normAutofit/>
          </a:bodyPr>
          <a:lstStyle/>
          <a:p>
            <a:pPr marL="0" indent="0" algn="ctr">
              <a:buNone/>
            </a:pPr>
            <a:r>
              <a:rPr lang="en-US" dirty="0">
                <a:solidFill>
                  <a:srgbClr val="0070C0"/>
                </a:solidFill>
              </a:rPr>
              <a:t>Tyler Gabriel, Ph.D. </a:t>
            </a:r>
          </a:p>
          <a:p>
            <a:pPr marL="0" indent="0" algn="ctr">
              <a:buNone/>
            </a:pPr>
            <a:r>
              <a:rPr lang="en-US" dirty="0">
                <a:solidFill>
                  <a:srgbClr val="0070C0"/>
                </a:solidFill>
              </a:rPr>
              <a:t>Licensed Psychologist</a:t>
            </a:r>
          </a:p>
          <a:p>
            <a:pPr marL="0" indent="0" algn="ctr">
              <a:buNone/>
            </a:pPr>
            <a:endParaRPr lang="en-US" dirty="0">
              <a:solidFill>
                <a:srgbClr val="0070C0"/>
              </a:solidFill>
            </a:endParaRPr>
          </a:p>
          <a:p>
            <a:pPr marL="0" indent="0" algn="ctr">
              <a:buNone/>
            </a:pPr>
            <a:r>
              <a:rPr lang="en-US" dirty="0">
                <a:solidFill>
                  <a:srgbClr val="0070C0"/>
                </a:solidFill>
              </a:rPr>
              <a:t>VA San Diego Healthcare System - Oceanside</a:t>
            </a:r>
          </a:p>
          <a:p>
            <a:pPr marL="0" indent="0" algn="ctr">
              <a:buNone/>
            </a:pPr>
            <a:r>
              <a:rPr lang="en-US" dirty="0">
                <a:solidFill>
                  <a:srgbClr val="0070C0"/>
                </a:solidFill>
              </a:rPr>
              <a:t>Assistant Clinical Professor, Dept. of Psychiatry, UCSD (volunteer) </a:t>
            </a:r>
            <a:endParaRPr lang="en-US" dirty="0"/>
          </a:p>
          <a:p>
            <a:pPr marL="0" indent="0" algn="ctr">
              <a:buNone/>
            </a:pPr>
            <a:endParaRPr lang="en-US" dirty="0">
              <a:solidFill>
                <a:srgbClr val="0070C0"/>
              </a:solidFill>
            </a:endParaRPr>
          </a:p>
        </p:txBody>
      </p:sp>
      <p:sp>
        <p:nvSpPr>
          <p:cNvPr id="4" name="Content Placeholder 3">
            <a:extLst>
              <a:ext uri="{FF2B5EF4-FFF2-40B4-BE49-F238E27FC236}">
                <a16:creationId xmlns:a16="http://schemas.microsoft.com/office/drawing/2014/main" id="{89D1A327-E074-D84C-B67B-F268BAFDC2B0}"/>
              </a:ext>
            </a:extLst>
          </p:cNvPr>
          <p:cNvSpPr>
            <a:spLocks noGrp="1"/>
          </p:cNvSpPr>
          <p:nvPr>
            <p:ph sz="quarter" idx="14"/>
          </p:nvPr>
        </p:nvSpPr>
        <p:spPr>
          <a:xfrm>
            <a:off x="4628440" y="2299669"/>
            <a:ext cx="3822192" cy="3447288"/>
          </a:xfrm>
        </p:spPr>
        <p:txBody>
          <a:bodyPr>
            <a:normAutofit/>
          </a:bodyPr>
          <a:lstStyle/>
          <a:p>
            <a:pPr marL="0" indent="0" algn="ctr">
              <a:buNone/>
            </a:pPr>
            <a:r>
              <a:rPr lang="en-US" dirty="0">
                <a:solidFill>
                  <a:srgbClr val="0070C0"/>
                </a:solidFill>
              </a:rPr>
              <a:t>Benjamin </a:t>
            </a:r>
            <a:r>
              <a:rPr lang="en-US" dirty="0" err="1">
                <a:solidFill>
                  <a:srgbClr val="0070C0"/>
                </a:solidFill>
              </a:rPr>
              <a:t>Felleman</a:t>
            </a:r>
            <a:r>
              <a:rPr lang="en-US" dirty="0">
                <a:solidFill>
                  <a:srgbClr val="0070C0"/>
                </a:solidFill>
              </a:rPr>
              <a:t>, Ph.D.</a:t>
            </a:r>
          </a:p>
          <a:p>
            <a:pPr marL="0" indent="0" algn="ctr">
              <a:buNone/>
            </a:pPr>
            <a:r>
              <a:rPr lang="en-US" dirty="0">
                <a:solidFill>
                  <a:srgbClr val="0070C0"/>
                </a:solidFill>
              </a:rPr>
              <a:t>Licensed Psychologist</a:t>
            </a:r>
          </a:p>
          <a:p>
            <a:pPr marL="0" indent="0" algn="ctr">
              <a:buNone/>
            </a:pPr>
            <a:endParaRPr lang="en-US" dirty="0">
              <a:solidFill>
                <a:srgbClr val="0070C0"/>
              </a:solidFill>
            </a:endParaRPr>
          </a:p>
          <a:p>
            <a:pPr marL="0" indent="0" algn="ctr">
              <a:buNone/>
            </a:pPr>
            <a:r>
              <a:rPr lang="en-US" dirty="0">
                <a:solidFill>
                  <a:srgbClr val="0070C0"/>
                </a:solidFill>
              </a:rPr>
              <a:t>VA San Diego Healthcare System – Mission Valley</a:t>
            </a:r>
          </a:p>
          <a:p>
            <a:pPr marL="0" indent="0" algn="ctr">
              <a:buNone/>
            </a:pPr>
            <a:r>
              <a:rPr lang="en-US" dirty="0">
                <a:solidFill>
                  <a:srgbClr val="0070C0"/>
                </a:solidFill>
              </a:rPr>
              <a:t>Assistant Clinical Professor, Dept. of Psychiatry, UCSD (volunteer) </a:t>
            </a:r>
            <a:endParaRPr lang="en-US" dirty="0"/>
          </a:p>
        </p:txBody>
      </p:sp>
      <p:sp>
        <p:nvSpPr>
          <p:cNvPr id="6" name="TextBox 5">
            <a:extLst>
              <a:ext uri="{FF2B5EF4-FFF2-40B4-BE49-F238E27FC236}">
                <a16:creationId xmlns:a16="http://schemas.microsoft.com/office/drawing/2014/main" id="{B466A40D-B33E-3844-B45B-15D386808B31}"/>
              </a:ext>
            </a:extLst>
          </p:cNvPr>
          <p:cNvSpPr txBox="1"/>
          <p:nvPr/>
        </p:nvSpPr>
        <p:spPr>
          <a:xfrm>
            <a:off x="228600" y="5380672"/>
            <a:ext cx="8686800" cy="1631216"/>
          </a:xfrm>
          <a:prstGeom prst="rect">
            <a:avLst/>
          </a:prstGeom>
          <a:noFill/>
          <a:effectLst>
            <a:glow rad="927100">
              <a:schemeClr val="accent1">
                <a:alpha val="40000"/>
              </a:schemeClr>
            </a:glow>
          </a:effectLst>
        </p:spPr>
        <p:txBody>
          <a:bodyPr wrap="square" rtlCol="0">
            <a:spAutoFit/>
          </a:bodyPr>
          <a:lstStyle/>
          <a:p>
            <a:endParaRPr lang="en-US" sz="2000" dirty="0"/>
          </a:p>
          <a:p>
            <a:r>
              <a:rPr lang="en-US" sz="2000" i="1" dirty="0"/>
              <a:t>Any Active Duty?  Veterans? Experiences working with either population?</a:t>
            </a:r>
          </a:p>
          <a:p>
            <a:endParaRPr lang="en-US" sz="2000" i="1" dirty="0"/>
          </a:p>
          <a:p>
            <a:r>
              <a:rPr lang="en-US" sz="2000" i="1" dirty="0"/>
              <a:t>Warning: “coarse” language &amp; graphic content ahead</a:t>
            </a:r>
          </a:p>
          <a:p>
            <a:endParaRPr lang="en-US" sz="2000" dirty="0"/>
          </a:p>
        </p:txBody>
      </p:sp>
    </p:spTree>
    <p:extLst>
      <p:ext uri="{BB962C8B-B14F-4D97-AF65-F5344CB8AC3E}">
        <p14:creationId xmlns:p14="http://schemas.microsoft.com/office/powerpoint/2010/main" val="12572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EF5B34-B419-F242-ACE0-95E752922DAC}"/>
              </a:ext>
            </a:extLst>
          </p:cNvPr>
          <p:cNvSpPr>
            <a:spLocks noGrp="1"/>
          </p:cNvSpPr>
          <p:nvPr>
            <p:ph idx="1"/>
          </p:nvPr>
        </p:nvSpPr>
        <p:spPr/>
        <p:txBody>
          <a:bodyPr/>
          <a:lstStyle/>
          <a:p>
            <a:r>
              <a:rPr lang="en-US" dirty="0"/>
              <a:t>~36,000 (8%)  single parents across all branches</a:t>
            </a:r>
          </a:p>
          <a:p>
            <a:endParaRPr lang="en-US" dirty="0"/>
          </a:p>
          <a:p>
            <a:r>
              <a:rPr lang="en-US" dirty="0"/>
              <a:t>Family care plans</a:t>
            </a:r>
          </a:p>
          <a:p>
            <a:pPr lvl="1"/>
            <a:r>
              <a:rPr lang="en-US" dirty="0"/>
              <a:t>Short-term care providers, long-term care providers, and care provision details.</a:t>
            </a:r>
          </a:p>
          <a:p>
            <a:endParaRPr lang="en-US" dirty="0"/>
          </a:p>
          <a:p>
            <a:r>
              <a:rPr lang="en-US" dirty="0"/>
              <a:t>Child care</a:t>
            </a:r>
          </a:p>
          <a:p>
            <a:pPr lvl="1"/>
            <a:r>
              <a:rPr lang="en-US" dirty="0"/>
              <a:t>Subsidized according to rank and marital status</a:t>
            </a:r>
          </a:p>
          <a:p>
            <a:pPr lvl="1"/>
            <a:endParaRPr lang="en-US" dirty="0"/>
          </a:p>
          <a:p>
            <a:endParaRPr lang="en-US" dirty="0"/>
          </a:p>
        </p:txBody>
      </p:sp>
      <p:sp>
        <p:nvSpPr>
          <p:cNvPr id="3" name="Title 2">
            <a:extLst>
              <a:ext uri="{FF2B5EF4-FFF2-40B4-BE49-F238E27FC236}">
                <a16:creationId xmlns:a16="http://schemas.microsoft.com/office/drawing/2014/main" id="{51EB3BA1-6875-C64F-9CCA-B518D81E80BD}"/>
              </a:ext>
            </a:extLst>
          </p:cNvPr>
          <p:cNvSpPr>
            <a:spLocks noGrp="1"/>
          </p:cNvSpPr>
          <p:nvPr>
            <p:ph type="title"/>
          </p:nvPr>
        </p:nvSpPr>
        <p:spPr/>
        <p:txBody>
          <a:bodyPr/>
          <a:lstStyle/>
          <a:p>
            <a:r>
              <a:rPr lang="en-US" b="1" dirty="0"/>
              <a:t>Single Parent Families</a:t>
            </a:r>
          </a:p>
        </p:txBody>
      </p:sp>
      <p:sp>
        <p:nvSpPr>
          <p:cNvPr id="4" name="TextBox 3">
            <a:extLst>
              <a:ext uri="{FF2B5EF4-FFF2-40B4-BE49-F238E27FC236}">
                <a16:creationId xmlns:a16="http://schemas.microsoft.com/office/drawing/2014/main" id="{9E4DC307-9C96-E648-88B6-6343020D9E2D}"/>
              </a:ext>
            </a:extLst>
          </p:cNvPr>
          <p:cNvSpPr txBox="1"/>
          <p:nvPr/>
        </p:nvSpPr>
        <p:spPr>
          <a:xfrm>
            <a:off x="6477000" y="6324600"/>
            <a:ext cx="2446632" cy="307777"/>
          </a:xfrm>
          <a:prstGeom prst="rect">
            <a:avLst/>
          </a:prstGeom>
          <a:noFill/>
        </p:spPr>
        <p:txBody>
          <a:bodyPr wrap="none" rtlCol="0">
            <a:spAutoFit/>
          </a:bodyPr>
          <a:lstStyle/>
          <a:p>
            <a:r>
              <a:rPr lang="en-US" sz="1400" dirty="0"/>
              <a:t>DOD Directive 1332.14-1332.30 </a:t>
            </a:r>
          </a:p>
        </p:txBody>
      </p:sp>
    </p:spTree>
    <p:extLst>
      <p:ext uri="{BB962C8B-B14F-4D97-AF65-F5344CB8AC3E}">
        <p14:creationId xmlns:p14="http://schemas.microsoft.com/office/powerpoint/2010/main" val="4238101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620AA4-96A1-6645-83AE-89BF302233CA}"/>
              </a:ext>
            </a:extLst>
          </p:cNvPr>
          <p:cNvSpPr>
            <a:spLocks noGrp="1"/>
          </p:cNvSpPr>
          <p:nvPr>
            <p:ph idx="1"/>
          </p:nvPr>
        </p:nvSpPr>
        <p:spPr/>
        <p:txBody>
          <a:bodyPr>
            <a:normAutofit fontScale="85000" lnSpcReduction="20000"/>
          </a:bodyPr>
          <a:lstStyle/>
          <a:p>
            <a:r>
              <a:rPr lang="en-US" dirty="0"/>
              <a:t>Obtaining childcare</a:t>
            </a:r>
          </a:p>
          <a:p>
            <a:pPr lvl="1"/>
            <a:r>
              <a:rPr lang="en-US" dirty="0"/>
              <a:t>“We basically need to figure it out ourselves and put the pieces together.”</a:t>
            </a:r>
          </a:p>
          <a:p>
            <a:pPr lvl="1"/>
            <a:r>
              <a:rPr lang="en-US" dirty="0"/>
              <a:t>“Get to know other single parents…share the responsibility.”</a:t>
            </a:r>
          </a:p>
          <a:p>
            <a:endParaRPr lang="en-US" dirty="0"/>
          </a:p>
          <a:p>
            <a:r>
              <a:rPr lang="en-US" dirty="0"/>
              <a:t>Effects on parent-child relationship</a:t>
            </a:r>
          </a:p>
          <a:p>
            <a:pPr lvl="1"/>
            <a:r>
              <a:rPr lang="en-US" dirty="0"/>
              <a:t>”When she was 1 year old, I had to go on the ship for 7-months. And when I got back, I had to be on watch (24 hour shift) every three days.”</a:t>
            </a:r>
          </a:p>
          <a:p>
            <a:pPr lvl="1"/>
            <a:r>
              <a:rPr lang="en-US" dirty="0"/>
              <a:t>”Some nights I didn’t want to call her and hear her cry.”</a:t>
            </a:r>
          </a:p>
          <a:p>
            <a:pPr lvl="1"/>
            <a:r>
              <a:rPr lang="en-US" dirty="0"/>
              <a:t>“Every time I dropped her off she said don’t leave me, am I going to see you?”</a:t>
            </a:r>
          </a:p>
          <a:p>
            <a:pPr lvl="1"/>
            <a:endParaRPr lang="en-US" dirty="0"/>
          </a:p>
        </p:txBody>
      </p:sp>
      <p:sp>
        <p:nvSpPr>
          <p:cNvPr id="3" name="Title 2">
            <a:extLst>
              <a:ext uri="{FF2B5EF4-FFF2-40B4-BE49-F238E27FC236}">
                <a16:creationId xmlns:a16="http://schemas.microsoft.com/office/drawing/2014/main" id="{2A064FC7-DA5A-404F-8CD0-B6146964A4B3}"/>
              </a:ext>
            </a:extLst>
          </p:cNvPr>
          <p:cNvSpPr>
            <a:spLocks noGrp="1"/>
          </p:cNvSpPr>
          <p:nvPr>
            <p:ph type="title"/>
          </p:nvPr>
        </p:nvSpPr>
        <p:spPr/>
        <p:txBody>
          <a:bodyPr/>
          <a:lstStyle/>
          <a:p>
            <a:r>
              <a:rPr lang="en-US" b="1" dirty="0"/>
              <a:t>Single Mother - Navy Sailor</a:t>
            </a:r>
          </a:p>
        </p:txBody>
      </p:sp>
    </p:spTree>
    <p:extLst>
      <p:ext uri="{BB962C8B-B14F-4D97-AF65-F5344CB8AC3E}">
        <p14:creationId xmlns:p14="http://schemas.microsoft.com/office/powerpoint/2010/main" val="195457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EF1740-1593-8542-A3D3-FDC42C5716EE}"/>
              </a:ext>
            </a:extLst>
          </p:cNvPr>
          <p:cNvSpPr>
            <a:spLocks noGrp="1"/>
          </p:cNvSpPr>
          <p:nvPr>
            <p:ph type="title"/>
          </p:nvPr>
        </p:nvSpPr>
        <p:spPr/>
        <p:txBody>
          <a:bodyPr>
            <a:normAutofit fontScale="90000"/>
          </a:bodyPr>
          <a:lstStyle/>
          <a:p>
            <a:r>
              <a:rPr lang="en-US" b="1" dirty="0"/>
              <a:t>Accessing treatment and supportive services</a:t>
            </a:r>
            <a:br>
              <a:rPr lang="en-US" b="1" dirty="0"/>
            </a:br>
            <a:endParaRPr lang="en-US" b="1" dirty="0"/>
          </a:p>
        </p:txBody>
      </p:sp>
      <p:sp>
        <p:nvSpPr>
          <p:cNvPr id="4" name="Text Placeholder 3">
            <a:extLst>
              <a:ext uri="{FF2B5EF4-FFF2-40B4-BE49-F238E27FC236}">
                <a16:creationId xmlns:a16="http://schemas.microsoft.com/office/drawing/2014/main" id="{5BC51FB9-96E7-F14B-8CDE-A094EA027C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2152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FAA48D-7CBE-E84F-A129-63B1DCEE19AE}"/>
              </a:ext>
            </a:extLst>
          </p:cNvPr>
          <p:cNvSpPr>
            <a:spLocks noGrp="1"/>
          </p:cNvSpPr>
          <p:nvPr>
            <p:ph idx="1"/>
          </p:nvPr>
        </p:nvSpPr>
        <p:spPr/>
        <p:txBody>
          <a:bodyPr>
            <a:normAutofit fontScale="92500" lnSpcReduction="10000"/>
          </a:bodyPr>
          <a:lstStyle/>
          <a:p>
            <a:r>
              <a:rPr lang="en-US" dirty="0"/>
              <a:t>Fleet &amp; Family Support Center (FFSC)</a:t>
            </a:r>
          </a:p>
          <a:p>
            <a:r>
              <a:rPr lang="en-US" dirty="0"/>
              <a:t>Naval Medical Center San Diego (NMCSD) “Balboa”</a:t>
            </a:r>
          </a:p>
          <a:p>
            <a:r>
              <a:rPr lang="en-US" dirty="0"/>
              <a:t>32</a:t>
            </a:r>
            <a:r>
              <a:rPr lang="en-US" baseline="30000" dirty="0"/>
              <a:t>nd</a:t>
            </a:r>
            <a:r>
              <a:rPr lang="en-US" dirty="0"/>
              <a:t> Street Base</a:t>
            </a:r>
          </a:p>
          <a:p>
            <a:r>
              <a:rPr lang="en-US" dirty="0"/>
              <a:t>Camp Pendleton</a:t>
            </a:r>
          </a:p>
          <a:p>
            <a:r>
              <a:rPr lang="en-US" dirty="0" err="1"/>
              <a:t>TriCare</a:t>
            </a:r>
            <a:r>
              <a:rPr lang="en-US" dirty="0"/>
              <a:t> contracts</a:t>
            </a:r>
          </a:p>
          <a:p>
            <a:pPr lvl="1"/>
            <a:r>
              <a:rPr lang="en-US" dirty="0"/>
              <a:t>Sharp</a:t>
            </a:r>
          </a:p>
          <a:p>
            <a:pPr lvl="1"/>
            <a:r>
              <a:rPr lang="en-US" dirty="0"/>
              <a:t>Aurora </a:t>
            </a:r>
          </a:p>
          <a:p>
            <a:pPr lvl="1"/>
            <a:r>
              <a:rPr lang="en-US" dirty="0"/>
              <a:t>UCSD</a:t>
            </a:r>
          </a:p>
          <a:p>
            <a:pPr lvl="1"/>
            <a:r>
              <a:rPr lang="en-US" dirty="0"/>
              <a:t>Private practice </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2F75BE42-4840-B24E-8D9D-37F40E78B272}"/>
              </a:ext>
            </a:extLst>
          </p:cNvPr>
          <p:cNvSpPr>
            <a:spLocks noGrp="1"/>
          </p:cNvSpPr>
          <p:nvPr>
            <p:ph type="title"/>
          </p:nvPr>
        </p:nvSpPr>
        <p:spPr/>
        <p:txBody>
          <a:bodyPr>
            <a:normAutofit fontScale="90000"/>
          </a:bodyPr>
          <a:lstStyle/>
          <a:p>
            <a:r>
              <a:rPr lang="en-US" b="1" dirty="0"/>
              <a:t>Active Duty </a:t>
            </a:r>
            <a:br>
              <a:rPr lang="en-US" b="1" dirty="0"/>
            </a:br>
            <a:r>
              <a:rPr lang="en-US" b="1" dirty="0"/>
              <a:t>(DoD)</a:t>
            </a:r>
          </a:p>
        </p:txBody>
      </p:sp>
    </p:spTree>
    <p:extLst>
      <p:ext uri="{BB962C8B-B14F-4D97-AF65-F5344CB8AC3E}">
        <p14:creationId xmlns:p14="http://schemas.microsoft.com/office/powerpoint/2010/main" val="945729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31655E-601D-634C-ABD8-7593E9F20D37}"/>
              </a:ext>
            </a:extLst>
          </p:cNvPr>
          <p:cNvSpPr>
            <a:spLocks noGrp="1"/>
          </p:cNvSpPr>
          <p:nvPr>
            <p:ph idx="1"/>
          </p:nvPr>
        </p:nvSpPr>
        <p:spPr/>
        <p:txBody>
          <a:bodyPr>
            <a:normAutofit fontScale="92500" lnSpcReduction="10000"/>
          </a:bodyPr>
          <a:lstStyle/>
          <a:p>
            <a:r>
              <a:rPr lang="en-US" dirty="0"/>
              <a:t>VA San Diego Healthcare System (VASDHS)</a:t>
            </a:r>
          </a:p>
          <a:p>
            <a:pPr lvl="1"/>
            <a:r>
              <a:rPr lang="en-US" dirty="0"/>
              <a:t>Vast, robust, comprehensive services for all levels of care</a:t>
            </a:r>
          </a:p>
          <a:p>
            <a:pPr lvl="1"/>
            <a:r>
              <a:rPr lang="en-US" dirty="0"/>
              <a:t>Largest MH workforce in San Diego County (&gt;400 FTE)?</a:t>
            </a:r>
          </a:p>
          <a:p>
            <a:pPr lvl="1"/>
            <a:r>
              <a:rPr lang="en-US" dirty="0"/>
              <a:t>38 Inpatient, 29 residential SUD, 40 domiciliary beds</a:t>
            </a:r>
          </a:p>
          <a:p>
            <a:pPr lvl="1"/>
            <a:r>
              <a:rPr lang="en-US" dirty="0"/>
              <a:t>Large outpatient programs for SUD, PTSD, SMI, Mood D/O</a:t>
            </a:r>
          </a:p>
          <a:p>
            <a:pPr lvl="1"/>
            <a:r>
              <a:rPr lang="en-US" dirty="0"/>
              <a:t>25,000 unique MH patients; 200,000 annual visits</a:t>
            </a:r>
          </a:p>
          <a:p>
            <a:pPr lvl="1"/>
            <a:r>
              <a:rPr lang="en-US" dirty="0"/>
              <a:t>But access is still poor: we send thousands to community care annually, wait times for most services &gt;30 days, hundreds waiting who decline community care</a:t>
            </a:r>
          </a:p>
          <a:p>
            <a:pPr lvl="1"/>
            <a:r>
              <a:rPr lang="en-US" dirty="0"/>
              <a:t>No services for children or for spouses*</a:t>
            </a:r>
          </a:p>
          <a:p>
            <a:endParaRPr lang="en-US" dirty="0"/>
          </a:p>
        </p:txBody>
      </p:sp>
      <p:sp>
        <p:nvSpPr>
          <p:cNvPr id="3" name="Title 2">
            <a:extLst>
              <a:ext uri="{FF2B5EF4-FFF2-40B4-BE49-F238E27FC236}">
                <a16:creationId xmlns:a16="http://schemas.microsoft.com/office/drawing/2014/main" id="{477217FF-7B33-BE4B-96F3-ED22E484F737}"/>
              </a:ext>
            </a:extLst>
          </p:cNvPr>
          <p:cNvSpPr>
            <a:spLocks noGrp="1"/>
          </p:cNvSpPr>
          <p:nvPr>
            <p:ph type="title"/>
          </p:nvPr>
        </p:nvSpPr>
        <p:spPr/>
        <p:txBody>
          <a:bodyPr>
            <a:normAutofit fontScale="90000"/>
          </a:bodyPr>
          <a:lstStyle/>
          <a:p>
            <a:r>
              <a:rPr lang="en-US" b="1" dirty="0"/>
              <a:t>Veteran</a:t>
            </a:r>
            <a:br>
              <a:rPr lang="en-US" b="1" dirty="0"/>
            </a:br>
            <a:r>
              <a:rPr lang="en-US" b="1" dirty="0"/>
              <a:t> (VHA)</a:t>
            </a:r>
          </a:p>
        </p:txBody>
      </p:sp>
    </p:spTree>
    <p:extLst>
      <p:ext uri="{BB962C8B-B14F-4D97-AF65-F5344CB8AC3E}">
        <p14:creationId xmlns:p14="http://schemas.microsoft.com/office/powerpoint/2010/main" val="2539353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E26F6-9199-6041-9087-9D809C93CEBD}"/>
              </a:ext>
            </a:extLst>
          </p:cNvPr>
          <p:cNvSpPr>
            <a:spLocks noGrp="1"/>
          </p:cNvSpPr>
          <p:nvPr>
            <p:ph idx="1"/>
          </p:nvPr>
        </p:nvSpPr>
        <p:spPr/>
        <p:txBody>
          <a:bodyPr>
            <a:normAutofit/>
          </a:bodyPr>
          <a:lstStyle/>
          <a:p>
            <a:r>
              <a:rPr lang="en-US" dirty="0"/>
              <a:t>Families Over Coming Under Stress Family Resilience Training (FOCUS PROJECT)</a:t>
            </a:r>
          </a:p>
          <a:p>
            <a:r>
              <a:rPr lang="en-US" dirty="0"/>
              <a:t>Evidence-based family-centered preventive interventions shown to improve psychological health and family functioning over longitudinal follow-up.</a:t>
            </a:r>
          </a:p>
          <a:p>
            <a:r>
              <a:rPr lang="en-US" dirty="0"/>
              <a:t>Associated with Improvements in parent and child mental health across time</a:t>
            </a:r>
          </a:p>
          <a:p>
            <a:pPr>
              <a:buFont typeface="Arial" panose="020B0604020202020204" pitchFamily="34" charset="0"/>
              <a:buChar char="•"/>
            </a:pPr>
            <a:endParaRPr lang="en-US" dirty="0"/>
          </a:p>
          <a:p>
            <a:endParaRPr lang="en-US" dirty="0"/>
          </a:p>
        </p:txBody>
      </p:sp>
      <p:sp>
        <p:nvSpPr>
          <p:cNvPr id="3" name="Title 2">
            <a:extLst>
              <a:ext uri="{FF2B5EF4-FFF2-40B4-BE49-F238E27FC236}">
                <a16:creationId xmlns:a16="http://schemas.microsoft.com/office/drawing/2014/main" id="{E5EF0E4C-F3DF-2A41-B34D-983A68B8EF69}"/>
              </a:ext>
            </a:extLst>
          </p:cNvPr>
          <p:cNvSpPr>
            <a:spLocks noGrp="1"/>
          </p:cNvSpPr>
          <p:nvPr>
            <p:ph type="title"/>
          </p:nvPr>
        </p:nvSpPr>
        <p:spPr/>
        <p:txBody>
          <a:bodyPr/>
          <a:lstStyle/>
          <a:p>
            <a:r>
              <a:rPr lang="en-US" b="1" dirty="0"/>
              <a:t>Active Duty Family Interventions</a:t>
            </a:r>
          </a:p>
        </p:txBody>
      </p:sp>
      <p:sp>
        <p:nvSpPr>
          <p:cNvPr id="4" name="TextBox 3">
            <a:extLst>
              <a:ext uri="{FF2B5EF4-FFF2-40B4-BE49-F238E27FC236}">
                <a16:creationId xmlns:a16="http://schemas.microsoft.com/office/drawing/2014/main" id="{B9AF5D32-60CD-2247-9510-E8099FAD47F0}"/>
              </a:ext>
            </a:extLst>
          </p:cNvPr>
          <p:cNvSpPr txBox="1"/>
          <p:nvPr/>
        </p:nvSpPr>
        <p:spPr>
          <a:xfrm>
            <a:off x="7109469" y="6488668"/>
            <a:ext cx="1622560" cy="307777"/>
          </a:xfrm>
          <a:prstGeom prst="rect">
            <a:avLst/>
          </a:prstGeom>
          <a:noFill/>
        </p:spPr>
        <p:txBody>
          <a:bodyPr wrap="none" rtlCol="0">
            <a:spAutoFit/>
          </a:bodyPr>
          <a:lstStyle/>
          <a:p>
            <a:r>
              <a:rPr lang="en-US" sz="1400" dirty="0"/>
              <a:t>Lester et al., (2016)</a:t>
            </a:r>
          </a:p>
        </p:txBody>
      </p:sp>
    </p:spTree>
    <p:extLst>
      <p:ext uri="{BB962C8B-B14F-4D97-AF65-F5344CB8AC3E}">
        <p14:creationId xmlns:p14="http://schemas.microsoft.com/office/powerpoint/2010/main" val="1729579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F226F7-42A1-4F46-BA76-50F2F23E011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3494087"/>
            <a:ext cx="4710113" cy="3363913"/>
          </a:xfrm>
          <a:scene3d>
            <a:camera prst="orthographicFront"/>
            <a:lightRig rig="threePt" dir="t"/>
          </a:scene3d>
          <a:sp3d contourW="12700">
            <a:contourClr>
              <a:schemeClr val="tx1"/>
            </a:contourClr>
          </a:sp3d>
        </p:spPr>
      </p:pic>
      <p:pic>
        <p:nvPicPr>
          <p:cNvPr id="8" name="Content Placeholder 4">
            <a:extLst>
              <a:ext uri="{FF2B5EF4-FFF2-40B4-BE49-F238E27FC236}">
                <a16:creationId xmlns:a16="http://schemas.microsoft.com/office/drawing/2014/main" id="{E54436B3-08A1-E443-B667-EE21CCC038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858" y="228600"/>
            <a:ext cx="6343704" cy="3146355"/>
          </a:xfrm>
          <a:prstGeom prst="rect">
            <a:avLst/>
          </a:prstGeom>
          <a:scene3d>
            <a:camera prst="orthographicFront"/>
            <a:lightRig rig="threePt" dir="t"/>
          </a:scene3d>
          <a:sp3d contourW="12700">
            <a:contourClr>
              <a:schemeClr val="tx1"/>
            </a:contourClr>
          </a:sp3d>
        </p:spPr>
      </p:pic>
      <p:pic>
        <p:nvPicPr>
          <p:cNvPr id="7" name="Picture 6">
            <a:extLst>
              <a:ext uri="{FF2B5EF4-FFF2-40B4-BE49-F238E27FC236}">
                <a16:creationId xmlns:a16="http://schemas.microsoft.com/office/drawing/2014/main" id="{3524E233-93DF-7348-853E-AF77D2804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421" y="3494086"/>
            <a:ext cx="4479666" cy="3363913"/>
          </a:xfrm>
          <a:prstGeom prst="rect">
            <a:avLst/>
          </a:prstGeom>
          <a:scene3d>
            <a:camera prst="orthographicFront"/>
            <a:lightRig rig="threePt" dir="t"/>
          </a:scene3d>
          <a:sp3d contourW="12700">
            <a:contourClr>
              <a:schemeClr val="tx1"/>
            </a:contourClr>
          </a:sp3d>
        </p:spPr>
      </p:pic>
    </p:spTree>
    <p:extLst>
      <p:ext uri="{BB962C8B-B14F-4D97-AF65-F5344CB8AC3E}">
        <p14:creationId xmlns:p14="http://schemas.microsoft.com/office/powerpoint/2010/main" val="924329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6AF9B9-5C1F-F740-8EDF-7EF6EDDDBBB6}"/>
              </a:ext>
            </a:extLst>
          </p:cNvPr>
          <p:cNvSpPr>
            <a:spLocks noGrp="1"/>
          </p:cNvSpPr>
          <p:nvPr>
            <p:ph idx="1"/>
          </p:nvPr>
        </p:nvSpPr>
        <p:spPr/>
        <p:txBody>
          <a:bodyPr/>
          <a:lstStyle/>
          <a:p>
            <a:r>
              <a:rPr lang="en-US" dirty="0"/>
              <a:t>Family Mental Health Program at VASDHS</a:t>
            </a:r>
          </a:p>
          <a:p>
            <a:r>
              <a:rPr lang="en-US" dirty="0"/>
              <a:t>Couples-based PTSD Telehealth Intervention</a:t>
            </a:r>
          </a:p>
          <a:p>
            <a:r>
              <a:rPr lang="en-US" dirty="0"/>
              <a:t>Vet Centers*</a:t>
            </a:r>
          </a:p>
          <a:p>
            <a:r>
              <a:rPr lang="en-US" dirty="0"/>
              <a:t>Stephen A. Cohen Military Family Clinic at Veterans Village of San Diego (VVSD)Cohen Veteran Network*</a:t>
            </a:r>
          </a:p>
          <a:p>
            <a:pPr lvl="1"/>
            <a:r>
              <a:rPr lang="en-US" b="1" dirty="0">
                <a:latin typeface="Adobe Caslon Pro" panose="0205050205050A020403" pitchFamily="18" charset="0"/>
                <a:hlinkClick r:id="rId3">
                  <a:extLst>
                    <a:ext uri="{A12FA001-AC4F-418D-AE19-62706E023703}">
                      <ahyp:hlinkClr xmlns:ahyp="http://schemas.microsoft.com/office/drawing/2018/hyperlinkcolor" val="tx"/>
                    </a:ext>
                  </a:extLst>
                </a:hlinkClick>
              </a:rPr>
              <a:t>vvsd.net/</a:t>
            </a:r>
            <a:r>
              <a:rPr lang="en-US" b="1" dirty="0" err="1">
                <a:latin typeface="Adobe Caslon Pro" panose="0205050205050A020403" pitchFamily="18" charset="0"/>
                <a:hlinkClick r:id="rId3">
                  <a:extLst>
                    <a:ext uri="{A12FA001-AC4F-418D-AE19-62706E023703}">
                      <ahyp:hlinkClr xmlns:ahyp="http://schemas.microsoft.com/office/drawing/2018/hyperlinkcolor" val="tx"/>
                    </a:ext>
                  </a:extLst>
                </a:hlinkClick>
              </a:rPr>
              <a:t>cohenclinicsandiego</a:t>
            </a:r>
            <a:endParaRPr lang="en-US" b="1" dirty="0">
              <a:latin typeface="Adobe Caslon Pro" panose="0205050205050A020403" pitchFamily="18" charset="0"/>
            </a:endParaRPr>
          </a:p>
          <a:p>
            <a:pPr lvl="1"/>
            <a:endParaRPr lang="en-US" dirty="0"/>
          </a:p>
          <a:p>
            <a:pPr lvl="1"/>
            <a:endParaRPr lang="en-US" dirty="0"/>
          </a:p>
          <a:p>
            <a:pPr marL="0" indent="0">
              <a:buNone/>
            </a:pPr>
            <a:endParaRPr lang="en-US" dirty="0"/>
          </a:p>
        </p:txBody>
      </p:sp>
      <p:sp>
        <p:nvSpPr>
          <p:cNvPr id="3" name="Title 2">
            <a:extLst>
              <a:ext uri="{FF2B5EF4-FFF2-40B4-BE49-F238E27FC236}">
                <a16:creationId xmlns:a16="http://schemas.microsoft.com/office/drawing/2014/main" id="{9106DB57-317B-6E4E-A4E1-BB5C3E12C2D2}"/>
              </a:ext>
            </a:extLst>
          </p:cNvPr>
          <p:cNvSpPr>
            <a:spLocks noGrp="1"/>
          </p:cNvSpPr>
          <p:nvPr>
            <p:ph type="title"/>
          </p:nvPr>
        </p:nvSpPr>
        <p:spPr/>
        <p:txBody>
          <a:bodyPr>
            <a:normAutofit/>
          </a:bodyPr>
          <a:lstStyle/>
          <a:p>
            <a:r>
              <a:rPr lang="en-US" b="1" dirty="0"/>
              <a:t>Veteran Family Mental Health</a:t>
            </a:r>
          </a:p>
        </p:txBody>
      </p:sp>
    </p:spTree>
    <p:extLst>
      <p:ext uri="{BB962C8B-B14F-4D97-AF65-F5344CB8AC3E}">
        <p14:creationId xmlns:p14="http://schemas.microsoft.com/office/powerpoint/2010/main" val="391559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91F44-6E23-A843-8834-087B005FD867}"/>
              </a:ext>
            </a:extLst>
          </p:cNvPr>
          <p:cNvSpPr>
            <a:spLocks noGrp="1"/>
          </p:cNvSpPr>
          <p:nvPr>
            <p:ph idx="1"/>
          </p:nvPr>
        </p:nvSpPr>
        <p:spPr>
          <a:xfrm>
            <a:off x="228600" y="2209800"/>
            <a:ext cx="7408333" cy="3450696"/>
          </a:xfrm>
        </p:spPr>
        <p:txBody>
          <a:bodyPr>
            <a:normAutofit/>
          </a:bodyPr>
          <a:lstStyle/>
          <a:p>
            <a:r>
              <a:rPr lang="en-US" sz="2000" dirty="0"/>
              <a:t>High-quality mental healthcare services accessible to all post-9/11 (including National Guard and Reserves), their families, and the families of active duty service members including spouse or partner, children, parents, siblings, caregivers, and others</a:t>
            </a:r>
          </a:p>
        </p:txBody>
      </p:sp>
      <p:sp>
        <p:nvSpPr>
          <p:cNvPr id="3" name="Title 2">
            <a:extLst>
              <a:ext uri="{FF2B5EF4-FFF2-40B4-BE49-F238E27FC236}">
                <a16:creationId xmlns:a16="http://schemas.microsoft.com/office/drawing/2014/main" id="{464FB5A9-E5BC-F743-9BB7-C32202423356}"/>
              </a:ext>
            </a:extLst>
          </p:cNvPr>
          <p:cNvSpPr>
            <a:spLocks noGrp="1"/>
          </p:cNvSpPr>
          <p:nvPr>
            <p:ph type="title"/>
          </p:nvPr>
        </p:nvSpPr>
        <p:spPr/>
        <p:txBody>
          <a:bodyPr/>
          <a:lstStyle/>
          <a:p>
            <a:r>
              <a:rPr lang="en-US" b="1" dirty="0"/>
              <a:t>Cohen Veteran Network</a:t>
            </a:r>
          </a:p>
        </p:txBody>
      </p:sp>
      <p:sp>
        <p:nvSpPr>
          <p:cNvPr id="4" name="TextBox 3">
            <a:extLst>
              <a:ext uri="{FF2B5EF4-FFF2-40B4-BE49-F238E27FC236}">
                <a16:creationId xmlns:a16="http://schemas.microsoft.com/office/drawing/2014/main" id="{C1FFE2B2-DAD5-4544-BB21-199FD88B326C}"/>
              </a:ext>
            </a:extLst>
          </p:cNvPr>
          <p:cNvSpPr txBox="1"/>
          <p:nvPr/>
        </p:nvSpPr>
        <p:spPr>
          <a:xfrm>
            <a:off x="5309092" y="6324600"/>
            <a:ext cx="3801041" cy="646331"/>
          </a:xfrm>
          <a:prstGeom prst="rect">
            <a:avLst/>
          </a:prstGeom>
          <a:noFill/>
        </p:spPr>
        <p:txBody>
          <a:bodyPr wrap="none" rtlCol="0">
            <a:spAutoFit/>
          </a:bodyPr>
          <a:lstStyle/>
          <a:p>
            <a:r>
              <a:rPr lang="en-US" dirty="0">
                <a:hlinkClick r:id="rId2">
                  <a:extLst>
                    <a:ext uri="{A12FA001-AC4F-418D-AE19-62706E023703}">
                      <ahyp:hlinkClr xmlns:ahyp="http://schemas.microsoft.com/office/drawing/2018/hyperlinkcolor" val="tx"/>
                    </a:ext>
                  </a:extLst>
                </a:hlinkClick>
              </a:rPr>
              <a:t>https://vvsd.net/cohenclinicsandiego/</a:t>
            </a:r>
            <a:endParaRPr lang="en-US" dirty="0"/>
          </a:p>
          <a:p>
            <a:endParaRPr lang="en-US" dirty="0"/>
          </a:p>
        </p:txBody>
      </p:sp>
      <p:sp>
        <p:nvSpPr>
          <p:cNvPr id="6" name="Content Placeholder 2">
            <a:extLst>
              <a:ext uri="{FF2B5EF4-FFF2-40B4-BE49-F238E27FC236}">
                <a16:creationId xmlns:a16="http://schemas.microsoft.com/office/drawing/2014/main" id="{C86AE64F-DC3D-4EDF-B21D-EA34AC7D6E3E}"/>
              </a:ext>
            </a:extLst>
          </p:cNvPr>
          <p:cNvSpPr txBox="1">
            <a:spLocks/>
          </p:cNvSpPr>
          <p:nvPr/>
        </p:nvSpPr>
        <p:spPr>
          <a:xfrm>
            <a:off x="32657" y="3810000"/>
            <a:ext cx="9826691" cy="3424709"/>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2060"/>
                </a:solidFill>
                <a:latin typeface="Georgia" panose="02040502050405020303" pitchFamily="18" charset="0"/>
              </a:rPr>
              <a:t>Depression</a:t>
            </a:r>
          </a:p>
          <a:p>
            <a:r>
              <a:rPr lang="en-US" sz="2000" dirty="0">
                <a:solidFill>
                  <a:srgbClr val="002060"/>
                </a:solidFill>
                <a:latin typeface="Georgia" panose="02040502050405020303" pitchFamily="18" charset="0"/>
              </a:rPr>
              <a:t>Anxiety</a:t>
            </a:r>
          </a:p>
          <a:p>
            <a:r>
              <a:rPr lang="en-US" sz="2000" dirty="0">
                <a:solidFill>
                  <a:srgbClr val="002060"/>
                </a:solidFill>
                <a:latin typeface="Georgia" panose="02040502050405020303" pitchFamily="18" charset="0"/>
              </a:rPr>
              <a:t>Post-traumatic stress disorder</a:t>
            </a:r>
          </a:p>
          <a:p>
            <a:r>
              <a:rPr lang="en-US" sz="2000" dirty="0">
                <a:solidFill>
                  <a:srgbClr val="002060"/>
                </a:solidFill>
                <a:latin typeface="Georgia" panose="02040502050405020303" pitchFamily="18" charset="0"/>
              </a:rPr>
              <a:t>Adjustment issues</a:t>
            </a:r>
          </a:p>
          <a:p>
            <a:r>
              <a:rPr lang="en-US" sz="2000" dirty="0">
                <a:solidFill>
                  <a:srgbClr val="002060"/>
                </a:solidFill>
                <a:latin typeface="Georgia" panose="02040502050405020303" pitchFamily="18" charset="0"/>
              </a:rPr>
              <a:t>Substance misuse</a:t>
            </a:r>
          </a:p>
          <a:p>
            <a:r>
              <a:rPr lang="en-US" sz="2000" dirty="0">
                <a:solidFill>
                  <a:srgbClr val="002060"/>
                </a:solidFill>
                <a:latin typeface="Georgia" panose="02040502050405020303" pitchFamily="18" charset="0"/>
              </a:rPr>
              <a:t>Anger</a:t>
            </a:r>
          </a:p>
          <a:p>
            <a:endParaRPr lang="en-US" sz="2000" dirty="0">
              <a:solidFill>
                <a:srgbClr val="002060"/>
              </a:solidFill>
              <a:latin typeface="Georgia" panose="02040502050405020303" pitchFamily="18" charset="0"/>
            </a:endParaRPr>
          </a:p>
          <a:p>
            <a:endParaRPr lang="en-US" sz="2000" dirty="0">
              <a:solidFill>
                <a:srgbClr val="002060"/>
              </a:solidFill>
              <a:latin typeface="Georgia" panose="02040502050405020303" pitchFamily="18" charset="0"/>
            </a:endParaRPr>
          </a:p>
          <a:p>
            <a:r>
              <a:rPr lang="en-US" sz="2000" dirty="0">
                <a:solidFill>
                  <a:srgbClr val="002060"/>
                </a:solidFill>
                <a:latin typeface="Georgia" panose="02040502050405020303" pitchFamily="18" charset="0"/>
              </a:rPr>
              <a:t>Grief and loss</a:t>
            </a:r>
          </a:p>
          <a:p>
            <a:r>
              <a:rPr lang="en-US" sz="2000" dirty="0">
                <a:solidFill>
                  <a:srgbClr val="002060"/>
                </a:solidFill>
                <a:latin typeface="Georgia" panose="02040502050405020303" pitchFamily="18" charset="0"/>
              </a:rPr>
              <a:t>Family issues</a:t>
            </a:r>
          </a:p>
          <a:p>
            <a:r>
              <a:rPr lang="en-US" sz="2000" dirty="0">
                <a:solidFill>
                  <a:srgbClr val="002060"/>
                </a:solidFill>
                <a:latin typeface="Georgia" panose="02040502050405020303" pitchFamily="18" charset="0"/>
              </a:rPr>
              <a:t>Transition challenges</a:t>
            </a:r>
          </a:p>
          <a:p>
            <a:r>
              <a:rPr lang="en-US" sz="2000" dirty="0">
                <a:solidFill>
                  <a:srgbClr val="002060"/>
                </a:solidFill>
                <a:latin typeface="Georgia" panose="02040502050405020303" pitchFamily="18" charset="0"/>
              </a:rPr>
              <a:t>Sleep problems</a:t>
            </a:r>
          </a:p>
          <a:p>
            <a:r>
              <a:rPr lang="en-US" sz="2000" dirty="0">
                <a:solidFill>
                  <a:srgbClr val="002060"/>
                </a:solidFill>
                <a:latin typeface="Georgia" panose="02040502050405020303" pitchFamily="18" charset="0"/>
              </a:rPr>
              <a:t>Relationship problems</a:t>
            </a:r>
          </a:p>
          <a:p>
            <a:r>
              <a:rPr lang="en-US" sz="2000" dirty="0">
                <a:solidFill>
                  <a:srgbClr val="002060"/>
                </a:solidFill>
                <a:latin typeface="Georgia" panose="02040502050405020303" pitchFamily="18" charset="0"/>
              </a:rPr>
              <a:t>Children’s behavioral problems</a:t>
            </a:r>
          </a:p>
          <a:p>
            <a:endParaRPr lang="en-US" sz="2000" dirty="0"/>
          </a:p>
        </p:txBody>
      </p:sp>
    </p:spTree>
    <p:extLst>
      <p:ext uri="{BB962C8B-B14F-4D97-AF65-F5344CB8AC3E}">
        <p14:creationId xmlns:p14="http://schemas.microsoft.com/office/powerpoint/2010/main" val="3127094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347E2-68A7-5A43-A503-4165794B07E7}"/>
              </a:ext>
            </a:extLst>
          </p:cNvPr>
          <p:cNvSpPr>
            <a:spLocks noGrp="1"/>
          </p:cNvSpPr>
          <p:nvPr>
            <p:ph type="title"/>
          </p:nvPr>
        </p:nvSpPr>
        <p:spPr/>
        <p:txBody>
          <a:bodyPr/>
          <a:lstStyle/>
          <a:p>
            <a:r>
              <a:rPr lang="en-US" b="1" dirty="0"/>
              <a:t>Resources</a:t>
            </a:r>
          </a:p>
        </p:txBody>
      </p:sp>
      <p:sp>
        <p:nvSpPr>
          <p:cNvPr id="6" name="Text Placeholder 5">
            <a:extLst>
              <a:ext uri="{FF2B5EF4-FFF2-40B4-BE49-F238E27FC236}">
                <a16:creationId xmlns:a16="http://schemas.microsoft.com/office/drawing/2014/main" id="{9E1EE32A-AB72-434D-92C8-CFC1624AB982}"/>
              </a:ext>
            </a:extLst>
          </p:cNvPr>
          <p:cNvSpPr>
            <a:spLocks noGrp="1"/>
          </p:cNvSpPr>
          <p:nvPr>
            <p:ph type="body" idx="1"/>
          </p:nvPr>
        </p:nvSpPr>
        <p:spPr>
          <a:xfrm>
            <a:off x="228600" y="2678113"/>
            <a:ext cx="3822192" cy="639762"/>
          </a:xfrm>
        </p:spPr>
        <p:txBody>
          <a:bodyPr>
            <a:normAutofit/>
          </a:bodyPr>
          <a:lstStyle/>
          <a:p>
            <a:r>
              <a:rPr lang="en-US" sz="2800" dirty="0"/>
              <a:t>DoD</a:t>
            </a:r>
          </a:p>
        </p:txBody>
      </p:sp>
      <p:sp useBgFill="1">
        <p:nvSpPr>
          <p:cNvPr id="2" name="Content Placeholder 1">
            <a:extLst>
              <a:ext uri="{FF2B5EF4-FFF2-40B4-BE49-F238E27FC236}">
                <a16:creationId xmlns:a16="http://schemas.microsoft.com/office/drawing/2014/main" id="{CA0C7EE0-C338-894D-944A-3BB8DCEA1C7D}"/>
              </a:ext>
            </a:extLst>
          </p:cNvPr>
          <p:cNvSpPr>
            <a:spLocks noGrp="1"/>
          </p:cNvSpPr>
          <p:nvPr>
            <p:ph sz="half" idx="2"/>
          </p:nvPr>
        </p:nvSpPr>
        <p:spPr>
          <a:xfrm>
            <a:off x="457200" y="3429000"/>
            <a:ext cx="4040187" cy="2697163"/>
          </a:xfrm>
        </p:spPr>
        <p:txBody>
          <a:bodyPr>
            <a:normAutofit/>
          </a:bodyPr>
          <a:lstStyle/>
          <a:p>
            <a:pPr marL="0" indent="0">
              <a:buNone/>
            </a:pPr>
            <a:r>
              <a:rPr lang="en-US" dirty="0">
                <a:hlinkClick r:id="rId3"/>
              </a:rPr>
              <a:t>www.militarychildcare.com</a:t>
            </a:r>
            <a:endParaRPr lang="en-US" dirty="0"/>
          </a:p>
          <a:p>
            <a:pPr marL="0" indent="0">
              <a:buNone/>
            </a:pPr>
            <a:r>
              <a:rPr lang="en-US" dirty="0">
                <a:hlinkClick r:id="rId4"/>
              </a:rPr>
              <a:t>www.focusproject.org</a:t>
            </a:r>
            <a:endParaRPr lang="en-US" dirty="0"/>
          </a:p>
          <a:p>
            <a:pPr marL="0" indent="0">
              <a:buNone/>
            </a:pPr>
            <a:r>
              <a:rPr lang="en-US" dirty="0">
                <a:hlinkClick r:id="rId5"/>
              </a:rPr>
              <a:t>www.militaronesource.mil</a:t>
            </a:r>
            <a:endParaRPr lang="en-US" dirty="0"/>
          </a:p>
          <a:p>
            <a:pPr marL="0" indent="0">
              <a:buNone/>
            </a:pPr>
            <a:r>
              <a:rPr lang="en-US" dirty="0">
                <a:hlinkClick r:id="rId6"/>
              </a:rPr>
              <a:t>www.sandiego.navylifesw.com</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7" name="Text Placeholder 6">
            <a:extLst>
              <a:ext uri="{FF2B5EF4-FFF2-40B4-BE49-F238E27FC236}">
                <a16:creationId xmlns:a16="http://schemas.microsoft.com/office/drawing/2014/main" id="{A7751125-FF7A-D74F-9F69-08818AE77AF9}"/>
              </a:ext>
            </a:extLst>
          </p:cNvPr>
          <p:cNvSpPr>
            <a:spLocks noGrp="1"/>
          </p:cNvSpPr>
          <p:nvPr>
            <p:ph type="body" sz="quarter" idx="3"/>
          </p:nvPr>
        </p:nvSpPr>
        <p:spPr>
          <a:xfrm>
            <a:off x="4285622" y="2678113"/>
            <a:ext cx="3822192" cy="639762"/>
          </a:xfrm>
        </p:spPr>
        <p:txBody>
          <a:bodyPr>
            <a:normAutofit/>
          </a:bodyPr>
          <a:lstStyle/>
          <a:p>
            <a:r>
              <a:rPr lang="en-US" sz="2800" dirty="0"/>
              <a:t>VA</a:t>
            </a:r>
          </a:p>
        </p:txBody>
      </p:sp>
      <p:sp>
        <p:nvSpPr>
          <p:cNvPr id="5" name="Content Placeholder 4">
            <a:extLst>
              <a:ext uri="{FF2B5EF4-FFF2-40B4-BE49-F238E27FC236}">
                <a16:creationId xmlns:a16="http://schemas.microsoft.com/office/drawing/2014/main" id="{BBB6DBD3-87A7-B547-B07C-01D9FD540F95}"/>
              </a:ext>
            </a:extLst>
          </p:cNvPr>
          <p:cNvSpPr>
            <a:spLocks noGrp="1"/>
          </p:cNvSpPr>
          <p:nvPr>
            <p:ph sz="quarter" idx="4"/>
          </p:nvPr>
        </p:nvSpPr>
        <p:spPr>
          <a:xfrm>
            <a:off x="4645024" y="3429000"/>
            <a:ext cx="4414383" cy="2697163"/>
          </a:xfrm>
        </p:spPr>
        <p:txBody>
          <a:bodyPr/>
          <a:lstStyle/>
          <a:p>
            <a:pPr marL="0" indent="0">
              <a:buNone/>
            </a:pPr>
            <a:r>
              <a:rPr lang="en-US" dirty="0">
                <a:hlinkClick r:id="rId7"/>
              </a:rPr>
              <a:t>www.sandiego.va.gov</a:t>
            </a:r>
            <a:endParaRPr lang="en-US" dirty="0"/>
          </a:p>
          <a:p>
            <a:pPr marL="0" indent="0">
              <a:buNone/>
            </a:pPr>
            <a:r>
              <a:rPr lang="en-US" dirty="0">
                <a:hlinkClick r:id="rId8"/>
              </a:rPr>
              <a:t>www.veterancrisisline.net</a:t>
            </a:r>
            <a:endParaRPr lang="en-US" dirty="0"/>
          </a:p>
          <a:p>
            <a:pPr marL="0" indent="0">
              <a:buNone/>
            </a:pPr>
            <a:r>
              <a:rPr lang="en-US" dirty="0">
                <a:hlinkClick r:id="rId9"/>
              </a:rPr>
              <a:t>www.ptsd.va.gov</a:t>
            </a:r>
            <a:endParaRPr lang="en-US" dirty="0"/>
          </a:p>
          <a:p>
            <a:pPr marL="0" indent="0">
              <a:buNone/>
            </a:pPr>
            <a:r>
              <a:rPr lang="en-US" dirty="0">
                <a:hlinkClick r:id="rId10"/>
              </a:rPr>
              <a:t>www.benefits.va.gov/sandiego/</a:t>
            </a:r>
            <a:endParaRPr lang="en-US" dirty="0"/>
          </a:p>
          <a:p>
            <a:pPr marL="0" indent="0">
              <a:buNone/>
            </a:pPr>
            <a:r>
              <a:rPr lang="en-US" dirty="0">
                <a:hlinkClick r:id="rId11"/>
              </a:rPr>
              <a:t>www.vetcenter.va.gov</a:t>
            </a:r>
            <a:endParaRPr lang="en-US" dirty="0"/>
          </a:p>
          <a:p>
            <a:pPr marL="0" indent="0">
              <a:buNone/>
            </a:pPr>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F27543D-08CB-4F4E-9C71-73F86C8835FD}"/>
              </a:ext>
            </a:extLst>
          </p:cNvPr>
          <p:cNvPicPr>
            <a:picLocks noChangeAspect="1"/>
          </p:cNvPicPr>
          <p:nvPr/>
        </p:nvPicPr>
        <p:blipFill>
          <a:blip r:embed="rId12"/>
          <a:stretch>
            <a:fillRect/>
          </a:stretch>
        </p:blipFill>
        <p:spPr>
          <a:xfrm>
            <a:off x="3200400" y="5334000"/>
            <a:ext cx="2170444" cy="1219200"/>
          </a:xfrm>
          <a:prstGeom prst="rect">
            <a:avLst/>
          </a:prstGeom>
        </p:spPr>
      </p:pic>
    </p:spTree>
    <p:extLst>
      <p:ext uri="{BB962C8B-B14F-4D97-AF65-F5344CB8AC3E}">
        <p14:creationId xmlns:p14="http://schemas.microsoft.com/office/powerpoint/2010/main" val="175076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2AEC7A-927E-594A-B1D8-403DFB00BDC8}"/>
              </a:ext>
            </a:extLst>
          </p:cNvPr>
          <p:cNvSpPr>
            <a:spLocks noGrp="1"/>
          </p:cNvSpPr>
          <p:nvPr>
            <p:ph idx="1"/>
          </p:nvPr>
        </p:nvSpPr>
        <p:spPr/>
        <p:txBody>
          <a:bodyPr/>
          <a:lstStyle/>
          <a:p>
            <a:pPr>
              <a:lnSpc>
                <a:spcPct val="200000"/>
              </a:lnSpc>
            </a:pPr>
            <a:r>
              <a:rPr lang="en-US" dirty="0"/>
              <a:t>Military culture and experience</a:t>
            </a:r>
          </a:p>
          <a:p>
            <a:pPr>
              <a:lnSpc>
                <a:spcPct val="200000"/>
              </a:lnSpc>
            </a:pPr>
            <a:r>
              <a:rPr lang="en-US" dirty="0"/>
              <a:t>Common mental health concerns </a:t>
            </a:r>
          </a:p>
          <a:p>
            <a:pPr>
              <a:lnSpc>
                <a:spcPct val="200000"/>
              </a:lnSpc>
            </a:pPr>
            <a:r>
              <a:rPr lang="en-US" dirty="0"/>
              <a:t>Military and the family system</a:t>
            </a:r>
          </a:p>
          <a:p>
            <a:pPr>
              <a:lnSpc>
                <a:spcPct val="200000"/>
              </a:lnSpc>
            </a:pPr>
            <a:r>
              <a:rPr lang="en-US" dirty="0"/>
              <a:t>Accessing treatment and supportive services</a:t>
            </a:r>
          </a:p>
          <a:p>
            <a:endParaRPr lang="en-US" dirty="0"/>
          </a:p>
          <a:p>
            <a:endParaRPr lang="en-US" dirty="0"/>
          </a:p>
        </p:txBody>
      </p:sp>
      <p:sp>
        <p:nvSpPr>
          <p:cNvPr id="3" name="Title 2">
            <a:extLst>
              <a:ext uri="{FF2B5EF4-FFF2-40B4-BE49-F238E27FC236}">
                <a16:creationId xmlns:a16="http://schemas.microsoft.com/office/drawing/2014/main" id="{DB9DB413-7F12-0147-B562-E7216B7961FE}"/>
              </a:ext>
            </a:extLst>
          </p:cNvPr>
          <p:cNvSpPr>
            <a:spLocks noGrp="1"/>
          </p:cNvSpPr>
          <p:nvPr>
            <p:ph type="title"/>
          </p:nvPr>
        </p:nvSpPr>
        <p:spPr/>
        <p:txBody>
          <a:bodyPr/>
          <a:lstStyle/>
          <a:p>
            <a:r>
              <a:rPr lang="en-US" b="1" dirty="0"/>
              <a:t>Overview</a:t>
            </a:r>
          </a:p>
        </p:txBody>
      </p:sp>
    </p:spTree>
    <p:extLst>
      <p:ext uri="{BB962C8B-B14F-4D97-AF65-F5344CB8AC3E}">
        <p14:creationId xmlns:p14="http://schemas.microsoft.com/office/powerpoint/2010/main" val="1331825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A9BA69-898C-3D44-8537-1B857DA1D980}"/>
              </a:ext>
            </a:extLst>
          </p:cNvPr>
          <p:cNvSpPr>
            <a:spLocks noGrp="1"/>
          </p:cNvSpPr>
          <p:nvPr>
            <p:ph type="title"/>
          </p:nvPr>
        </p:nvSpPr>
        <p:spPr/>
        <p:txBody>
          <a:bodyPr/>
          <a:lstStyle/>
          <a:p>
            <a:r>
              <a:rPr lang="en-US" dirty="0"/>
              <a:t>Mobile Apps</a:t>
            </a:r>
          </a:p>
        </p:txBody>
      </p:sp>
      <p:sp>
        <p:nvSpPr>
          <p:cNvPr id="16" name="Text Placeholder 15">
            <a:extLst>
              <a:ext uri="{FF2B5EF4-FFF2-40B4-BE49-F238E27FC236}">
                <a16:creationId xmlns:a16="http://schemas.microsoft.com/office/drawing/2014/main" id="{82FE8D02-5846-A248-AE47-224F2A30946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363564FB-12B0-7447-9941-FE1B26C61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6332"/>
            <a:ext cx="4136128" cy="2209800"/>
          </a:xfrm>
          <a:prstGeom prst="rect">
            <a:avLst/>
          </a:prstGeom>
        </p:spPr>
      </p:pic>
      <p:pic>
        <p:nvPicPr>
          <p:cNvPr id="11" name="Picture 10">
            <a:extLst>
              <a:ext uri="{FF2B5EF4-FFF2-40B4-BE49-F238E27FC236}">
                <a16:creationId xmlns:a16="http://schemas.microsoft.com/office/drawing/2014/main" id="{D1A76684-9AD0-B844-8EBF-E60FE64C4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609600"/>
            <a:ext cx="2949360" cy="3753000"/>
          </a:xfrm>
          <a:prstGeom prst="rect">
            <a:avLst/>
          </a:prstGeom>
          <a:solidFill>
            <a:schemeClr val="tx1">
              <a:lumMod val="65000"/>
              <a:lumOff val="35000"/>
            </a:schemeClr>
          </a:solidFill>
        </p:spPr>
      </p:pic>
      <p:pic>
        <p:nvPicPr>
          <p:cNvPr id="13" name="Picture 12">
            <a:extLst>
              <a:ext uri="{FF2B5EF4-FFF2-40B4-BE49-F238E27FC236}">
                <a16:creationId xmlns:a16="http://schemas.microsoft.com/office/drawing/2014/main" id="{7E77D08F-3A5D-1F40-81A5-1617D8C26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4123" y="615846"/>
            <a:ext cx="2981877" cy="3735362"/>
          </a:xfrm>
          <a:prstGeom prst="rect">
            <a:avLst/>
          </a:prstGeom>
        </p:spPr>
      </p:pic>
      <p:pic>
        <p:nvPicPr>
          <p:cNvPr id="15" name="Picture 14">
            <a:extLst>
              <a:ext uri="{FF2B5EF4-FFF2-40B4-BE49-F238E27FC236}">
                <a16:creationId xmlns:a16="http://schemas.microsoft.com/office/drawing/2014/main" id="{F3FA95FF-E26C-EF44-A567-9031056D9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609600"/>
            <a:ext cx="2949360" cy="3741608"/>
          </a:xfrm>
          <a:prstGeom prst="rect">
            <a:avLst/>
          </a:prstGeom>
        </p:spPr>
      </p:pic>
      <p:pic>
        <p:nvPicPr>
          <p:cNvPr id="18" name="Picture 17">
            <a:extLst>
              <a:ext uri="{FF2B5EF4-FFF2-40B4-BE49-F238E27FC236}">
                <a16:creationId xmlns:a16="http://schemas.microsoft.com/office/drawing/2014/main" id="{4D18CEAA-08E2-1940-A81A-91D26EE62D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4574662"/>
            <a:ext cx="4343400" cy="2209403"/>
          </a:xfrm>
          <a:prstGeom prst="rect">
            <a:avLst/>
          </a:prstGeom>
        </p:spPr>
      </p:pic>
      <p:sp>
        <p:nvSpPr>
          <p:cNvPr id="19" name="TextBox 18">
            <a:extLst>
              <a:ext uri="{FF2B5EF4-FFF2-40B4-BE49-F238E27FC236}">
                <a16:creationId xmlns:a16="http://schemas.microsoft.com/office/drawing/2014/main" id="{CA718EB2-8806-D345-85D2-D4856B021FDD}"/>
              </a:ext>
            </a:extLst>
          </p:cNvPr>
          <p:cNvSpPr txBox="1"/>
          <p:nvPr/>
        </p:nvSpPr>
        <p:spPr>
          <a:xfrm>
            <a:off x="3114123" y="76200"/>
            <a:ext cx="2849217" cy="584775"/>
          </a:xfrm>
          <a:prstGeom prst="rect">
            <a:avLst/>
          </a:prstGeom>
          <a:noFill/>
        </p:spPr>
        <p:txBody>
          <a:bodyPr wrap="square" rtlCol="0">
            <a:spAutoFit/>
          </a:bodyPr>
          <a:lstStyle/>
          <a:p>
            <a:pPr algn="ctr"/>
            <a:r>
              <a:rPr lang="en-US" sz="3200" b="1" dirty="0">
                <a:solidFill>
                  <a:schemeClr val="bg1"/>
                </a:solidFill>
                <a:latin typeface="+mj-lt"/>
              </a:rPr>
              <a:t>Mobile Apps</a:t>
            </a:r>
          </a:p>
        </p:txBody>
      </p:sp>
    </p:spTree>
    <p:extLst>
      <p:ext uri="{BB962C8B-B14F-4D97-AF65-F5344CB8AC3E}">
        <p14:creationId xmlns:p14="http://schemas.microsoft.com/office/powerpoint/2010/main" val="89604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E0772D-5223-BC46-8A93-404285245C69}"/>
              </a:ext>
            </a:extLst>
          </p:cNvPr>
          <p:cNvSpPr>
            <a:spLocks noGrp="1"/>
          </p:cNvSpPr>
          <p:nvPr>
            <p:ph idx="1"/>
          </p:nvPr>
        </p:nvSpPr>
        <p:spPr/>
        <p:txBody>
          <a:bodyPr>
            <a:normAutofit fontScale="62500" lnSpcReduction="20000"/>
          </a:bodyPr>
          <a:lstStyle/>
          <a:p>
            <a:pPr>
              <a:buFont typeface="Arial" panose="020B0604020202020204" pitchFamily="34" charset="0"/>
              <a:buChar char="•"/>
            </a:pPr>
            <a:r>
              <a:rPr lang="en-US" dirty="0" err="1"/>
              <a:t>Beardslee</a:t>
            </a:r>
            <a:r>
              <a:rPr lang="en-US" dirty="0"/>
              <a:t> WR, Lester P, </a:t>
            </a:r>
            <a:r>
              <a:rPr lang="en-US" dirty="0" err="1"/>
              <a:t>Klosinski</a:t>
            </a:r>
            <a:r>
              <a:rPr lang="en-US" dirty="0"/>
              <a:t> L, et al: Family-centered preventive intervention for military families: implications for implementation science. </a:t>
            </a:r>
            <a:r>
              <a:rPr lang="en-US" dirty="0" err="1"/>
              <a:t>Prev</a:t>
            </a:r>
            <a:r>
              <a:rPr lang="en-US" dirty="0"/>
              <a:t> Sci 2011; 12(4): 339–48.</a:t>
            </a:r>
          </a:p>
          <a:p>
            <a:pPr>
              <a:buFont typeface="Arial" panose="020B0604020202020204" pitchFamily="34" charset="0"/>
              <a:buChar char="•"/>
            </a:pPr>
            <a:r>
              <a:rPr lang="en-US" dirty="0"/>
              <a:t>Creech, S.K. &amp; </a:t>
            </a:r>
            <a:r>
              <a:rPr lang="en-US" dirty="0" err="1"/>
              <a:t>Misca</a:t>
            </a:r>
            <a:r>
              <a:rPr lang="en-US" dirty="0"/>
              <a:t>, G. (2017).  Parenting with PTSD: A review of Research on the Influence of PTSD on Parent-Child Functioning in Military and Veteran Families.  </a:t>
            </a:r>
            <a:r>
              <a:rPr lang="en-US" i="1" dirty="0"/>
              <a:t>Frontiers in Psychology</a:t>
            </a:r>
            <a:r>
              <a:rPr lang="en-US" dirty="0"/>
              <a:t>. </a:t>
            </a:r>
          </a:p>
          <a:p>
            <a:pPr>
              <a:buFont typeface="Arial" panose="020B0604020202020204" pitchFamily="34" charset="0"/>
              <a:buChar char="•"/>
            </a:pPr>
            <a:r>
              <a:rPr lang="en-US" dirty="0"/>
              <a:t>Easterbrook, M., Ginsburg, K., Lerner, R.,  (2013).Resilience among military youth. </a:t>
            </a:r>
            <a:r>
              <a:rPr lang="en-US" i="1" dirty="0"/>
              <a:t>The future of Children. </a:t>
            </a:r>
            <a:r>
              <a:rPr lang="en-US" dirty="0"/>
              <a:t>23, (2), 99-120.</a:t>
            </a:r>
          </a:p>
          <a:p>
            <a:pPr>
              <a:buFont typeface="Arial" panose="020B0604020202020204" pitchFamily="34" charset="0"/>
              <a:buChar char="•"/>
            </a:pPr>
            <a:r>
              <a:rPr lang="en-US" dirty="0" err="1"/>
              <a:t>Negrusa</a:t>
            </a:r>
            <a:r>
              <a:rPr lang="en-US" dirty="0"/>
              <a:t>, S., </a:t>
            </a:r>
            <a:r>
              <a:rPr lang="en-US" dirty="0" err="1"/>
              <a:t>Negrusa</a:t>
            </a:r>
            <a:r>
              <a:rPr lang="en-US" dirty="0"/>
              <a:t>, B. &amp; </a:t>
            </a:r>
            <a:r>
              <a:rPr lang="en-US" dirty="0" err="1"/>
              <a:t>Hosek</a:t>
            </a:r>
            <a:r>
              <a:rPr lang="en-US" dirty="0"/>
              <a:t>, J. Gone to war: have deployments increased divorces? (2014) </a:t>
            </a:r>
            <a:r>
              <a:rPr lang="en-US" i="1" dirty="0"/>
              <a:t>J </a:t>
            </a:r>
            <a:r>
              <a:rPr lang="en-US" i="1" dirty="0" err="1"/>
              <a:t>Popul</a:t>
            </a:r>
            <a:r>
              <a:rPr lang="en-US" i="1" dirty="0"/>
              <a:t> Econ</a:t>
            </a:r>
            <a:r>
              <a:rPr lang="en-US" dirty="0"/>
              <a:t> </a:t>
            </a:r>
            <a:r>
              <a:rPr lang="en-US" b="1" dirty="0"/>
              <a:t>27, </a:t>
            </a:r>
            <a:r>
              <a:rPr lang="en-US" dirty="0"/>
              <a:t>473–496 . https://doi.org/10.1007/s00148-013-0485-5</a:t>
            </a:r>
          </a:p>
          <a:p>
            <a:pPr>
              <a:buFont typeface="Arial" panose="020B0604020202020204" pitchFamily="34" charset="0"/>
              <a:buChar char="•"/>
            </a:pPr>
            <a:r>
              <a:rPr lang="en-US" dirty="0"/>
              <a:t>Hoge, C. W. (2010). </a:t>
            </a:r>
            <a:r>
              <a:rPr lang="en-US" i="1" dirty="0"/>
              <a:t>Once a warrior, always a warrior: navigating the transition from combat to home--including combat stress, PTSD, and </a:t>
            </a:r>
            <a:r>
              <a:rPr lang="en-US" i="1" dirty="0" err="1"/>
              <a:t>mTBI</a:t>
            </a:r>
            <a:r>
              <a:rPr lang="en-US" i="1" dirty="0"/>
              <a:t>.</a:t>
            </a:r>
            <a:r>
              <a:rPr lang="en-US" dirty="0"/>
              <a:t> Guilford, Conn.: GPP Life.</a:t>
            </a:r>
          </a:p>
          <a:p>
            <a:pPr>
              <a:buFont typeface="Arial" panose="020B0604020202020204" pitchFamily="34" charset="0"/>
              <a:buChar char="•"/>
            </a:pPr>
            <a:r>
              <a:rPr lang="en-US" dirty="0"/>
              <a:t>Lester, Patricia &amp; Saltzman, William &amp; Woodward, Kirsten &amp; Glover, Dorie &amp; </a:t>
            </a:r>
            <a:r>
              <a:rPr lang="en-US" dirty="0" err="1"/>
              <a:t>Leskin</a:t>
            </a:r>
            <a:r>
              <a:rPr lang="en-US" dirty="0"/>
              <a:t>, Gregory &amp; </a:t>
            </a:r>
            <a:r>
              <a:rPr lang="en-US" dirty="0" err="1"/>
              <a:t>Bursch</a:t>
            </a:r>
            <a:r>
              <a:rPr lang="en-US" dirty="0"/>
              <a:t>, Brenda &amp; </a:t>
            </a:r>
            <a:r>
              <a:rPr lang="en-US" dirty="0" err="1"/>
              <a:t>Pynoos</a:t>
            </a:r>
            <a:r>
              <a:rPr lang="en-US" dirty="0"/>
              <a:t>, Robert &amp; </a:t>
            </a:r>
            <a:r>
              <a:rPr lang="en-US" dirty="0" err="1"/>
              <a:t>Beardslee</a:t>
            </a:r>
            <a:r>
              <a:rPr lang="en-US" dirty="0"/>
              <a:t>, William. (2012). Evaluation of a Family-Centered Prevention Intervention for Military Children and Families Facing Wartime Deployments. American journal of public health. 102 </a:t>
            </a:r>
            <a:r>
              <a:rPr lang="en-US" dirty="0" err="1"/>
              <a:t>Suppl</a:t>
            </a:r>
            <a:r>
              <a:rPr lang="en-US" dirty="0"/>
              <a:t> 1. S48-54. 10.2105/AJPH.2010.300088.</a:t>
            </a:r>
          </a:p>
          <a:p>
            <a:pPr marL="0" indent="0">
              <a:buNone/>
            </a:pPr>
            <a:endParaRPr lang="en-US" dirty="0"/>
          </a:p>
        </p:txBody>
      </p:sp>
      <p:sp>
        <p:nvSpPr>
          <p:cNvPr id="3" name="Title 2">
            <a:extLst>
              <a:ext uri="{FF2B5EF4-FFF2-40B4-BE49-F238E27FC236}">
                <a16:creationId xmlns:a16="http://schemas.microsoft.com/office/drawing/2014/main" id="{ACAE4AEF-915A-6A40-85EA-8A6C0A1E8DE0}"/>
              </a:ext>
            </a:extLst>
          </p:cNvPr>
          <p:cNvSpPr>
            <a:spLocks noGrp="1"/>
          </p:cNvSpPr>
          <p:nvPr>
            <p:ph type="title"/>
          </p:nvPr>
        </p:nvSpPr>
        <p:spPr/>
        <p:txBody>
          <a:bodyPr/>
          <a:lstStyle/>
          <a:p>
            <a:r>
              <a:rPr lang="en-US" dirty="0"/>
              <a:t>References	</a:t>
            </a:r>
          </a:p>
        </p:txBody>
      </p:sp>
    </p:spTree>
    <p:extLst>
      <p:ext uri="{BB962C8B-B14F-4D97-AF65-F5344CB8AC3E}">
        <p14:creationId xmlns:p14="http://schemas.microsoft.com/office/powerpoint/2010/main" val="1820659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B456-EB2D-465D-94B9-DD43C646D741}"/>
              </a:ext>
            </a:extLst>
          </p:cNvPr>
          <p:cNvSpPr>
            <a:spLocks noGrp="1"/>
          </p:cNvSpPr>
          <p:nvPr>
            <p:ph type="title"/>
          </p:nvPr>
        </p:nvSpPr>
        <p:spPr>
          <a:xfrm>
            <a:off x="457200" y="457200"/>
            <a:ext cx="8229600" cy="1371600"/>
          </a:xfrm>
        </p:spPr>
        <p:txBody>
          <a:bodyPr>
            <a:normAutofit fontScale="90000"/>
          </a:bodyPr>
          <a:lstStyle/>
          <a:p>
            <a:r>
              <a:rPr lang="en-US" b="1" dirty="0"/>
              <a:t>Cultural Competence w/ Veterans</a:t>
            </a:r>
            <a:br>
              <a:rPr lang="en-US" dirty="0"/>
            </a:br>
            <a:r>
              <a:rPr lang="en-US" b="1" dirty="0"/>
              <a:t> Recommended Readings:</a:t>
            </a:r>
            <a:endParaRPr lang="en-US" dirty="0"/>
          </a:p>
        </p:txBody>
      </p:sp>
      <p:sp>
        <p:nvSpPr>
          <p:cNvPr id="4" name="TextBox 3">
            <a:extLst>
              <a:ext uri="{FF2B5EF4-FFF2-40B4-BE49-F238E27FC236}">
                <a16:creationId xmlns:a16="http://schemas.microsoft.com/office/drawing/2014/main" id="{93E3DE99-8071-4962-854A-349987BD2D29}"/>
              </a:ext>
            </a:extLst>
          </p:cNvPr>
          <p:cNvSpPr txBox="1"/>
          <p:nvPr/>
        </p:nvSpPr>
        <p:spPr>
          <a:xfrm>
            <a:off x="533400" y="1828800"/>
            <a:ext cx="8229600" cy="5078313"/>
          </a:xfrm>
          <a:prstGeom prst="rect">
            <a:avLst/>
          </a:prstGeom>
          <a:noFill/>
        </p:spPr>
        <p:txBody>
          <a:bodyPr wrap="square" rtlCol="0">
            <a:spAutoFit/>
          </a:bodyPr>
          <a:lstStyle/>
          <a:p>
            <a:pPr lvl="0" fontAlgn="base"/>
            <a:r>
              <a:rPr lang="en-US" b="1" dirty="0"/>
              <a:t>National Center for PTSD:</a:t>
            </a:r>
            <a:r>
              <a:rPr lang="en-US" dirty="0"/>
              <a:t> </a:t>
            </a:r>
            <a:r>
              <a:rPr lang="en-US" dirty="0">
                <a:hlinkClick r:id="rId3"/>
              </a:rPr>
              <a:t>https://www.ptsd.va.gov/</a:t>
            </a:r>
            <a:r>
              <a:rPr lang="en-US" dirty="0"/>
              <a:t> </a:t>
            </a:r>
          </a:p>
          <a:p>
            <a:pPr lvl="0" fontAlgn="base"/>
            <a:r>
              <a:rPr lang="en-US" b="1" dirty="0"/>
              <a:t>VA: Community Provider Toolkit: </a:t>
            </a:r>
            <a:r>
              <a:rPr lang="en-US" dirty="0">
                <a:hlinkClick r:id="rId4"/>
              </a:rPr>
              <a:t>www.mentalhealth.va.gov/communityproviders</a:t>
            </a:r>
            <a:r>
              <a:rPr lang="en-US" b="1" dirty="0"/>
              <a:t>   </a:t>
            </a:r>
            <a:r>
              <a:rPr lang="en-US" dirty="0"/>
              <a:t> </a:t>
            </a:r>
          </a:p>
          <a:p>
            <a:pPr lvl="0" fontAlgn="base"/>
            <a:r>
              <a:rPr lang="en-US" b="1" dirty="0"/>
              <a:t>Make the Connection:</a:t>
            </a:r>
            <a:r>
              <a:rPr lang="en-US" dirty="0"/>
              <a:t> </a:t>
            </a:r>
            <a:r>
              <a:rPr lang="en-US" dirty="0">
                <a:hlinkClick r:id="rId5"/>
              </a:rPr>
              <a:t>www.maketheconnection.net</a:t>
            </a:r>
            <a:r>
              <a:rPr lang="en-US" dirty="0"/>
              <a:t>  </a:t>
            </a:r>
          </a:p>
          <a:p>
            <a:pPr lvl="0" fontAlgn="base"/>
            <a:r>
              <a:rPr lang="en-US" b="1" dirty="0"/>
              <a:t>DoD/VA: Center for Deployment Psychology: </a:t>
            </a:r>
            <a:r>
              <a:rPr lang="en-US" dirty="0">
                <a:hlinkClick r:id="rId6"/>
              </a:rPr>
              <a:t>http://deploymentpsych.org/military-culture-course-modules</a:t>
            </a:r>
            <a:r>
              <a:rPr lang="en-US" b="1" dirty="0"/>
              <a:t> </a:t>
            </a:r>
            <a:r>
              <a:rPr lang="en-US" dirty="0"/>
              <a:t> </a:t>
            </a:r>
          </a:p>
          <a:p>
            <a:pPr lvl="0" fontAlgn="base"/>
            <a:r>
              <a:rPr lang="en-US" b="1" dirty="0"/>
              <a:t>DoD: Defense Centers of Excellence for Psychological Health &amp; Traumatic Brain Injury</a:t>
            </a:r>
            <a:r>
              <a:rPr lang="en-US" dirty="0"/>
              <a:t>: </a:t>
            </a:r>
            <a:r>
              <a:rPr lang="en-US" dirty="0">
                <a:hlinkClick r:id="rId7"/>
              </a:rPr>
              <a:t>http://dcoe.mil/Training/Education.aspx</a:t>
            </a:r>
            <a:r>
              <a:rPr lang="en-US" b="1" dirty="0"/>
              <a:t>  </a:t>
            </a:r>
            <a:r>
              <a:rPr lang="en-US" dirty="0"/>
              <a:t> </a:t>
            </a:r>
          </a:p>
          <a:p>
            <a:pPr lvl="0" fontAlgn="base"/>
            <a:r>
              <a:rPr lang="en-US" b="1" dirty="0"/>
              <a:t>After Deployment:</a:t>
            </a:r>
            <a:r>
              <a:rPr lang="en-US" dirty="0"/>
              <a:t> </a:t>
            </a:r>
            <a:r>
              <a:rPr lang="en-US" dirty="0">
                <a:hlinkClick r:id="rId8"/>
              </a:rPr>
              <a:t>http://afterdeployment.dcoe.mil/</a:t>
            </a:r>
            <a:r>
              <a:rPr lang="en-US" dirty="0"/>
              <a:t>   </a:t>
            </a:r>
          </a:p>
          <a:p>
            <a:pPr lvl="0" fontAlgn="base"/>
            <a:r>
              <a:rPr lang="en-US" b="1" dirty="0" err="1"/>
              <a:t>PsychArmor</a:t>
            </a:r>
            <a:r>
              <a:rPr lang="en-US" b="1" dirty="0"/>
              <a:t> Institute: </a:t>
            </a:r>
            <a:r>
              <a:rPr lang="en-US" dirty="0">
                <a:hlinkClick r:id="rId9"/>
              </a:rPr>
              <a:t>http://www.psycharmor.org/#psycharmor</a:t>
            </a:r>
            <a:r>
              <a:rPr lang="en-US" dirty="0"/>
              <a:t> </a:t>
            </a:r>
          </a:p>
          <a:p>
            <a:pPr lvl="0" fontAlgn="base"/>
            <a:r>
              <a:rPr lang="en-US" b="1" dirty="0"/>
              <a:t>Head Space and Timing: </a:t>
            </a:r>
            <a:r>
              <a:rPr lang="en-US" dirty="0">
                <a:hlinkClick r:id="rId10"/>
              </a:rPr>
              <a:t>http://veteranmentalhealth.com/</a:t>
            </a:r>
            <a:r>
              <a:rPr lang="en-US" b="1" dirty="0"/>
              <a:t> </a:t>
            </a:r>
            <a:r>
              <a:rPr lang="en-US" dirty="0"/>
              <a:t> </a:t>
            </a:r>
          </a:p>
          <a:p>
            <a:pPr lvl="0" fontAlgn="base"/>
            <a:r>
              <a:rPr lang="en-US" b="1" dirty="0"/>
              <a:t>Task &amp; Purpose Newsletter: </a:t>
            </a:r>
            <a:r>
              <a:rPr lang="en-US" dirty="0">
                <a:hlinkClick r:id="rId11"/>
              </a:rPr>
              <a:t>http://taskandpurpose.com/</a:t>
            </a:r>
            <a:r>
              <a:rPr lang="en-US" b="1" dirty="0"/>
              <a:t> </a:t>
            </a:r>
            <a:r>
              <a:rPr lang="en-US" dirty="0"/>
              <a:t> </a:t>
            </a:r>
          </a:p>
          <a:p>
            <a:pPr lvl="0" fontAlgn="base"/>
            <a:r>
              <a:rPr lang="en-US" b="1" dirty="0"/>
              <a:t>Have You Ever Served In the Military</a:t>
            </a:r>
            <a:r>
              <a:rPr lang="en-US" dirty="0"/>
              <a:t>?: </a:t>
            </a:r>
            <a:r>
              <a:rPr lang="en-US" dirty="0">
                <a:hlinkClick r:id="rId12"/>
              </a:rPr>
              <a:t>http://www.haveyoueverserved.com/</a:t>
            </a:r>
            <a:r>
              <a:rPr lang="en-US" dirty="0"/>
              <a:t>  </a:t>
            </a:r>
          </a:p>
          <a:p>
            <a:pPr lvl="0" fontAlgn="base"/>
            <a:r>
              <a:rPr lang="en-US" b="1" dirty="0"/>
              <a:t>Wes </a:t>
            </a:r>
            <a:r>
              <a:rPr lang="en-US" b="1" dirty="0" err="1"/>
              <a:t>MooreTED</a:t>
            </a:r>
            <a:r>
              <a:rPr lang="en-US" b="1" dirty="0"/>
              <a:t> Talk: “How to talk to veterans about the war”  </a:t>
            </a:r>
            <a:r>
              <a:rPr lang="en-US" dirty="0">
                <a:hlinkClick r:id="rId13"/>
              </a:rPr>
              <a:t>https://www.ted.com/talks/wes_moore_how_to_talk_to_veterans_about_the_war?language=en</a:t>
            </a:r>
            <a:r>
              <a:rPr lang="en-US" b="1" dirty="0"/>
              <a:t> </a:t>
            </a:r>
            <a:r>
              <a:rPr lang="en-US" dirty="0"/>
              <a:t> </a:t>
            </a:r>
          </a:p>
          <a:p>
            <a:r>
              <a:rPr lang="en-US" b="1" dirty="0"/>
              <a:t>Sebastian Junger TED Talk:  “Why Veterans Miss War” </a:t>
            </a:r>
            <a:r>
              <a:rPr lang="en-US" dirty="0">
                <a:hlinkClick r:id="rId14"/>
              </a:rPr>
              <a:t>https://www.youtube.com/watch?v=TGZMSmcuiXM</a:t>
            </a:r>
            <a:endParaRPr lang="en-US" dirty="0"/>
          </a:p>
        </p:txBody>
      </p:sp>
    </p:spTree>
    <p:extLst>
      <p:ext uri="{BB962C8B-B14F-4D97-AF65-F5344CB8AC3E}">
        <p14:creationId xmlns:p14="http://schemas.microsoft.com/office/powerpoint/2010/main" val="193241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3CF4DE-C1FD-824C-A3CC-446145606AD9}"/>
              </a:ext>
            </a:extLst>
          </p:cNvPr>
          <p:cNvSpPr>
            <a:spLocks noGrp="1"/>
          </p:cNvSpPr>
          <p:nvPr>
            <p:ph type="title"/>
          </p:nvPr>
        </p:nvSpPr>
        <p:spPr/>
        <p:txBody>
          <a:bodyPr>
            <a:normAutofit/>
          </a:bodyPr>
          <a:lstStyle/>
          <a:p>
            <a:r>
              <a:rPr lang="en-US" b="1" dirty="0"/>
              <a:t>Military culture and experience</a:t>
            </a:r>
            <a:br>
              <a:rPr lang="en-US" b="1" dirty="0"/>
            </a:br>
            <a:endParaRPr lang="en-US" b="1" dirty="0"/>
          </a:p>
        </p:txBody>
      </p:sp>
      <p:sp>
        <p:nvSpPr>
          <p:cNvPr id="4" name="Text Placeholder 3">
            <a:extLst>
              <a:ext uri="{FF2B5EF4-FFF2-40B4-BE49-F238E27FC236}">
                <a16:creationId xmlns:a16="http://schemas.microsoft.com/office/drawing/2014/main" id="{C5DFD652-9C1C-1741-ADF5-211D35D39B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340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026062"/>
            <a:ext cx="7408333" cy="3450696"/>
          </a:xfrm>
        </p:spPr>
        <p:txBody>
          <a:bodyPr>
            <a:normAutofit/>
          </a:bodyPr>
          <a:lstStyle/>
          <a:p>
            <a:r>
              <a:rPr lang="en-US" dirty="0"/>
              <a:t>The civilian way…</a:t>
            </a:r>
          </a:p>
          <a:p>
            <a:endParaRPr lang="en-US" dirty="0">
              <a:solidFill>
                <a:srgbClr val="00B05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a:p>
            <a:r>
              <a:rPr lang="en-US" dirty="0">
                <a:solidFill>
                  <a:srgbClr val="00B050"/>
                </a:solidFill>
                <a:hlinkClick r:id="rId3"/>
              </a:rPr>
              <a:t>The Marine Way…</a:t>
            </a:r>
            <a:endParaRPr lang="en-US" dirty="0">
              <a:solidFill>
                <a:srgbClr val="00B050"/>
              </a:solidFill>
            </a:endParaRPr>
          </a:p>
          <a:p>
            <a:pPr marL="0" indent="0">
              <a:buNone/>
            </a:pPr>
            <a:endParaRPr lang="en-US" dirty="0">
              <a:solidFill>
                <a:srgbClr val="00B050"/>
              </a:solidFill>
            </a:endParaRPr>
          </a:p>
        </p:txBody>
      </p:sp>
      <p:sp>
        <p:nvSpPr>
          <p:cNvPr id="3" name="Title 2"/>
          <p:cNvSpPr>
            <a:spLocks noGrp="1"/>
          </p:cNvSpPr>
          <p:nvPr>
            <p:ph type="title"/>
          </p:nvPr>
        </p:nvSpPr>
        <p:spPr/>
        <p:txBody>
          <a:bodyPr/>
          <a:lstStyle/>
          <a:p>
            <a:r>
              <a:rPr lang="en-US" b="1" dirty="0">
                <a:solidFill>
                  <a:schemeClr val="bg1"/>
                </a:solidFill>
              </a:rPr>
              <a:t>Exercise</a:t>
            </a:r>
          </a:p>
        </p:txBody>
      </p:sp>
      <p:pic>
        <p:nvPicPr>
          <p:cNvPr id="4" name="Picture 3">
            <a:extLst>
              <a:ext uri="{FF2B5EF4-FFF2-40B4-BE49-F238E27FC236}">
                <a16:creationId xmlns:a16="http://schemas.microsoft.com/office/drawing/2014/main" id="{967D7645-6308-9F45-B290-7C69AD8C37DA}"/>
              </a:ext>
            </a:extLst>
          </p:cNvPr>
          <p:cNvPicPr>
            <a:picLocks noChangeAspect="1"/>
          </p:cNvPicPr>
          <p:nvPr/>
        </p:nvPicPr>
        <p:blipFill>
          <a:blip r:embed="rId4"/>
          <a:stretch>
            <a:fillRect/>
          </a:stretch>
        </p:blipFill>
        <p:spPr>
          <a:xfrm>
            <a:off x="5105400" y="4114800"/>
            <a:ext cx="3874576" cy="2667000"/>
          </a:xfrm>
          <a:prstGeom prst="rect">
            <a:avLst/>
          </a:prstGeom>
          <a:effectLst>
            <a:glow>
              <a:schemeClr val="accent3">
                <a:lumMod val="50000"/>
                <a:alpha val="20000"/>
              </a:schemeClr>
            </a:glow>
            <a:outerShdw blurRad="50800" dist="50800" algn="ctr" rotWithShape="0">
              <a:srgbClr val="000000">
                <a:alpha val="43137"/>
              </a:srgbClr>
            </a:outerShdw>
          </a:effectLst>
        </p:spPr>
      </p:pic>
      <p:pic>
        <p:nvPicPr>
          <p:cNvPr id="5" name="Picture 4">
            <a:extLst>
              <a:ext uri="{FF2B5EF4-FFF2-40B4-BE49-F238E27FC236}">
                <a16:creationId xmlns:a16="http://schemas.microsoft.com/office/drawing/2014/main" id="{8FAC39D5-7914-684B-BFEC-AE760A3261D2}"/>
              </a:ext>
            </a:extLst>
          </p:cNvPr>
          <p:cNvPicPr>
            <a:picLocks noChangeAspect="1"/>
          </p:cNvPicPr>
          <p:nvPr/>
        </p:nvPicPr>
        <p:blipFill>
          <a:blip r:embed="rId5"/>
          <a:stretch>
            <a:fillRect/>
          </a:stretch>
        </p:blipFill>
        <p:spPr>
          <a:xfrm>
            <a:off x="5787912" y="1140224"/>
            <a:ext cx="2509552" cy="2844159"/>
          </a:xfrm>
          <a:prstGeom prst="rect">
            <a:avLst/>
          </a:prstGeom>
        </p:spPr>
      </p:pic>
    </p:spTree>
    <p:extLst>
      <p:ext uri="{BB962C8B-B14F-4D97-AF65-F5344CB8AC3E}">
        <p14:creationId xmlns:p14="http://schemas.microsoft.com/office/powerpoint/2010/main" val="168833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take the simplest tasks in the world and make them as stressful as possible, because if you crack under this pressure, you will surely crack in combat.”</a:t>
            </a:r>
          </a:p>
          <a:p>
            <a:endParaRPr lang="en-US" dirty="0"/>
          </a:p>
        </p:txBody>
      </p:sp>
      <p:sp>
        <p:nvSpPr>
          <p:cNvPr id="3" name="Title 2"/>
          <p:cNvSpPr>
            <a:spLocks noGrp="1"/>
          </p:cNvSpPr>
          <p:nvPr>
            <p:ph type="title"/>
          </p:nvPr>
        </p:nvSpPr>
        <p:spPr/>
        <p:txBody>
          <a:bodyPr/>
          <a:lstStyle/>
          <a:p>
            <a:r>
              <a:rPr lang="en-US" b="1" dirty="0">
                <a:solidFill>
                  <a:schemeClr val="bg1"/>
                </a:solidFill>
              </a:rPr>
              <a:t>Boot</a:t>
            </a:r>
            <a:r>
              <a:rPr lang="en-US" dirty="0">
                <a:solidFill>
                  <a:schemeClr val="bg1"/>
                </a:solidFill>
              </a:rPr>
              <a:t> </a:t>
            </a:r>
            <a:r>
              <a:rPr lang="en-US" b="1" dirty="0">
                <a:solidFill>
                  <a:schemeClr val="bg1"/>
                </a:solidFill>
              </a:rPr>
              <a:t>Camp</a:t>
            </a:r>
          </a:p>
        </p:txBody>
      </p:sp>
      <p:pic>
        <p:nvPicPr>
          <p:cNvPr id="4" name="Picture 3">
            <a:extLst>
              <a:ext uri="{FF2B5EF4-FFF2-40B4-BE49-F238E27FC236}">
                <a16:creationId xmlns:a16="http://schemas.microsoft.com/office/drawing/2014/main" id="{0E09FC15-F2E4-894C-9427-298F533BE980}"/>
              </a:ext>
            </a:extLst>
          </p:cNvPr>
          <p:cNvPicPr>
            <a:picLocks noChangeAspect="1"/>
          </p:cNvPicPr>
          <p:nvPr/>
        </p:nvPicPr>
        <p:blipFill>
          <a:blip r:embed="rId2"/>
          <a:stretch>
            <a:fillRect/>
          </a:stretch>
        </p:blipFill>
        <p:spPr>
          <a:xfrm>
            <a:off x="2552700" y="4267200"/>
            <a:ext cx="4038600" cy="2269308"/>
          </a:xfrm>
          <a:prstGeom prst="rect">
            <a:avLst/>
          </a:prstGeom>
          <a:effectLst>
            <a:glow>
              <a:schemeClr val="accent3">
                <a:lumMod val="75000"/>
                <a:alpha val="40000"/>
              </a:schemeClr>
            </a:glow>
            <a:outerShdw blurRad="50800" dir="5400000" algn="ctr" rotWithShape="0">
              <a:srgbClr val="000000"/>
            </a:outerShdw>
          </a:effectLst>
        </p:spPr>
      </p:pic>
    </p:spTree>
    <p:extLst>
      <p:ext uri="{BB962C8B-B14F-4D97-AF65-F5344CB8AC3E}">
        <p14:creationId xmlns:p14="http://schemas.microsoft.com/office/powerpoint/2010/main" val="338688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“Drive On”</a:t>
            </a:r>
          </a:p>
          <a:p>
            <a:r>
              <a:rPr lang="en-US" dirty="0"/>
              <a:t>Warriors are independent-minded, used to projecting strength, self-confidence, adaptive to battlefield. </a:t>
            </a:r>
          </a:p>
          <a:p>
            <a:r>
              <a:rPr lang="en-US" dirty="0"/>
              <a:t>A warrior’s life depends on his “family” of unit members. </a:t>
            </a:r>
          </a:p>
          <a:p>
            <a:r>
              <a:rPr lang="en-US" dirty="0"/>
              <a:t>“Minor Things Aren’t Minor” </a:t>
            </a:r>
          </a:p>
        </p:txBody>
      </p:sp>
      <p:sp>
        <p:nvSpPr>
          <p:cNvPr id="3" name="Title 2"/>
          <p:cNvSpPr>
            <a:spLocks noGrp="1"/>
          </p:cNvSpPr>
          <p:nvPr>
            <p:ph type="title"/>
          </p:nvPr>
        </p:nvSpPr>
        <p:spPr/>
        <p:txBody>
          <a:bodyPr/>
          <a:lstStyle/>
          <a:p>
            <a:r>
              <a:rPr lang="en-US" b="1" dirty="0">
                <a:solidFill>
                  <a:schemeClr val="bg1"/>
                </a:solidFill>
              </a:rPr>
              <a:t>Military</a:t>
            </a:r>
            <a:r>
              <a:rPr lang="en-US" dirty="0">
                <a:solidFill>
                  <a:schemeClr val="bg1"/>
                </a:solidFill>
              </a:rPr>
              <a:t> </a:t>
            </a:r>
            <a:r>
              <a:rPr lang="en-US" b="1" dirty="0">
                <a:solidFill>
                  <a:schemeClr val="bg1"/>
                </a:solidFill>
              </a:rPr>
              <a:t>Culture</a:t>
            </a:r>
          </a:p>
        </p:txBody>
      </p:sp>
    </p:spTree>
    <p:extLst>
      <p:ext uri="{BB962C8B-B14F-4D97-AF65-F5344CB8AC3E}">
        <p14:creationId xmlns:p14="http://schemas.microsoft.com/office/powerpoint/2010/main" val="235231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unit (e.g., squad, platoon, etc.) is only as strong as the weakest link.</a:t>
            </a:r>
          </a:p>
          <a:p>
            <a:r>
              <a:rPr lang="en-US" dirty="0"/>
              <a:t>Weak link = “anything less than 100% dependable.”</a:t>
            </a:r>
          </a:p>
          <a:p>
            <a:r>
              <a:rPr lang="en-US" dirty="0"/>
              <a:t>Perceived weakness affects morale and cohesion, could contribute to mission failure.</a:t>
            </a:r>
          </a:p>
          <a:p>
            <a:r>
              <a:rPr lang="en-US" dirty="0"/>
              <a:t>Don’t want to be perceived as weak if they admit to a problem they can’t handle.</a:t>
            </a:r>
          </a:p>
        </p:txBody>
      </p:sp>
      <p:sp>
        <p:nvSpPr>
          <p:cNvPr id="3" name="Title 2"/>
          <p:cNvSpPr>
            <a:spLocks noGrp="1"/>
          </p:cNvSpPr>
          <p:nvPr>
            <p:ph type="title"/>
          </p:nvPr>
        </p:nvSpPr>
        <p:spPr/>
        <p:txBody>
          <a:bodyPr/>
          <a:lstStyle/>
          <a:p>
            <a:r>
              <a:rPr lang="en-US" b="1" dirty="0">
                <a:solidFill>
                  <a:schemeClr val="bg1"/>
                </a:solidFill>
              </a:rPr>
              <a:t>Military</a:t>
            </a:r>
            <a:r>
              <a:rPr lang="en-US" dirty="0">
                <a:solidFill>
                  <a:schemeClr val="bg1"/>
                </a:solidFill>
              </a:rPr>
              <a:t> </a:t>
            </a:r>
            <a:r>
              <a:rPr lang="en-US" b="1" dirty="0">
                <a:solidFill>
                  <a:schemeClr val="bg1"/>
                </a:solidFill>
              </a:rPr>
              <a:t>Culture</a:t>
            </a:r>
          </a:p>
        </p:txBody>
      </p:sp>
    </p:spTree>
    <p:extLst>
      <p:ext uri="{BB962C8B-B14F-4D97-AF65-F5344CB8AC3E}">
        <p14:creationId xmlns:p14="http://schemas.microsoft.com/office/powerpoint/2010/main" val="273538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135363"/>
            <a:ext cx="7408333" cy="4297363"/>
          </a:xfrm>
        </p:spPr>
        <p:txBody>
          <a:bodyPr>
            <a:normAutofit/>
          </a:bodyPr>
          <a:lstStyle/>
          <a:p>
            <a:r>
              <a:rPr lang="en-US" dirty="0"/>
              <a:t>Don’t want to be perceived as weak if they admit to a problem they can’t handle.</a:t>
            </a:r>
          </a:p>
          <a:p>
            <a:r>
              <a:rPr lang="en-US" dirty="0"/>
              <a:t>Fear of losing control.</a:t>
            </a:r>
          </a:p>
          <a:p>
            <a:r>
              <a:rPr lang="en-US" dirty="0"/>
              <a:t>“PTSD is for Bitches!”</a:t>
            </a:r>
          </a:p>
          <a:p>
            <a:r>
              <a:rPr lang="en-US" dirty="0"/>
              <a:t>“I’m not the same person, I’m a monster, a savage!”</a:t>
            </a:r>
          </a:p>
          <a:p>
            <a:endParaRPr lang="en-US" dirty="0"/>
          </a:p>
        </p:txBody>
      </p:sp>
      <p:sp>
        <p:nvSpPr>
          <p:cNvPr id="4" name="Footer Placeholder 3"/>
          <p:cNvSpPr>
            <a:spLocks noGrp="1"/>
          </p:cNvSpPr>
          <p:nvPr>
            <p:ph type="ftr" sz="quarter" idx="11"/>
          </p:nvPr>
        </p:nvSpPr>
        <p:spPr>
          <a:xfrm>
            <a:off x="5105400" y="6427283"/>
            <a:ext cx="3786691" cy="365125"/>
          </a:xfrm>
        </p:spPr>
        <p:txBody>
          <a:bodyPr/>
          <a:lstStyle/>
          <a:p>
            <a:r>
              <a:rPr lang="en-US" sz="1400" dirty="0">
                <a:solidFill>
                  <a:schemeClr val="tx1"/>
                </a:solidFill>
              </a:rPr>
              <a:t>Hoge, C. 2010. Once A Warrior, Always a Warrior</a:t>
            </a:r>
          </a:p>
        </p:txBody>
      </p:sp>
      <p:sp>
        <p:nvSpPr>
          <p:cNvPr id="3" name="Title 2"/>
          <p:cNvSpPr>
            <a:spLocks noGrp="1"/>
          </p:cNvSpPr>
          <p:nvPr>
            <p:ph type="title"/>
          </p:nvPr>
        </p:nvSpPr>
        <p:spPr/>
        <p:txBody>
          <a:bodyPr>
            <a:normAutofit fontScale="90000"/>
          </a:bodyPr>
          <a:lstStyle/>
          <a:p>
            <a:r>
              <a:rPr lang="en-US" b="1" dirty="0">
                <a:solidFill>
                  <a:schemeClr val="bg1"/>
                </a:solidFill>
              </a:rPr>
              <a:t>Stigma of Mental Health Treatment </a:t>
            </a:r>
          </a:p>
        </p:txBody>
      </p:sp>
    </p:spTree>
    <p:extLst>
      <p:ext uri="{BB962C8B-B14F-4D97-AF65-F5344CB8AC3E}">
        <p14:creationId xmlns:p14="http://schemas.microsoft.com/office/powerpoint/2010/main" val="16319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3054</TotalTime>
  <Words>3201</Words>
  <Application>Microsoft Macintosh PowerPoint</Application>
  <PresentationFormat>On-screen Show (4:3)</PresentationFormat>
  <Paragraphs>321</Paragraphs>
  <Slides>32</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Adobe Caslon Pro</vt:lpstr>
      <vt:lpstr>Arial</vt:lpstr>
      <vt:lpstr>Calibri</vt:lpstr>
      <vt:lpstr>Candara</vt:lpstr>
      <vt:lpstr>Georgia</vt:lpstr>
      <vt:lpstr>Symbol</vt:lpstr>
      <vt:lpstr>Wingdings</vt:lpstr>
      <vt:lpstr>Waveform</vt:lpstr>
      <vt:lpstr>“If I tell my son I love him, it’ll make him weak” The Impact of Military Service on the Family System</vt:lpstr>
      <vt:lpstr>Introductions &amp; Disclosures</vt:lpstr>
      <vt:lpstr>Overview</vt:lpstr>
      <vt:lpstr>Military culture and experience </vt:lpstr>
      <vt:lpstr>Exercise</vt:lpstr>
      <vt:lpstr>Boot Camp</vt:lpstr>
      <vt:lpstr>Military Culture</vt:lpstr>
      <vt:lpstr>Military Culture</vt:lpstr>
      <vt:lpstr>Stigma of Mental Health Treatment </vt:lpstr>
      <vt:lpstr>Stigma of Mental Health Treatment </vt:lpstr>
      <vt:lpstr>Common Mental Health Concerns  </vt:lpstr>
      <vt:lpstr>Issues Impacting Military/Veteran Mental Health</vt:lpstr>
      <vt:lpstr>Issues Impacting Military/Veteran Mental Health</vt:lpstr>
      <vt:lpstr>Therapist’s Issues In Working with Soldiers/Veterans</vt:lpstr>
      <vt:lpstr>Military Service and the Family System</vt:lpstr>
      <vt:lpstr>PTSD and the Effects on Families</vt:lpstr>
      <vt:lpstr>PTSD and the Effects on Children</vt:lpstr>
      <vt:lpstr>Military Families &amp; Resilience </vt:lpstr>
      <vt:lpstr>Active Duty Families</vt:lpstr>
      <vt:lpstr>Single Parent Families</vt:lpstr>
      <vt:lpstr>Single Mother - Navy Sailor</vt:lpstr>
      <vt:lpstr>Accessing treatment and supportive services </vt:lpstr>
      <vt:lpstr>Active Duty  (DoD)</vt:lpstr>
      <vt:lpstr>Veteran  (VHA)</vt:lpstr>
      <vt:lpstr>Active Duty Family Interventions</vt:lpstr>
      <vt:lpstr>PowerPoint Presentation</vt:lpstr>
      <vt:lpstr>Veteran Family Mental Health</vt:lpstr>
      <vt:lpstr>Cohen Veteran Network</vt:lpstr>
      <vt:lpstr>Resources</vt:lpstr>
      <vt:lpstr>Mobile Apps</vt:lpstr>
      <vt:lpstr>References </vt:lpstr>
      <vt:lpstr>Cultural Competence w/ Veterans  Recommended Readings:</vt:lpstr>
    </vt:vector>
  </TitlesOfParts>
  <Company>Veteran Affairs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Phoenix VHA Domestic Violence Treatment:</dc:title>
  <dc:creator>Gabriel, Tyler J.</dc:creator>
  <cp:lastModifiedBy>Ben Felleman</cp:lastModifiedBy>
  <cp:revision>107</cp:revision>
  <dcterms:created xsi:type="dcterms:W3CDTF">2014-02-11T20:27:37Z</dcterms:created>
  <dcterms:modified xsi:type="dcterms:W3CDTF">2020-03-11T05:05:31Z</dcterms:modified>
</cp:coreProperties>
</file>