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63" r:id="rId9"/>
    <p:sldId id="279" r:id="rId10"/>
    <p:sldId id="288" r:id="rId11"/>
    <p:sldId id="265" r:id="rId12"/>
    <p:sldId id="280" r:id="rId13"/>
    <p:sldId id="281" r:id="rId14"/>
    <p:sldId id="264" r:id="rId15"/>
    <p:sldId id="283" r:id="rId16"/>
    <p:sldId id="289" r:id="rId17"/>
    <p:sldId id="284" r:id="rId18"/>
    <p:sldId id="285" r:id="rId19"/>
    <p:sldId id="270" r:id="rId20"/>
    <p:sldId id="286" r:id="rId21"/>
    <p:sldId id="290" r:id="rId22"/>
    <p:sldId id="299" r:id="rId23"/>
    <p:sldId id="291" r:id="rId24"/>
    <p:sldId id="269" r:id="rId25"/>
    <p:sldId id="266" r:id="rId26"/>
    <p:sldId id="292" r:id="rId27"/>
    <p:sldId id="293" r:id="rId28"/>
    <p:sldId id="29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77" autoAdjust="0"/>
    <p:restoredTop sz="75534"/>
  </p:normalViewPr>
  <p:slideViewPr>
    <p:cSldViewPr snapToGrid="0">
      <p:cViewPr varScale="1">
        <p:scale>
          <a:sx n="84" d="100"/>
          <a:sy n="84" d="100"/>
        </p:scale>
        <p:origin x="1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A42D2-7957-7746-AA1F-C04B60D46822}" type="datetimeFigureOut">
              <a:rPr lang="en-US" smtClean="0"/>
              <a:t>3/9/20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8B075-0B84-CB46-B0CC-82198D69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2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Jeff-</a:t>
            </a:r>
          </a:p>
          <a:p>
            <a:r>
              <a:rPr lang="en-US" dirty="0"/>
              <a:t>Brief intro of topic</a:t>
            </a:r>
          </a:p>
          <a:p>
            <a:r>
              <a:rPr lang="en-US" dirty="0"/>
              <a:t>Brief intro of panel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F262F-DEF4-144F-8228-7BC014FE84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89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to Erin to describe process</a:t>
            </a:r>
          </a:p>
          <a:p>
            <a:endParaRPr lang="en-US" dirty="0"/>
          </a:p>
          <a:p>
            <a:r>
              <a:rPr lang="en-US" dirty="0"/>
              <a:t>Exceptions to this process?</a:t>
            </a:r>
          </a:p>
          <a:p>
            <a:r>
              <a:rPr lang="en-US" dirty="0"/>
              <a:t>How long does it take to gather info, make a preliminary decision, confirm with others (supervisor?  ESU MD?)</a:t>
            </a:r>
          </a:p>
          <a:p>
            <a:r>
              <a:rPr lang="en-US" dirty="0"/>
              <a:t>Beds available?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00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Michelle, do you want to explain what CAPS is and what they are here to do?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60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Ian, how is this different?</a:t>
            </a:r>
          </a:p>
          <a:p>
            <a:r>
              <a:rPr lang="en-US" dirty="0"/>
              <a:t>Transition, stabilization, support, handoff to outpatient therapist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48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Erin, you OK with PERT taking your usual role?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F262F-DEF4-144F-8228-7BC014FE84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28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what usually happens in a case like this in which there is a complexity that is interfering with the usual pattern of crisis and then resolution?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07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97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Katy-is this what you wanted?</a:t>
            </a:r>
          </a:p>
          <a:p>
            <a:r>
              <a:rPr lang="en-US" dirty="0"/>
              <a:t>Erin- what was your assessment of the situation?</a:t>
            </a:r>
          </a:p>
          <a:p>
            <a:r>
              <a:rPr lang="en-US" dirty="0"/>
              <a:t>Katy- how did you help mother with her frustration?</a:t>
            </a:r>
          </a:p>
          <a:p>
            <a:r>
              <a:rPr lang="en-US" dirty="0"/>
              <a:t>What did Jane think of all of this?  Jane still is thinking of hurting herself, right?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F262F-DEF4-144F-8228-7BC014FE84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92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parental view, ESU view, CAC 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56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7F5F1948-2604-5B4D-8D55-DF3C9FEF8B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F87EF066-75A7-744B-9C24-5DB670943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First comes the emotional arousal, then these patterns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Predicting when the peak of ACTING will occur is a big difficulty- when the risks and symptoms come together and the protective factors are low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Predicting when suicidal ideation will be present is easier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Predicting when suicidal risk with be present is easier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So, identify the emotional arousal pattern, predict when self-harmful or suicidal ideation will appear, predict when self harm or suicidal risk will escalate, and match your interventions.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Daily?  Episodic?  Dependent on disappointment?  Related to anger?  Related to feeling rejected or insignificant?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80E2FB2F-E5CE-0648-B6B1-093A5E604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817F9A4-3427-824E-B763-6B42CF406305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130472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Benefit of hospitalization at CAPS?  Mesa Vista?</a:t>
            </a:r>
          </a:p>
          <a:p>
            <a:endParaRPr lang="en-US" dirty="0"/>
          </a:p>
          <a:p>
            <a:r>
              <a:rPr lang="en-US" dirty="0"/>
              <a:t>Look how complex the case has become.</a:t>
            </a:r>
          </a:p>
          <a:p>
            <a:endParaRPr lang="en-US" dirty="0"/>
          </a:p>
          <a:p>
            <a:r>
              <a:rPr lang="en-US" dirty="0"/>
              <a:t>Barrier busters?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90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Ruby is a therapist at a County funded </a:t>
            </a:r>
            <a:r>
              <a:rPr lang="en-US" dirty="0" err="1"/>
              <a:t>MediCal</a:t>
            </a:r>
            <a:r>
              <a:rPr lang="en-US" dirty="0"/>
              <a:t> clinic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62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calls this meeting?  What is supposed to happen?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995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home</a:t>
            </a:r>
          </a:p>
          <a:p>
            <a:r>
              <a:rPr lang="en-US" dirty="0"/>
              <a:t>Time commitment</a:t>
            </a:r>
          </a:p>
          <a:p>
            <a:r>
              <a:rPr lang="en-US" dirty="0"/>
              <a:t>Explain Wraparound Process</a:t>
            </a:r>
          </a:p>
          <a:p>
            <a:r>
              <a:rPr lang="en-US" dirty="0"/>
              <a:t>Safety plan</a:t>
            </a:r>
          </a:p>
          <a:p>
            <a:r>
              <a:rPr lang="en-US" dirty="0"/>
              <a:t>Formal Supports- Family Supports for parent, Mentor for youth</a:t>
            </a:r>
          </a:p>
          <a:p>
            <a:r>
              <a:rPr lang="en-US" dirty="0"/>
              <a:t>Rehab coaches for coping skills</a:t>
            </a:r>
          </a:p>
          <a:p>
            <a:r>
              <a:rPr lang="en-US" dirty="0"/>
              <a:t>How long are you involved in the case?</a:t>
            </a:r>
          </a:p>
          <a:p>
            <a:r>
              <a:rPr lang="en-US" dirty="0"/>
              <a:t>Role for Therapist</a:t>
            </a:r>
          </a:p>
          <a:p>
            <a:r>
              <a:rPr lang="en-US" dirty="0"/>
              <a:t>How does apply to Jane?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91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74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 clinical impression?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25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Ruby- what were you thinking?  Feeling?</a:t>
            </a:r>
          </a:p>
          <a:p>
            <a:endParaRPr lang="en-US" dirty="0"/>
          </a:p>
          <a:p>
            <a:r>
              <a:rPr lang="en-US" dirty="0"/>
              <a:t>Did you have the ability to keep Jane safe given her state?</a:t>
            </a:r>
          </a:p>
          <a:p>
            <a:endParaRPr lang="en-US" dirty="0"/>
          </a:p>
          <a:p>
            <a:r>
              <a:rPr lang="en-US" dirty="0"/>
              <a:t>What were you hoping from Jane’s visit to ESU?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F262F-DEF4-144F-8228-7BC014FE84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5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Erin???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F262F-DEF4-144F-8228-7BC014FE84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11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56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Erin who did you talk with, what did you share?</a:t>
            </a:r>
          </a:p>
          <a:p>
            <a:r>
              <a:rPr lang="en-US" dirty="0"/>
              <a:t>Katie, did this help you feel more comfortable about Jane being released?</a:t>
            </a:r>
          </a:p>
          <a:p>
            <a:endParaRPr lang="en-US" dirty="0"/>
          </a:p>
          <a:p>
            <a:r>
              <a:rPr lang="en-US" dirty="0"/>
              <a:t>CAC- transitional services from ESU or CAPS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F262F-DEF4-144F-8228-7BC014FE84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65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Ian, could explain CAC’s roles and functions?</a:t>
            </a:r>
          </a:p>
          <a:p>
            <a:endParaRPr lang="en-US" dirty="0"/>
          </a:p>
          <a:p>
            <a:r>
              <a:rPr lang="en-US" dirty="0"/>
              <a:t>Crisis stabilization, trauma informed, connect to client back to therapist?  Others?</a:t>
            </a:r>
          </a:p>
          <a:p>
            <a:endParaRPr lang="en-US" dirty="0"/>
          </a:p>
          <a:p>
            <a:r>
              <a:rPr lang="en-US" dirty="0"/>
              <a:t>Opening, closing, time of service</a:t>
            </a:r>
          </a:p>
          <a:p>
            <a:endParaRPr lang="en-US" dirty="0"/>
          </a:p>
          <a:p>
            <a:r>
              <a:rPr lang="en-US" dirty="0"/>
              <a:t>One service interferes with another service</a:t>
            </a:r>
          </a:p>
          <a:p>
            <a:endParaRPr lang="en-US" dirty="0"/>
          </a:p>
          <a:p>
            <a:r>
              <a:rPr lang="en-US" dirty="0"/>
              <a:t>What did you do for Jane?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8B075-0B84-CB46-B0CC-82198D690D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1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0790-B4EA-4BB3-8B0B-081A0DDC3991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F824-4B5D-478C-8C51-DC9F0636114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6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0790-B4EA-4BB3-8B0B-081A0DDC3991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F824-4B5D-478C-8C51-DC9F0636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0790-B4EA-4BB3-8B0B-081A0DDC3991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F824-4B5D-478C-8C51-DC9F0636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1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0790-B4EA-4BB3-8B0B-081A0DDC3991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F824-4B5D-478C-8C51-DC9F0636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7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0790-B4EA-4BB3-8B0B-081A0DDC3991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F824-4B5D-478C-8C51-DC9F0636114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96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0790-B4EA-4BB3-8B0B-081A0DDC3991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F824-4B5D-478C-8C51-DC9F0636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4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0790-B4EA-4BB3-8B0B-081A0DDC3991}" type="datetimeFigureOut">
              <a:rPr lang="en-US" smtClean="0"/>
              <a:t>3/9/20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F824-4B5D-478C-8C51-DC9F0636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0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0790-B4EA-4BB3-8B0B-081A0DDC3991}" type="datetimeFigureOut">
              <a:rPr lang="en-US" smtClean="0"/>
              <a:t>3/9/20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F824-4B5D-478C-8C51-DC9F0636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5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0790-B4EA-4BB3-8B0B-081A0DDC3991}" type="datetimeFigureOut">
              <a:rPr lang="en-US" smtClean="0"/>
              <a:t>3/9/20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F824-4B5D-478C-8C51-DC9F0636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6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3F0790-B4EA-4BB3-8B0B-081A0DDC3991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8F824-4B5D-478C-8C51-DC9F0636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2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0790-B4EA-4BB3-8B0B-081A0DDC3991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F824-4B5D-478C-8C51-DC9F0636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8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93F0790-B4EA-4BB3-8B0B-081A0DDC3991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C08F824-4B5D-478C-8C51-DC9F0636114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01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DCE8-9DE9-554C-96FD-5084F21B5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064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 Systems Response to a Complex Case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EA4A1-3E33-6341-B2AF-E72E57031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0402"/>
            <a:ext cx="9144000" cy="162695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Jeff Rowe, Ruby Martin, Erin Case, Michelle Wu, Ian Saward, and Katie Nash</a:t>
            </a:r>
          </a:p>
        </p:txBody>
      </p:sp>
    </p:spTree>
    <p:extLst>
      <p:ext uri="{BB962C8B-B14F-4D97-AF65-F5344CB8AC3E}">
        <p14:creationId xmlns:p14="http://schemas.microsoft.com/office/powerpoint/2010/main" val="2841371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663A0D-D929-FC4F-8FFB-8BEE570CB9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should CAC do? (Jeff)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9B5842-B3F4-2D43-8992-68A23AAB32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32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F4A88-0F7D-4A40-AC73-11E5BEDB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solidFill>
                  <a:schemeClr val="tx1"/>
                </a:solidFill>
              </a:rPr>
              <a:t>Referral to Crisis Action &amp; Connection (CAC)(Ian)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24B68-DD3D-470C-BEA0-E6D44C307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What is CAC?</a:t>
            </a:r>
          </a:p>
          <a:p>
            <a:r>
              <a:rPr lang="en-US" sz="3200" dirty="0"/>
              <a:t>Who do they serve?</a:t>
            </a:r>
          </a:p>
          <a:p>
            <a:pPr lvl="1"/>
            <a:r>
              <a:rPr lang="en-US" sz="2800" dirty="0"/>
              <a:t>Who can’t they serve?</a:t>
            </a:r>
          </a:p>
          <a:p>
            <a:r>
              <a:rPr lang="en-US" sz="3200" dirty="0"/>
              <a:t>Their goals?</a:t>
            </a:r>
          </a:p>
          <a:p>
            <a:r>
              <a:rPr lang="en-US" sz="3200" dirty="0"/>
              <a:t>What do they do?</a:t>
            </a:r>
          </a:p>
        </p:txBody>
      </p:sp>
    </p:spTree>
    <p:extLst>
      <p:ext uri="{BB962C8B-B14F-4D97-AF65-F5344CB8AC3E}">
        <p14:creationId xmlns:p14="http://schemas.microsoft.com/office/powerpoint/2010/main" val="743296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59F24-BCD6-BE44-968B-332483229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What happened 1 week later? (Jeff, Ruby Erin)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30D9-E4B8-5541-BA89-5D9164565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Physical altercation at school with peer</a:t>
            </a:r>
          </a:p>
          <a:p>
            <a:r>
              <a:rPr lang="en-US" sz="2800" dirty="0"/>
              <a:t>Mom takes cell phone away- upsets Jane</a:t>
            </a:r>
          </a:p>
          <a:p>
            <a:pPr lvl="1"/>
            <a:r>
              <a:rPr lang="en-US" sz="2400" dirty="0"/>
              <a:t>Jane grabs knife, locks self into bathroom</a:t>
            </a:r>
          </a:p>
          <a:p>
            <a:r>
              <a:rPr lang="en-US" sz="2800" dirty="0"/>
              <a:t>911 called, PERT arrives- finds wrist cuts</a:t>
            </a:r>
          </a:p>
          <a:p>
            <a:pPr lvl="1"/>
            <a:r>
              <a:rPr lang="en-US" sz="2600" dirty="0"/>
              <a:t>Taken to Rady’s ER, seen by ER Physician, SW</a:t>
            </a:r>
          </a:p>
          <a:p>
            <a:pPr lvl="1"/>
            <a:r>
              <a:rPr lang="en-US" sz="2600" dirty="0"/>
              <a:t>Packet to ESU</a:t>
            </a:r>
          </a:p>
          <a:p>
            <a:pPr lvl="1"/>
            <a:r>
              <a:rPr lang="en-US" sz="2600" dirty="0"/>
              <a:t>ESU discusses with CAPS</a:t>
            </a:r>
          </a:p>
          <a:p>
            <a:endParaRPr lang="en-US" sz="2800" dirty="0"/>
          </a:p>
          <a:p>
            <a:r>
              <a:rPr lang="en-US" sz="2800" dirty="0"/>
              <a:t>Admitted to CAPS</a:t>
            </a:r>
          </a:p>
        </p:txBody>
      </p:sp>
    </p:spTree>
    <p:extLst>
      <p:ext uri="{BB962C8B-B14F-4D97-AF65-F5344CB8AC3E}">
        <p14:creationId xmlns:p14="http://schemas.microsoft.com/office/powerpoint/2010/main" val="316341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551E0-A5D0-6C4C-AAD5-F8F0E3BD84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should happen at CAPS?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D4CFF4E-190F-044B-B70B-F413CE8CA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39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547A1-F68B-4E25-AC35-A0FFFFD33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404909" cy="145075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Child &amp; Adolescent Psychiatry Services (CAPS) (Michelle, Ian)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2101F-F674-4C19-9F30-D1A834F84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CAPS?</a:t>
            </a:r>
          </a:p>
          <a:p>
            <a:endParaRPr lang="en-US" sz="2800" dirty="0"/>
          </a:p>
          <a:p>
            <a:r>
              <a:rPr lang="en-US" sz="2800" dirty="0"/>
              <a:t>What services and activities occur behind the locked doors?</a:t>
            </a:r>
          </a:p>
          <a:p>
            <a:endParaRPr lang="en-US" sz="2800" dirty="0"/>
          </a:p>
          <a:p>
            <a:r>
              <a:rPr lang="en-US" sz="2800" dirty="0"/>
              <a:t>What does discharge planning look like when Jane is release? </a:t>
            </a:r>
          </a:p>
          <a:p>
            <a:endParaRPr lang="en-US" sz="2800" dirty="0"/>
          </a:p>
          <a:p>
            <a:r>
              <a:rPr lang="en-US" sz="2800" dirty="0"/>
              <a:t>What referrals are made for Jane after her first hospitalization?</a:t>
            </a:r>
          </a:p>
        </p:txBody>
      </p:sp>
    </p:spTree>
    <p:extLst>
      <p:ext uri="{BB962C8B-B14F-4D97-AF65-F5344CB8AC3E}">
        <p14:creationId xmlns:p14="http://schemas.microsoft.com/office/powerpoint/2010/main" val="3280791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379EB-9A77-3945-8C47-DDC14EF4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Jane’s Hospital Course (Michelle)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8BE78-E401-DF4B-A828-5D3A0274E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Symptoms of depression and suicidal ideation with a plan and access to means</a:t>
            </a:r>
          </a:p>
          <a:p>
            <a:endParaRPr lang="en-US" sz="2800" dirty="0"/>
          </a:p>
          <a:p>
            <a:r>
              <a:rPr lang="en-US" sz="2800" dirty="0"/>
              <a:t>While on CAPS, participated in individual and group therapy</a:t>
            </a:r>
          </a:p>
          <a:p>
            <a:pPr lvl="1"/>
            <a:r>
              <a:rPr lang="en-US" sz="2400" dirty="0"/>
              <a:t>Met peers going through similar issues</a:t>
            </a:r>
          </a:p>
          <a:p>
            <a:pPr lvl="1"/>
            <a:r>
              <a:rPr lang="en-US" sz="2400" dirty="0"/>
              <a:t>No medication started</a:t>
            </a:r>
          </a:p>
          <a:p>
            <a:pPr lvl="1"/>
            <a:r>
              <a:rPr lang="en-US" sz="2400" dirty="0"/>
              <a:t>Family meeting held</a:t>
            </a:r>
          </a:p>
          <a:p>
            <a:pPr lvl="1"/>
            <a:r>
              <a:rPr lang="en-US" sz="2400" dirty="0"/>
              <a:t>Still considering self-harm</a:t>
            </a:r>
          </a:p>
          <a:p>
            <a:pPr lvl="1"/>
            <a:endParaRPr lang="en-US" sz="2400" dirty="0"/>
          </a:p>
          <a:p>
            <a:r>
              <a:rPr lang="en-US" sz="2800" dirty="0"/>
              <a:t>Within a few days she was ready for discharge</a:t>
            </a:r>
          </a:p>
        </p:txBody>
      </p:sp>
    </p:spTree>
    <p:extLst>
      <p:ext uri="{BB962C8B-B14F-4D97-AF65-F5344CB8AC3E}">
        <p14:creationId xmlns:p14="http://schemas.microsoft.com/office/powerpoint/2010/main" val="4195759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663A0D-D929-FC4F-8FFB-8BEE570CB9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should CAC do after hospitalization? (Jeff, Ian)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9B5842-B3F4-2D43-8992-68A23AAB32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85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C94AF-6C10-6842-B76E-85CC12912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What happened 2 weeks later? (Jeff or Ruby, Erin)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3A999-F852-F74A-96F3-887BAB2EC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Argument with mother about not being able to go out with friends</a:t>
            </a:r>
          </a:p>
          <a:p>
            <a:r>
              <a:rPr lang="en-US" sz="2400" dirty="0"/>
              <a:t>Jane became upset, tries to grab knife, but they are locked away</a:t>
            </a:r>
          </a:p>
          <a:p>
            <a:pPr lvl="1"/>
            <a:r>
              <a:rPr lang="en-US" sz="2000" dirty="0"/>
              <a:t>Instead uses fork</a:t>
            </a:r>
          </a:p>
          <a:p>
            <a:r>
              <a:rPr lang="en-US" sz="2400" dirty="0"/>
              <a:t>PERT called again</a:t>
            </a:r>
          </a:p>
          <a:p>
            <a:endParaRPr lang="en-US" sz="2400" dirty="0"/>
          </a:p>
          <a:p>
            <a:r>
              <a:rPr lang="en-US" sz="2400" dirty="0"/>
              <a:t>Jane continues to make self harmful statements and that she is determined to find the means to do so.  Police and PERT respond again, taken to ER</a:t>
            </a:r>
          </a:p>
          <a:p>
            <a:pPr lvl="1"/>
            <a:r>
              <a:rPr lang="en-US" sz="2200" dirty="0"/>
              <a:t>ESU decides to do direct admit</a:t>
            </a:r>
          </a:p>
          <a:p>
            <a:endParaRPr lang="en-US" sz="2400" dirty="0"/>
          </a:p>
          <a:p>
            <a:r>
              <a:rPr lang="en-US" sz="2400" dirty="0"/>
              <a:t>Admitted to CAPS for second time</a:t>
            </a:r>
          </a:p>
        </p:txBody>
      </p:sp>
    </p:spTree>
    <p:extLst>
      <p:ext uri="{BB962C8B-B14F-4D97-AF65-F5344CB8AC3E}">
        <p14:creationId xmlns:p14="http://schemas.microsoft.com/office/powerpoint/2010/main" val="2531449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B8DB-A664-034D-8745-B817354CA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hospital course (Michelle, Ian)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4617-5129-E246-ACF9-E5DF370A7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022"/>
            <a:ext cx="10058400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Similar events and complaints to the first time</a:t>
            </a:r>
          </a:p>
          <a:p>
            <a:pPr marL="0" indent="0">
              <a:buNone/>
            </a:pPr>
            <a:r>
              <a:rPr lang="en-US" sz="2800" dirty="0"/>
              <a:t>Sees peer from last hospitalization</a:t>
            </a:r>
          </a:p>
          <a:p>
            <a:pPr marL="0" indent="0">
              <a:buNone/>
            </a:pPr>
            <a:r>
              <a:rPr lang="en-US" sz="2800" dirty="0"/>
              <a:t>Quickly settles down, able to do some safety planning</a:t>
            </a:r>
          </a:p>
          <a:p>
            <a:pPr marL="0" indent="0">
              <a:buNone/>
            </a:pPr>
            <a:r>
              <a:rPr lang="en-US" sz="2800" dirty="0"/>
              <a:t>Issue of trauma exposure is brought up</a:t>
            </a:r>
          </a:p>
          <a:p>
            <a:pPr marL="0" indent="0">
              <a:buNone/>
            </a:pPr>
            <a:r>
              <a:rPr lang="en-US" sz="2800" dirty="0"/>
              <a:t>Now it is time to discharge again, but, last discharge plan didn’t work so well (3 contacts with emergency services-ESU and PERT- and 2 hospitalizations in a short period of time)</a:t>
            </a:r>
          </a:p>
          <a:p>
            <a:pPr marL="0" indent="0">
              <a:buNone/>
            </a:pPr>
            <a:r>
              <a:rPr lang="en-US" sz="2800" dirty="0"/>
              <a:t>CAC contacted again</a:t>
            </a:r>
          </a:p>
        </p:txBody>
      </p:sp>
    </p:spTree>
    <p:extLst>
      <p:ext uri="{BB962C8B-B14F-4D97-AF65-F5344CB8AC3E}">
        <p14:creationId xmlns:p14="http://schemas.microsoft.com/office/powerpoint/2010/main" val="4017336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2F353-E2BA-4331-BBC8-655B41B94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Referral to Wraparound Services (Katie)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3E42F-825C-4560-9AE8-D205B24F1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Wraparound and how is it different from intensive outpatient care?</a:t>
            </a:r>
          </a:p>
          <a:p>
            <a:endParaRPr lang="en-US" sz="2800" dirty="0"/>
          </a:p>
          <a:p>
            <a:r>
              <a:rPr lang="en-US" sz="2800" dirty="0"/>
              <a:t>Given what is known about Jane’s case so far, what can Wraparound bring to the outpatient care that wasn’t there before?</a:t>
            </a:r>
          </a:p>
          <a:p>
            <a:endParaRPr lang="en-US" sz="2800" dirty="0"/>
          </a:p>
          <a:p>
            <a:r>
              <a:rPr lang="en-US" sz="2800" dirty="0"/>
              <a:t>Focus on trauma?  What do you put into place?</a:t>
            </a:r>
          </a:p>
        </p:txBody>
      </p:sp>
    </p:spTree>
    <p:extLst>
      <p:ext uri="{BB962C8B-B14F-4D97-AF65-F5344CB8AC3E}">
        <p14:creationId xmlns:p14="http://schemas.microsoft.com/office/powerpoint/2010/main" val="201839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BB41-8F37-1C41-B4F8-C554B12D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Case presentation (Ruby)-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Jane, 14 </a:t>
            </a:r>
            <a:r>
              <a:rPr lang="en-US" b="1" dirty="0" err="1">
                <a:solidFill>
                  <a:schemeClr val="tx1"/>
                </a:solidFill>
              </a:rPr>
              <a:t>y.o</a:t>
            </a:r>
            <a:r>
              <a:rPr lang="en-US" b="1" dirty="0">
                <a:solidFill>
                  <a:schemeClr val="tx1"/>
                </a:solidFill>
              </a:rPr>
              <a:t>., bilingual, bisexual female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E0C7C-4C80-4441-8492-D44599387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2141537"/>
            <a:ext cx="5974080" cy="4351338"/>
          </a:xfrm>
        </p:spPr>
        <p:txBody>
          <a:bodyPr>
            <a:normAutofit/>
          </a:bodyPr>
          <a:lstStyle/>
          <a:p>
            <a:r>
              <a:rPr lang="en-US" sz="2800" dirty="0"/>
              <a:t>In 9</a:t>
            </a:r>
            <a:r>
              <a:rPr lang="en-US" sz="2800" baseline="30000" dirty="0"/>
              <a:t>th</a:t>
            </a:r>
            <a:r>
              <a:rPr lang="en-US" sz="2800" dirty="0"/>
              <a:t> grade</a:t>
            </a:r>
          </a:p>
          <a:p>
            <a:r>
              <a:rPr lang="en-US" sz="2800" dirty="0"/>
              <a:t>Lives with mother and 4 younger sibs</a:t>
            </a:r>
          </a:p>
          <a:p>
            <a:r>
              <a:rPr lang="en-US" sz="2800" dirty="0"/>
              <a:t>Low socioeconomic status, food stamps, cash aid, affordable housing</a:t>
            </a:r>
          </a:p>
          <a:p>
            <a:r>
              <a:rPr lang="en-US" sz="2800" dirty="0"/>
              <a:t>Jane is second generation, parents from Mexico (speak Spanish at home)</a:t>
            </a:r>
          </a:p>
          <a:p>
            <a:r>
              <a:rPr lang="en-US" sz="2800" dirty="0"/>
              <a:t>Father absent (4 years)- DV</a:t>
            </a:r>
            <a:r>
              <a:rPr lang="en-US" sz="2800" dirty="0">
                <a:sym typeface="Wingdings" pitchFamily="2" charset="2"/>
              </a:rPr>
              <a:t> CWS involvement, DV shelter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2529DB-7BEB-2E4A-B3FD-7B156CC6F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2719" y="2141537"/>
            <a:ext cx="5510463" cy="4351338"/>
          </a:xfrm>
        </p:spPr>
        <p:txBody>
          <a:bodyPr>
            <a:normAutofit/>
          </a:bodyPr>
          <a:lstStyle/>
          <a:p>
            <a:r>
              <a:rPr lang="en-US" sz="2800" dirty="0"/>
              <a:t>Family identifies as Catholic, Jane has lost her faith</a:t>
            </a:r>
          </a:p>
          <a:p>
            <a:pPr lvl="1"/>
            <a:r>
              <a:rPr lang="en-US" sz="2400" dirty="0"/>
              <a:t>Family receives lots of support from local church</a:t>
            </a:r>
          </a:p>
          <a:p>
            <a:pPr lvl="1"/>
            <a:r>
              <a:rPr lang="en-US" sz="2400" dirty="0"/>
              <a:t>Lots of local family support</a:t>
            </a:r>
          </a:p>
        </p:txBody>
      </p:sp>
    </p:spTree>
    <p:extLst>
      <p:ext uri="{BB962C8B-B14F-4D97-AF65-F5344CB8AC3E}">
        <p14:creationId xmlns:p14="http://schemas.microsoft.com/office/powerpoint/2010/main" val="1902640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F067F-F8DE-4448-8B30-B5181BF51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Several weeks later?(Ruby, Katie, Erin)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E3971-E1C1-3B4A-AD80-29045E8C3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6827"/>
          </a:xfrm>
        </p:spPr>
        <p:txBody>
          <a:bodyPr>
            <a:noAutofit/>
          </a:bodyPr>
          <a:lstStyle/>
          <a:p>
            <a:r>
              <a:rPr lang="en-US" sz="2800" dirty="0"/>
              <a:t>Jane irritated at school, mom tries to talk with her, Jane locks self in bedroom, crying</a:t>
            </a:r>
          </a:p>
          <a:p>
            <a:r>
              <a:rPr lang="en-US" sz="2800" dirty="0"/>
              <a:t>Jane reveals BF has broken up with her</a:t>
            </a:r>
          </a:p>
          <a:p>
            <a:pPr lvl="1"/>
            <a:r>
              <a:rPr lang="en-US" sz="2800" dirty="0"/>
              <a:t>Feels depressed</a:t>
            </a:r>
          </a:p>
          <a:p>
            <a:pPr lvl="1"/>
            <a:r>
              <a:rPr lang="en-US" sz="2800" dirty="0"/>
              <a:t>Makes statements about ”not caring anymore”, “I just want to die”, and “nobody with ever want me”</a:t>
            </a:r>
          </a:p>
          <a:p>
            <a:r>
              <a:rPr lang="en-US" sz="2800" dirty="0"/>
              <a:t>Mom takes Jane to ESU</a:t>
            </a:r>
          </a:p>
          <a:p>
            <a:r>
              <a:rPr lang="en-US" sz="2800" dirty="0"/>
              <a:t>ESU assesses her</a:t>
            </a:r>
          </a:p>
        </p:txBody>
      </p:sp>
    </p:spTree>
    <p:extLst>
      <p:ext uri="{BB962C8B-B14F-4D97-AF65-F5344CB8AC3E}">
        <p14:creationId xmlns:p14="http://schemas.microsoft.com/office/powerpoint/2010/main" val="3260916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1DDA-DA8D-FE49-A326-448AC006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Jane at ESU (her 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time at ESU) (Erin)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803C2-DE6B-E946-9390-D7211BFAA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Suicidal ideation, no plan</a:t>
            </a:r>
          </a:p>
          <a:p>
            <a:r>
              <a:rPr lang="en-US" sz="2800" dirty="0"/>
              <a:t>Jane’s mother frustrated</a:t>
            </a:r>
          </a:p>
          <a:p>
            <a:pPr lvl="1"/>
            <a:r>
              <a:rPr lang="en-US" sz="2600" dirty="0"/>
              <a:t>ESU didn’t admit her, discharge home</a:t>
            </a:r>
          </a:p>
          <a:p>
            <a:pPr lvl="1"/>
            <a:r>
              <a:rPr lang="en-US" sz="2600" dirty="0"/>
              <a:t>Updated Safety Plan</a:t>
            </a:r>
          </a:p>
          <a:p>
            <a:r>
              <a:rPr lang="en-US" sz="2800" dirty="0"/>
              <a:t>Jane still has self harmful thoughts</a:t>
            </a:r>
          </a:p>
        </p:txBody>
      </p:sp>
    </p:spTree>
    <p:extLst>
      <p:ext uri="{BB962C8B-B14F-4D97-AF65-F5344CB8AC3E}">
        <p14:creationId xmlns:p14="http://schemas.microsoft.com/office/powerpoint/2010/main" val="3907700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3">
            <a:extLst>
              <a:ext uri="{FF2B5EF4-FFF2-40B4-BE49-F238E27FC236}">
                <a16:creationId xmlns:a16="http://schemas.microsoft.com/office/drawing/2014/main" id="{344D068F-1D5B-AB4E-8C79-8D964BC05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927" y="850900"/>
            <a:ext cx="35779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Suicidal Ideation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5B95EC-3B1F-D54D-94A1-05A9FAAEB7B0}"/>
              </a:ext>
            </a:extLst>
          </p:cNvPr>
          <p:cNvCxnSpPr/>
          <p:nvPr/>
        </p:nvCxnSpPr>
        <p:spPr>
          <a:xfrm>
            <a:off x="5049839" y="1109663"/>
            <a:ext cx="4994275" cy="0"/>
          </a:xfrm>
          <a:prstGeom prst="line">
            <a:avLst/>
          </a:prstGeom>
          <a:ln w="76200" cmpd="sng">
            <a:solidFill>
              <a:srgbClr val="FF0000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43" name="TextBox 8">
            <a:extLst>
              <a:ext uri="{FF2B5EF4-FFF2-40B4-BE49-F238E27FC236}">
                <a16:creationId xmlns:a16="http://schemas.microsoft.com/office/drawing/2014/main" id="{17720C21-34B1-C441-8F20-81CCE094A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315" y="3022747"/>
            <a:ext cx="23855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Suicidal Risk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22E7C6E-36BD-0042-87A9-4081C1924E25}"/>
              </a:ext>
            </a:extLst>
          </p:cNvPr>
          <p:cNvSpPr/>
          <p:nvPr/>
        </p:nvSpPr>
        <p:spPr>
          <a:xfrm>
            <a:off x="4545013" y="2790826"/>
            <a:ext cx="3048000" cy="796925"/>
          </a:xfrm>
          <a:custGeom>
            <a:avLst/>
            <a:gdLst>
              <a:gd name="connsiteX0" fmla="*/ 0 w 3047742"/>
              <a:gd name="connsiteY0" fmla="*/ 710594 h 796901"/>
              <a:gd name="connsiteX1" fmla="*/ 789100 w 3047742"/>
              <a:gd name="connsiteY1" fmla="*/ 57157 h 796901"/>
              <a:gd name="connsiteX2" fmla="*/ 1713826 w 3047742"/>
              <a:gd name="connsiteY2" fmla="*/ 796897 h 796901"/>
              <a:gd name="connsiteX3" fmla="*/ 2860486 w 3047742"/>
              <a:gd name="connsiteY3" fmla="*/ 44828 h 796901"/>
              <a:gd name="connsiteX4" fmla="*/ 3045431 w 3047742"/>
              <a:gd name="connsiteY4" fmla="*/ 81815 h 79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7742" h="796901">
                <a:moveTo>
                  <a:pt x="0" y="710594"/>
                </a:moveTo>
                <a:cubicBezTo>
                  <a:pt x="251731" y="376683"/>
                  <a:pt x="503462" y="42773"/>
                  <a:pt x="789100" y="57157"/>
                </a:cubicBezTo>
                <a:cubicBezTo>
                  <a:pt x="1074738" y="71541"/>
                  <a:pt x="1368595" y="798952"/>
                  <a:pt x="1713826" y="796897"/>
                </a:cubicBezTo>
                <a:cubicBezTo>
                  <a:pt x="2059057" y="794842"/>
                  <a:pt x="2638552" y="164008"/>
                  <a:pt x="2860486" y="44828"/>
                </a:cubicBezTo>
                <a:cubicBezTo>
                  <a:pt x="3082420" y="-74352"/>
                  <a:pt x="3045431" y="81815"/>
                  <a:pt x="3045431" y="81815"/>
                </a:cubicBezTo>
              </a:path>
            </a:pathLst>
          </a:custGeom>
          <a:ln w="76200" cmpd="sng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97740647-A938-7D4F-96F5-FF8BE57092D6}"/>
              </a:ext>
            </a:extLst>
          </p:cNvPr>
          <p:cNvSpPr/>
          <p:nvPr/>
        </p:nvSpPr>
        <p:spPr>
          <a:xfrm>
            <a:off x="7602539" y="2790825"/>
            <a:ext cx="2687637" cy="838200"/>
          </a:xfrm>
          <a:custGeom>
            <a:avLst/>
            <a:gdLst>
              <a:gd name="connsiteX0" fmla="*/ 0 w 2688278"/>
              <a:gd name="connsiteY0" fmla="*/ 316 h 838688"/>
              <a:gd name="connsiteX1" fmla="*/ 752111 w 2688278"/>
              <a:gd name="connsiteY1" fmla="*/ 838688 h 838688"/>
              <a:gd name="connsiteX2" fmla="*/ 1787804 w 2688278"/>
              <a:gd name="connsiteY2" fmla="*/ 316 h 838688"/>
              <a:gd name="connsiteX3" fmla="*/ 2589233 w 2688278"/>
              <a:gd name="connsiteY3" fmla="*/ 740056 h 838688"/>
              <a:gd name="connsiteX4" fmla="*/ 2675541 w 2688278"/>
              <a:gd name="connsiteY4" fmla="*/ 764714 h 8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8278" h="838688">
                <a:moveTo>
                  <a:pt x="0" y="316"/>
                </a:moveTo>
                <a:cubicBezTo>
                  <a:pt x="227072" y="419502"/>
                  <a:pt x="454144" y="838688"/>
                  <a:pt x="752111" y="838688"/>
                </a:cubicBezTo>
                <a:cubicBezTo>
                  <a:pt x="1050078" y="838688"/>
                  <a:pt x="1481617" y="16755"/>
                  <a:pt x="1787804" y="316"/>
                </a:cubicBezTo>
                <a:cubicBezTo>
                  <a:pt x="2093991" y="-16123"/>
                  <a:pt x="2441277" y="612656"/>
                  <a:pt x="2589233" y="740056"/>
                </a:cubicBezTo>
                <a:cubicBezTo>
                  <a:pt x="2737189" y="867456"/>
                  <a:pt x="2675541" y="764714"/>
                  <a:pt x="2675541" y="764714"/>
                </a:cubicBezTo>
              </a:path>
            </a:pathLst>
          </a:custGeom>
          <a:ln w="76200" cmpd="sng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846" name="TextBox 11">
            <a:extLst>
              <a:ext uri="{FF2B5EF4-FFF2-40B4-BE49-F238E27FC236}">
                <a16:creationId xmlns:a16="http://schemas.microsoft.com/office/drawing/2014/main" id="{340271E8-DC86-264A-A9A0-12EB38E22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8782" y="5192139"/>
            <a:ext cx="22026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Suicidal Act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63C02720-C8B6-C747-9F4E-82E54D60E203}"/>
              </a:ext>
            </a:extLst>
          </p:cNvPr>
          <p:cNvSpPr/>
          <p:nvPr/>
        </p:nvSpPr>
        <p:spPr>
          <a:xfrm>
            <a:off x="4421188" y="4179889"/>
            <a:ext cx="5757862" cy="1597025"/>
          </a:xfrm>
          <a:custGeom>
            <a:avLst/>
            <a:gdLst>
              <a:gd name="connsiteX0" fmla="*/ 0 w 5757961"/>
              <a:gd name="connsiteY0" fmla="*/ 1368782 h 1598386"/>
              <a:gd name="connsiteX1" fmla="*/ 715122 w 5757961"/>
              <a:gd name="connsiteY1" fmla="*/ 1294808 h 1598386"/>
              <a:gd name="connsiteX2" fmla="*/ 1109671 w 5757961"/>
              <a:gd name="connsiteY2" fmla="*/ 185199 h 1598386"/>
              <a:gd name="connsiteX3" fmla="*/ 1405584 w 5757961"/>
              <a:gd name="connsiteY3" fmla="*/ 1455085 h 1598386"/>
              <a:gd name="connsiteX4" fmla="*/ 4512664 w 5757961"/>
              <a:gd name="connsiteY4" fmla="*/ 1405769 h 1598386"/>
              <a:gd name="connsiteX5" fmla="*/ 5314093 w 5757961"/>
              <a:gd name="connsiteY5" fmla="*/ 264 h 1598386"/>
              <a:gd name="connsiteX6" fmla="*/ 5757961 w 5757961"/>
              <a:gd name="connsiteY6" fmla="*/ 1529059 h 1598386"/>
              <a:gd name="connsiteX7" fmla="*/ 5757961 w 5757961"/>
              <a:gd name="connsiteY7" fmla="*/ 1529059 h 159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7961" h="1598386">
                <a:moveTo>
                  <a:pt x="0" y="1368782"/>
                </a:moveTo>
                <a:cubicBezTo>
                  <a:pt x="265088" y="1430427"/>
                  <a:pt x="530177" y="1492072"/>
                  <a:pt x="715122" y="1294808"/>
                </a:cubicBezTo>
                <a:cubicBezTo>
                  <a:pt x="900067" y="1097544"/>
                  <a:pt x="994594" y="158486"/>
                  <a:pt x="1109671" y="185199"/>
                </a:cubicBezTo>
                <a:cubicBezTo>
                  <a:pt x="1224748" y="211912"/>
                  <a:pt x="838419" y="1251657"/>
                  <a:pt x="1405584" y="1455085"/>
                </a:cubicBezTo>
                <a:cubicBezTo>
                  <a:pt x="1972749" y="1658513"/>
                  <a:pt x="3861246" y="1648239"/>
                  <a:pt x="4512664" y="1405769"/>
                </a:cubicBezTo>
                <a:cubicBezTo>
                  <a:pt x="5164082" y="1163299"/>
                  <a:pt x="5106544" y="-20284"/>
                  <a:pt x="5314093" y="264"/>
                </a:cubicBezTo>
                <a:cubicBezTo>
                  <a:pt x="5521642" y="20812"/>
                  <a:pt x="5757961" y="1529059"/>
                  <a:pt x="5757961" y="1529059"/>
                </a:cubicBezTo>
                <a:lnTo>
                  <a:pt x="5757961" y="1529059"/>
                </a:lnTo>
              </a:path>
            </a:pathLst>
          </a:custGeom>
          <a:ln w="76200" cmpd="sng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35848" name="Slide Number Placeholder 1">
            <a:extLst>
              <a:ext uri="{FF2B5EF4-FFF2-40B4-BE49-F238E27FC236}">
                <a16:creationId xmlns:a16="http://schemas.microsoft.com/office/drawing/2014/main" id="{DCC996D8-BB68-864D-B7D3-E4EBADE8BA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9B3032B-B6BF-3C4F-B5F8-40250B2EA55A}" type="slidenum">
              <a:rPr lang="en-US" altLang="en-US" sz="1100">
                <a:latin typeface="Times New Roman" panose="02020603050405020304" pitchFamily="18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22</a:t>
            </a:fld>
            <a:endParaRPr lang="en-US" alt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66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A1D8A-2264-3E49-9FB5-3A94A562F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Three days later…(Jeff, Erin)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C9F96-22B0-7141-A056-8615CEC28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Jane in physical fight with peer at school</a:t>
            </a:r>
          </a:p>
          <a:p>
            <a:r>
              <a:rPr lang="en-US" sz="2800" dirty="0"/>
              <a:t>School staff tries to approach Jane, she runs out of school into traffic</a:t>
            </a:r>
          </a:p>
          <a:p>
            <a:r>
              <a:rPr lang="en-US" sz="2800" dirty="0"/>
              <a:t>Police called, during her interview reports desire to end her life by being hit by car</a:t>
            </a:r>
          </a:p>
          <a:p>
            <a:r>
              <a:rPr lang="en-US" sz="2800" dirty="0"/>
              <a:t>Process of 5150 happens again</a:t>
            </a:r>
          </a:p>
          <a:p>
            <a:r>
              <a:rPr lang="en-US" sz="2800" dirty="0"/>
              <a:t>Admitted to CAPS for 3</a:t>
            </a:r>
            <a:r>
              <a:rPr lang="en-US" sz="2800" baseline="30000" dirty="0"/>
              <a:t>rd</a:t>
            </a:r>
            <a:r>
              <a:rPr lang="en-US" sz="2800" dirty="0"/>
              <a:t> time in 2 months</a:t>
            </a:r>
          </a:p>
        </p:txBody>
      </p:sp>
    </p:spTree>
    <p:extLst>
      <p:ext uri="{BB962C8B-B14F-4D97-AF65-F5344CB8AC3E}">
        <p14:creationId xmlns:p14="http://schemas.microsoft.com/office/powerpoint/2010/main" val="1093398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BE0A3-AD9D-47DD-84ED-775805A8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CAPS (Michelle)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57190-547A-40E4-94E0-32C7BBD64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So, Jane is back on the inpatient unit (3</a:t>
            </a:r>
            <a:r>
              <a:rPr lang="en-US" sz="2800" baseline="30000" dirty="0"/>
              <a:t>rd</a:t>
            </a:r>
            <a:r>
              <a:rPr lang="en-US" sz="2800" dirty="0"/>
              <a:t> time)</a:t>
            </a:r>
          </a:p>
          <a:p>
            <a:endParaRPr lang="en-US" sz="2800" dirty="0"/>
          </a:p>
          <a:p>
            <a:r>
              <a:rPr lang="en-US" sz="2800" dirty="0"/>
              <a:t>What should happen next in terms of her hospital stay, her discharge planning, and her services out in the community?</a:t>
            </a:r>
          </a:p>
          <a:p>
            <a:endParaRPr lang="en-US" sz="2800" dirty="0"/>
          </a:p>
          <a:p>
            <a:r>
              <a:rPr lang="en-US" sz="2800" dirty="0"/>
              <a:t>Is Jane likely to continue to have problems with getting upset and having suicidal thoughts?</a:t>
            </a:r>
          </a:p>
          <a:p>
            <a:endParaRPr lang="en-US" sz="2800" dirty="0"/>
          </a:p>
          <a:p>
            <a:r>
              <a:rPr lang="en-US" sz="2800" dirty="0"/>
              <a:t>What should these providers do to change the course of Jane’s illness(es)?</a:t>
            </a:r>
          </a:p>
        </p:txBody>
      </p:sp>
    </p:spTree>
    <p:extLst>
      <p:ext uri="{BB962C8B-B14F-4D97-AF65-F5344CB8AC3E}">
        <p14:creationId xmlns:p14="http://schemas.microsoft.com/office/powerpoint/2010/main" val="345357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D0128-AAED-41C5-9F09-2FA1908E7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Coordination of Care or Barrier Busting (all)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78A0C-EFEA-4789-AFEF-D40DD2A76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Discuss next steps of discharge planning?</a:t>
            </a:r>
          </a:p>
          <a:p>
            <a:endParaRPr lang="en-US" sz="2800" dirty="0"/>
          </a:p>
          <a:p>
            <a:r>
              <a:rPr lang="en-US" sz="2800" dirty="0"/>
              <a:t>Connect with all providers: therapist and CAC, Hospital, ESU, and Supervising Psychiatrist from County</a:t>
            </a:r>
          </a:p>
          <a:p>
            <a:endParaRPr lang="en-US" sz="2800" dirty="0"/>
          </a:p>
          <a:p>
            <a:r>
              <a:rPr lang="en-US" sz="2800" dirty="0"/>
              <a:t>Issue of trauma seems prominent</a:t>
            </a:r>
          </a:p>
        </p:txBody>
      </p:sp>
    </p:spTree>
    <p:extLst>
      <p:ext uri="{BB962C8B-B14F-4D97-AF65-F5344CB8AC3E}">
        <p14:creationId xmlns:p14="http://schemas.microsoft.com/office/powerpoint/2010/main" val="1387881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B4D3FC-2C36-D846-B19B-FB8233FDA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should Wraparound Services do (Katie)?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0247A33-481E-4F4B-BDE4-4F97390786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75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AE4BC-82D4-E748-B3C5-CDB2FD296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Any clinical follow up? (Ruby, All)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DC195-9631-9142-BEE3-9DBE188EF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02896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Now there are 6 organizations that know Jane (Therapist, ESU, CAPS, CAC, Psychiatrist, and now Wrap)</a:t>
            </a:r>
          </a:p>
          <a:p>
            <a:endParaRPr lang="en-US" sz="2400" dirty="0"/>
          </a:p>
          <a:p>
            <a:r>
              <a:rPr lang="en-US" sz="2400" dirty="0"/>
              <a:t>Do we have a more sophisticated understanding of Jane?</a:t>
            </a:r>
          </a:p>
          <a:p>
            <a:pPr lvl="1"/>
            <a:r>
              <a:rPr lang="en-US" sz="2000" dirty="0"/>
              <a:t>Mood disorder, emotional dysregulation (reactions out of proportion), suicidal ideation, ?role of trauma and its impact on development?</a:t>
            </a:r>
          </a:p>
          <a:p>
            <a:endParaRPr lang="en-US" sz="2400" dirty="0"/>
          </a:p>
          <a:p>
            <a:r>
              <a:rPr lang="en-US" sz="2400" dirty="0"/>
              <a:t>We know she needs strong, frequent outpatient contact at home, school, and in the community in order to support her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6434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4B7FBD-25ED-D840-A779-452656A25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Questions? Comments?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2B034BC-14C8-5049-96AB-5A450BB6D2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3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1ACA-681A-F54D-AFB7-45D868F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727" y="14695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Jane’s clinical situation (Ruby)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107FD-0958-494B-818D-4E2FB3E32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6568" y="2062748"/>
            <a:ext cx="6092792" cy="4266615"/>
          </a:xfrm>
        </p:spPr>
        <p:txBody>
          <a:bodyPr>
            <a:normAutofit fontScale="85000" lnSpcReduction="20000"/>
          </a:bodyPr>
          <a:lstStyle/>
          <a:p>
            <a:r>
              <a:rPr lang="en-US" sz="3000" b="1" dirty="0"/>
              <a:t>Referred to therapist when grades started to fall</a:t>
            </a:r>
          </a:p>
          <a:p>
            <a:pPr lvl="1"/>
            <a:r>
              <a:rPr lang="en-US" sz="2800" dirty="0"/>
              <a:t>Lack of interest in activities</a:t>
            </a:r>
          </a:p>
          <a:p>
            <a:pPr lvl="1"/>
            <a:r>
              <a:rPr lang="en-US" sz="2800" dirty="0"/>
              <a:t>Tardiness</a:t>
            </a:r>
          </a:p>
          <a:p>
            <a:pPr lvl="1"/>
            <a:r>
              <a:rPr lang="en-US" sz="2800" dirty="0"/>
              <a:t>Skipping class</a:t>
            </a:r>
          </a:p>
          <a:p>
            <a:pPr lvl="1"/>
            <a:r>
              <a:rPr lang="en-US" sz="2800" dirty="0"/>
              <a:t>Physical altercations with peers</a:t>
            </a:r>
          </a:p>
          <a:p>
            <a:r>
              <a:rPr lang="en-US" sz="3000" b="1" dirty="0"/>
              <a:t>At home, mother sees changes</a:t>
            </a:r>
          </a:p>
          <a:p>
            <a:pPr lvl="1"/>
            <a:r>
              <a:rPr lang="en-US" sz="2800" dirty="0"/>
              <a:t>Sleep  changes (phase shift)</a:t>
            </a:r>
          </a:p>
          <a:p>
            <a:pPr lvl="1"/>
            <a:r>
              <a:rPr lang="en-US" sz="2800" dirty="0"/>
              <a:t>Angry out bursts over small things</a:t>
            </a:r>
          </a:p>
          <a:p>
            <a:pPr lvl="1"/>
            <a:r>
              <a:rPr lang="en-US" sz="2800" dirty="0"/>
              <a:t>Isolating self</a:t>
            </a:r>
          </a:p>
          <a:p>
            <a:pPr lvl="1"/>
            <a:r>
              <a:rPr lang="en-US" sz="2800" dirty="0"/>
              <a:t>Decreased appetite</a:t>
            </a:r>
          </a:p>
          <a:p>
            <a:pPr lvl="1"/>
            <a:r>
              <a:rPr lang="en-US" sz="2800" dirty="0"/>
              <a:t>Depressed mood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A0A62-F52A-B047-968F-2621AD65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5600" y="2062747"/>
            <a:ext cx="5269832" cy="4266615"/>
          </a:xfrm>
        </p:spPr>
        <p:txBody>
          <a:bodyPr>
            <a:normAutofit fontScale="85000" lnSpcReduction="20000"/>
          </a:bodyPr>
          <a:lstStyle/>
          <a:p>
            <a:r>
              <a:rPr lang="en-US" sz="3300" b="1" dirty="0"/>
              <a:t>Jane reports</a:t>
            </a:r>
          </a:p>
          <a:p>
            <a:pPr lvl="1"/>
            <a:r>
              <a:rPr lang="en-US" sz="2800" dirty="0"/>
              <a:t>Sadness, irritation</a:t>
            </a:r>
          </a:p>
          <a:p>
            <a:pPr lvl="1"/>
            <a:r>
              <a:rPr lang="en-US" sz="2800" dirty="0"/>
              <a:t>Low energy</a:t>
            </a:r>
          </a:p>
          <a:p>
            <a:pPr lvl="1"/>
            <a:r>
              <a:rPr lang="en-US" sz="2800" dirty="0"/>
              <a:t>Concentration problems</a:t>
            </a:r>
          </a:p>
          <a:p>
            <a:pPr lvl="1"/>
            <a:r>
              <a:rPr lang="en-US" sz="2800" dirty="0"/>
              <a:t>Loss of interest in activities; volleyball</a:t>
            </a:r>
          </a:p>
          <a:p>
            <a:pPr lvl="1"/>
            <a:r>
              <a:rPr lang="en-US" sz="2800" dirty="0"/>
              <a:t>Suicidal ideation</a:t>
            </a:r>
          </a:p>
          <a:p>
            <a:pPr lvl="1"/>
            <a:r>
              <a:rPr lang="en-US" sz="2800" dirty="0"/>
              <a:t>Vaping nicotine and cannabis</a:t>
            </a:r>
          </a:p>
          <a:p>
            <a:r>
              <a:rPr lang="en-US" sz="3300" b="1" dirty="0"/>
              <a:t>Risks***</a:t>
            </a:r>
          </a:p>
          <a:p>
            <a:pPr lvl="1"/>
            <a:r>
              <a:rPr lang="en-US" sz="2800" dirty="0"/>
              <a:t>Witnessing DV</a:t>
            </a:r>
          </a:p>
          <a:p>
            <a:pPr lvl="1"/>
            <a:r>
              <a:rPr lang="en-US" sz="2800" dirty="0"/>
              <a:t>Sexual abuse by relative at age 5</a:t>
            </a:r>
          </a:p>
          <a:p>
            <a:pPr lvl="1"/>
            <a:r>
              <a:rPr lang="en-US" sz="2800" dirty="0"/>
              <a:t>Some trauma therapy and family therapy in DV shelter</a:t>
            </a:r>
          </a:p>
        </p:txBody>
      </p:sp>
    </p:spTree>
    <p:extLst>
      <p:ext uri="{BB962C8B-B14F-4D97-AF65-F5344CB8AC3E}">
        <p14:creationId xmlns:p14="http://schemas.microsoft.com/office/powerpoint/2010/main" val="408990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961221-D760-1C41-BB60-DB1828DD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First session with therapist (Ruby)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6D187A-C6E5-8A42-B873-1D3682D80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800" dirty="0"/>
          </a:p>
          <a:p>
            <a:r>
              <a:rPr lang="en-US" sz="2800" dirty="0"/>
              <a:t>“Want to end my life”, ”No one will miss me”, “I’m so stupid, I should just end my life”</a:t>
            </a:r>
          </a:p>
          <a:p>
            <a:endParaRPr lang="en-US" sz="2800" dirty="0"/>
          </a:p>
          <a:p>
            <a:r>
              <a:rPr lang="en-US" sz="2800" dirty="0"/>
              <a:t>Denied current plan, but did have current intent, and wouldn’t plan for safety</a:t>
            </a:r>
          </a:p>
          <a:p>
            <a:endParaRPr lang="en-US" sz="2800" dirty="0"/>
          </a:p>
          <a:p>
            <a:r>
              <a:rPr lang="en-US" sz="2800" dirty="0"/>
              <a:t>Concerns about risk of suicide</a:t>
            </a:r>
          </a:p>
        </p:txBody>
      </p:sp>
    </p:spTree>
    <p:extLst>
      <p:ext uri="{BB962C8B-B14F-4D97-AF65-F5344CB8AC3E}">
        <p14:creationId xmlns:p14="http://schemas.microsoft.com/office/powerpoint/2010/main" val="140415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54FAE1-E951-C84A-B0D1-C7308A468F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should therapist do at this point? (Jeff)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17453DF-0B89-2E4F-90C6-D28FFC90AA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32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071C0-6A70-1A43-9877-DA5B6F1B8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Jane at ESU (Jeff)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0AA21-8775-2942-8B8F-966C4AE6F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/>
              <a:t>Statements about not wanting to live</a:t>
            </a:r>
          </a:p>
          <a:p>
            <a:endParaRPr lang="en-US" sz="2800" dirty="0"/>
          </a:p>
          <a:p>
            <a:r>
              <a:rPr lang="en-US" sz="2800" dirty="0"/>
              <a:t>Unsure if she could remain safe in the home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6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AEF7B2-3CE8-6C4B-8761-8D6D650C3B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should ESU do? (Jeff)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3097C68-DF32-9C43-AEAB-1E996FBC56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17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F70EB-E76E-4B5A-8894-8645FCD7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Emergency Screening Unit (ESU) (Erin)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C75ED-6425-498E-AA25-4D51DBF5E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What is ESU?</a:t>
            </a:r>
          </a:p>
          <a:p>
            <a:endParaRPr lang="en-US" sz="2800" dirty="0"/>
          </a:p>
          <a:p>
            <a:r>
              <a:rPr lang="en-US" sz="2800" dirty="0"/>
              <a:t>What is a 5150 hold?</a:t>
            </a:r>
          </a:p>
          <a:p>
            <a:endParaRPr lang="en-US" sz="2800" dirty="0"/>
          </a:p>
          <a:p>
            <a:r>
              <a:rPr lang="en-US" sz="2800" dirty="0"/>
              <a:t>How did Jane meet criteria to stay in ESU overnight?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3727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38ED0-30F7-BF45-B205-B29B20A1E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How does ESU make these decisions? (Erin)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95AC0-BE65-4C4A-9827-C9A6A24FD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sz="2800" dirty="0"/>
          </a:p>
          <a:p>
            <a:r>
              <a:rPr lang="en-US" sz="3200" dirty="0"/>
              <a:t>What criteria did Jane meet in order to be released from ESU?</a:t>
            </a:r>
          </a:p>
          <a:p>
            <a:endParaRPr lang="en-US" sz="3200" dirty="0"/>
          </a:p>
          <a:p>
            <a:r>
              <a:rPr lang="en-US" sz="3200" dirty="0"/>
              <a:t>What does discharge planning look like when a client is released? </a:t>
            </a:r>
          </a:p>
          <a:p>
            <a:endParaRPr lang="en-US" sz="3200" dirty="0"/>
          </a:p>
          <a:p>
            <a:r>
              <a:rPr lang="en-US" sz="3200" dirty="0"/>
              <a:t>Is there any follow up?</a:t>
            </a:r>
          </a:p>
        </p:txBody>
      </p:sp>
    </p:spTree>
    <p:extLst>
      <p:ext uri="{BB962C8B-B14F-4D97-AF65-F5344CB8AC3E}">
        <p14:creationId xmlns:p14="http://schemas.microsoft.com/office/powerpoint/2010/main" val="41819281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529</TotalTime>
  <Words>1692</Words>
  <Application>Microsoft Macintosh PowerPoint</Application>
  <PresentationFormat>Widescreen</PresentationFormat>
  <Paragraphs>255</Paragraphs>
  <Slides>28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Calibri</vt:lpstr>
      <vt:lpstr>Calibri Light</vt:lpstr>
      <vt:lpstr>Times New Roman</vt:lpstr>
      <vt:lpstr>Retrospect</vt:lpstr>
      <vt:lpstr>A Systems Response to a Complex Case  </vt:lpstr>
      <vt:lpstr>Case presentation (Ruby)-  Jane, 14 y.o., bilingual, bisexual female</vt:lpstr>
      <vt:lpstr>Jane’s clinical situation (Ruby)</vt:lpstr>
      <vt:lpstr>First session with therapist (Ruby)</vt:lpstr>
      <vt:lpstr>What should therapist do at this point? (Jeff)</vt:lpstr>
      <vt:lpstr>Jane at ESU (Jeff)</vt:lpstr>
      <vt:lpstr>What should ESU do? (Jeff)</vt:lpstr>
      <vt:lpstr>Emergency Screening Unit (ESU) (Erin)</vt:lpstr>
      <vt:lpstr>How does ESU make these decisions? (Erin)</vt:lpstr>
      <vt:lpstr>What should CAC do? (Jeff)</vt:lpstr>
      <vt:lpstr>Referral to Crisis Action &amp; Connection (CAC)(Ian)</vt:lpstr>
      <vt:lpstr>What happened 1 week later? (Jeff, Ruby Erin)</vt:lpstr>
      <vt:lpstr>What should happen at CAPS?</vt:lpstr>
      <vt:lpstr>Child &amp; Adolescent Psychiatry Services (CAPS) (Michelle, Ian)</vt:lpstr>
      <vt:lpstr>Jane’s Hospital Course (Michelle)</vt:lpstr>
      <vt:lpstr>What should CAC do after hospitalization? (Jeff, Ian)</vt:lpstr>
      <vt:lpstr>What happened 2 weeks later? (Jeff or Ruby, Erin)</vt:lpstr>
      <vt:lpstr>2nd hospital course (Michelle, Ian)</vt:lpstr>
      <vt:lpstr>Referral to Wraparound Services (Katie)</vt:lpstr>
      <vt:lpstr>Several weeks later?(Ruby, Katie, Erin)</vt:lpstr>
      <vt:lpstr>Jane at ESU (her 2nd time at ESU) (Erin)</vt:lpstr>
      <vt:lpstr>PowerPoint Presentation</vt:lpstr>
      <vt:lpstr>Three days later…(Jeff, Erin)</vt:lpstr>
      <vt:lpstr>CAPS (Michelle)</vt:lpstr>
      <vt:lpstr>Coordination of Care or Barrier Busting (all)</vt:lpstr>
      <vt:lpstr>What should Wraparound Services do (Katie)?</vt:lpstr>
      <vt:lpstr>Any clinical follow up? (Ruby, All)</vt:lpstr>
      <vt:lpstr>Questions?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Ruby Martin</dc:creator>
  <cp:lastModifiedBy>Janelle Kistler</cp:lastModifiedBy>
  <cp:revision>45</cp:revision>
  <dcterms:created xsi:type="dcterms:W3CDTF">2020-02-07T20:07:51Z</dcterms:created>
  <dcterms:modified xsi:type="dcterms:W3CDTF">2020-03-10T03:41:38Z</dcterms:modified>
</cp:coreProperties>
</file>